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Masters/slideMaster16.xml" ContentType="application/vnd.openxmlformats-officedocument.presentationml.slideMaster+xml"/>
  <Override PartName="/ppt/tags/tag1.xml" ContentType="application/vnd.openxmlformats-officedocument.presentationml.tags+xml"/>
  <Override PartName="/ppt/tags/tag11.xml" ContentType="application/vnd.openxmlformats-officedocument.presentationml.tags+xml"/>
  <Override PartName="/ppt/theme/theme8.xml" ContentType="application/vnd.openxmlformats-officedocument.theme+xml"/>
  <Default Extension="bin" ContentType="application/vnd.openxmlformats-officedocument.presentationml.printerSettings"/>
  <Override PartName="/ppt/theme/theme12.xml" ContentType="application/vnd.openxmlformats-officedocument.theme+xml"/>
  <Override PartName="/ppt/slideLayouts/slideLayout20.xml" ContentType="application/vnd.openxmlformats-officedocument.presentationml.slideLayout+xml"/>
  <Override PartName="/ppt/slideLayouts/slideLayout17.xml" ContentType="application/vnd.openxmlformats-officedocument.presentationml.slideLayout+xml"/>
  <Default Extension="wmf" ContentType="image/x-wmf"/>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tags/tag15.xml" ContentType="application/vnd.openxmlformats-officedocument.presentationml.tags+xml"/>
  <Override PartName="/ppt/tags/tag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6.xml" ContentType="application/vnd.openxmlformats-officedocument.theme+xml"/>
  <Override PartName="/ppt/slideLayouts/slideLayout24.xml" ContentType="application/vnd.openxmlformats-officedocument.presentationml.slideLayout+xml"/>
  <Override PartName="/ppt/tags/tag20.xml" ContentType="application/vnd.openxmlformats-officedocument.presentationml.tags+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quickStyle1.xml" ContentType="application/vnd.openxmlformats-officedocument.drawingml.diagramStyle+xml"/>
  <Override PartName="/ppt/tags/tag19.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Masters/slideMaster13.xml" ContentType="application/vnd.openxmlformats-officedocument.presentationml.slideMaster+xml"/>
  <Override PartName="/ppt/slides/slide11.xml" ContentType="application/vnd.openxmlformats-officedocument.presentationml.slide+xml"/>
  <Override PartName="/ppt/theme/theme5.xml" ContentType="application/vnd.openxmlformats-officedocument.theme+xml"/>
  <Override PartName="/ppt/slides/slide7.xml" ContentType="application/vnd.openxmlformats-officedocument.presentationml.slide+xml"/>
  <Override PartName="/ppt/slideMasters/slideMaster3.xml" ContentType="application/vnd.openxmlformats-officedocument.presentationml.slideMaster+xml"/>
  <Default Extension="gif" ContentType="image/gif"/>
  <Override PartName="/ppt/tags/tag24.xml" ContentType="application/vnd.openxmlformats-officedocument.presentationml.tags+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slides/slide15.xml" ContentType="application/vnd.openxmlformats-officedocument.presentationml.slide+xml"/>
  <Override PartName="/ppt/tags/tag12.xml" ContentType="application/vnd.openxmlformats-officedocument.presentationml.tags+xml"/>
  <Override PartName="/ppt/tags/tag2.xml" ContentType="application/vnd.openxmlformats-officedocument.presentationml.tags+xml"/>
  <Override PartName="/ppt/theme/theme9.xml" ContentType="application/vnd.openxmlformats-officedocument.theme+xml"/>
  <Override PartName="/ppt/slides/slide20.xml" ContentType="application/vnd.openxmlformats-officedocument.presentationml.slide+xml"/>
  <Override PartName="/ppt/theme/theme13.xml" ContentType="application/vnd.openxmlformats-officedocument.them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slideMasters/slideMaster10.xml" ContentType="application/vnd.openxmlformats-officedocument.presentationml.slideMaster+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tags/tag6.xml" ContentType="application/vnd.openxmlformats-officedocument.presentationml.tags+xml"/>
  <Override PartName="/ppt/theme/theme17.xml" ContentType="application/vnd.openxmlformats-officedocument.theme+xml"/>
  <Override PartName="/ppt/tags/tag21.xml" ContentType="application/vnd.openxmlformats-officedocument.presentationml.tags+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14.xml" ContentType="application/vnd.openxmlformats-officedocument.presentationml.slideMaster+xml"/>
  <Override PartName="/ppt/slideMasters/slideMaster4.xml" ContentType="application/vnd.openxmlformats-officedocument.presentationml.slideMaster+xml"/>
  <Override PartName="/ppt/theme/theme6.xml" ContentType="application/vnd.openxmlformats-officedocument.them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theme/theme10.xml" ContentType="application/vnd.openxmlformats-officedocument.theme+xml"/>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Masters/slideMaster8.xml" ContentType="application/vnd.openxmlformats-officedocument.presentationml.slideMaster+xml"/>
  <Override PartName="/ppt/slides/slide16.xml" ContentType="application/vnd.openxmlformats-officedocument.presentationml.slide+xml"/>
  <Override PartName="/ppt/tags/tag13.xml" ContentType="application/vnd.openxmlformats-officedocument.presentationml.tags+xml"/>
  <Override PartName="/ppt/tags/tag3.xml" ContentType="application/vnd.openxmlformats-officedocument.presentationml.tags+xml"/>
  <Override PartName="/ppt/slides/slide1.xml" ContentType="application/vnd.openxmlformats-officedocument.presentationml.slide+xml"/>
  <Override PartName="/ppt/slides/slide21.xml" ContentType="application/vnd.openxmlformats-officedocument.presentationml.slide+xml"/>
  <Override PartName="/ppt/theme/theme14.xml" ContentType="application/vnd.openxmlformats-officedocument.them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Masters/slideMaster11.xml" ContentType="application/vnd.openxmlformats-officedocument.presentationml.slideMaster+xml"/>
  <Override PartName="/ppt/slides/slide25.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22.xml" ContentType="application/vnd.openxmlformats-officedocument.presentationml.tags+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Masters/slideMaster15.xml" ContentType="application/vnd.openxmlformats-officedocument.presentationml.slideMaster+xml"/>
  <Override PartName="/ppt/tags/tag10.xml" ContentType="application/vnd.openxmlformats-officedocument.presentationml.tags+xml"/>
  <Override PartName="/ppt/viewProps.xml" ContentType="application/vnd.openxmlformats-officedocument.presentationml.viewProps+xml"/>
  <Override PartName="/ppt/theme/theme11.xml" ContentType="application/vnd.openxmlformats-officedocument.them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diagrams/colors1.xml" ContentType="application/vnd.openxmlformats-officedocument.drawingml.diagramColors+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9.xml" ContentType="application/vnd.openxmlformats-officedocument.presentationml.slideMaster+xml"/>
  <Override PartName="/ppt/tags/tag14.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slides/slide22.xml" ContentType="application/vnd.openxmlformats-officedocument.presentationml.slide+xml"/>
  <Override PartName="/ppt/theme/theme15.xml" ContentType="application/vnd.openxmlformats-officedocument.theme+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diagrams/data1.xml" ContentType="application/vnd.openxmlformats-officedocument.drawingml.diagramData+xml"/>
  <Override PartName="/ppt/tags/tag18.xml" ContentType="application/vnd.openxmlformats-officedocument.presentationml.tags+xml"/>
  <Override PartName="/ppt/tags/tag8.xml" ContentType="application/vnd.openxmlformats-officedocument.presentationml.tags+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s/slide6.xml" ContentType="application/vnd.openxmlformats-officedocument.presentationml.slide+xml"/>
  <Override PartName="/ppt/tags/tag23.xml" ContentType="application/vnd.openxmlformats-officedocument.presentationml.tags+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98" r:id="rId2"/>
    <p:sldMasterId id="2147483710" r:id="rId3"/>
    <p:sldMasterId id="2147483712" r:id="rId4"/>
    <p:sldMasterId id="2147483714" r:id="rId5"/>
    <p:sldMasterId id="2147483717" r:id="rId6"/>
    <p:sldMasterId id="2147483719" r:id="rId7"/>
    <p:sldMasterId id="2147483721" r:id="rId8"/>
    <p:sldMasterId id="2147483723" r:id="rId9"/>
    <p:sldMasterId id="2147483725" r:id="rId10"/>
    <p:sldMasterId id="2147483727" r:id="rId11"/>
    <p:sldMasterId id="2147483739" r:id="rId12"/>
    <p:sldMasterId id="2147483741" r:id="rId13"/>
    <p:sldMasterId id="2147483743" r:id="rId14"/>
    <p:sldMasterId id="2147483745" r:id="rId15"/>
    <p:sldMasterId id="2147483747" r:id="rId16"/>
  </p:sldMasterIdLst>
  <p:notesMasterIdLst>
    <p:notesMasterId r:id="rId43"/>
  </p:notesMasterIdLst>
  <p:sldIdLst>
    <p:sldId id="282" r:id="rId17"/>
    <p:sldId id="257" r:id="rId18"/>
    <p:sldId id="301" r:id="rId19"/>
    <p:sldId id="306" r:id="rId20"/>
    <p:sldId id="307" r:id="rId21"/>
    <p:sldId id="299" r:id="rId22"/>
    <p:sldId id="286" r:id="rId23"/>
    <p:sldId id="260" r:id="rId24"/>
    <p:sldId id="291" r:id="rId25"/>
    <p:sldId id="292" r:id="rId26"/>
    <p:sldId id="293" r:id="rId27"/>
    <p:sldId id="294" r:id="rId28"/>
    <p:sldId id="277" r:id="rId29"/>
    <p:sldId id="310" r:id="rId30"/>
    <p:sldId id="267" r:id="rId31"/>
    <p:sldId id="289" r:id="rId32"/>
    <p:sldId id="288" r:id="rId33"/>
    <p:sldId id="290" r:id="rId34"/>
    <p:sldId id="305" r:id="rId35"/>
    <p:sldId id="304" r:id="rId36"/>
    <p:sldId id="303" r:id="rId37"/>
    <p:sldId id="274" r:id="rId38"/>
    <p:sldId id="269" r:id="rId39"/>
    <p:sldId id="284" r:id="rId40"/>
    <p:sldId id="258" r:id="rId41"/>
    <p:sldId id="309" r:id="rId42"/>
  </p:sldIdLst>
  <p:sldSz cx="9144000" cy="6858000" type="screen4x3"/>
  <p:notesSz cx="6858000" cy="9144000"/>
  <p:defaultText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6600"/>
    <a:srgbClr val="FF9966"/>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51" d="100"/>
          <a:sy n="51" d="100"/>
        </p:scale>
        <p:origin x="-2544" y="-1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11A58-0485-3844-A74A-15EA854B4CE1}"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770F2ACD-3AA9-474E-BDE6-A83748D39EE5}">
      <dgm:prSet phldrT="[Text]"/>
      <dgm:spPr/>
      <dgm:t>
        <a:bodyPr/>
        <a:lstStyle/>
        <a:p>
          <a:r>
            <a:rPr lang="en-US" dirty="0" smtClean="0"/>
            <a:t>Customer</a:t>
          </a:r>
          <a:endParaRPr lang="en-US" dirty="0"/>
        </a:p>
      </dgm:t>
    </dgm:pt>
    <dgm:pt modelId="{5F3D4C26-BAEB-0D48-8ACF-8C2D2D0873A8}" type="parTrans" cxnId="{0F676722-9757-844E-B4D4-0F5C383CE50D}">
      <dgm:prSet/>
      <dgm:spPr/>
      <dgm:t>
        <a:bodyPr/>
        <a:lstStyle/>
        <a:p>
          <a:endParaRPr lang="en-US"/>
        </a:p>
      </dgm:t>
    </dgm:pt>
    <dgm:pt modelId="{778A8AB1-873F-7347-B041-AC80FED386A4}" type="sibTrans" cxnId="{0F676722-9757-844E-B4D4-0F5C383CE50D}">
      <dgm:prSet/>
      <dgm:spPr/>
      <dgm:t>
        <a:bodyPr/>
        <a:lstStyle/>
        <a:p>
          <a:r>
            <a:rPr lang="en-US" dirty="0" smtClean="0">
              <a:solidFill>
                <a:srgbClr val="000000"/>
              </a:solidFill>
            </a:rPr>
            <a:t>Feedback</a:t>
          </a:r>
          <a:endParaRPr lang="en-US" dirty="0">
            <a:solidFill>
              <a:srgbClr val="000000"/>
            </a:solidFill>
          </a:endParaRPr>
        </a:p>
      </dgm:t>
    </dgm:pt>
    <dgm:pt modelId="{4EE683C1-CFB7-6846-AAFD-7A53A4E43138}">
      <dgm:prSet phldrT="[Text]"/>
      <dgm:spPr>
        <a:solidFill>
          <a:schemeClr val="accent3"/>
        </a:solidFill>
      </dgm:spPr>
      <dgm:t>
        <a:bodyPr/>
        <a:lstStyle/>
        <a:p>
          <a:r>
            <a:rPr lang="en-US" dirty="0" smtClean="0"/>
            <a:t>Contact Center / Operations</a:t>
          </a:r>
        </a:p>
      </dgm:t>
    </dgm:pt>
    <dgm:pt modelId="{A7B7B90E-1E92-8D46-82C8-CEE3C1DD905E}" type="parTrans" cxnId="{BB703D93-9978-0A4B-944C-4BA503CF3F95}">
      <dgm:prSet/>
      <dgm:spPr/>
      <dgm:t>
        <a:bodyPr/>
        <a:lstStyle/>
        <a:p>
          <a:endParaRPr lang="en-US"/>
        </a:p>
      </dgm:t>
    </dgm:pt>
    <dgm:pt modelId="{49519432-D2AE-AA49-BDB0-47E13CD79AA1}" type="sibTrans" cxnId="{BB703D93-9978-0A4B-944C-4BA503CF3F95}">
      <dgm:prSet custT="1"/>
      <dgm:spPr/>
      <dgm:t>
        <a:bodyPr/>
        <a:lstStyle/>
        <a:p>
          <a:r>
            <a:rPr lang="en-US" sz="700" b="0" dirty="0" smtClean="0">
              <a:solidFill>
                <a:srgbClr val="000000"/>
              </a:solidFill>
            </a:rPr>
            <a:t>Analysis</a:t>
          </a:r>
          <a:endParaRPr lang="en-US" sz="1200" b="0" dirty="0">
            <a:solidFill>
              <a:srgbClr val="000000"/>
            </a:solidFill>
          </a:endParaRPr>
        </a:p>
      </dgm:t>
    </dgm:pt>
    <dgm:pt modelId="{E2CD26C8-832D-4F4D-B58A-42C7404DC668}">
      <dgm:prSet phldrT="[Text]"/>
      <dgm:spPr>
        <a:solidFill>
          <a:srgbClr val="E86E0A"/>
        </a:solidFill>
      </dgm:spPr>
      <dgm:t>
        <a:bodyPr/>
        <a:lstStyle/>
        <a:p>
          <a:r>
            <a:rPr lang="en-US" dirty="0" smtClean="0"/>
            <a:t>Interaction Analytics Team</a:t>
          </a:r>
          <a:endParaRPr lang="en-US" dirty="0"/>
        </a:p>
      </dgm:t>
    </dgm:pt>
    <dgm:pt modelId="{0DB5C04E-6A5E-4243-8490-B376105E1658}" type="parTrans" cxnId="{4AA891BD-7447-1246-B03E-D2BC25B0BDE4}">
      <dgm:prSet/>
      <dgm:spPr/>
      <dgm:t>
        <a:bodyPr/>
        <a:lstStyle/>
        <a:p>
          <a:endParaRPr lang="en-US"/>
        </a:p>
      </dgm:t>
    </dgm:pt>
    <dgm:pt modelId="{B15088F5-8B9B-5B43-AD26-01772087D87B}" type="sibTrans" cxnId="{4AA891BD-7447-1246-B03E-D2BC25B0BDE4}">
      <dgm:prSet/>
      <dgm:spPr/>
      <dgm:t>
        <a:bodyPr/>
        <a:lstStyle/>
        <a:p>
          <a:r>
            <a:rPr lang="en-US" dirty="0" smtClean="0">
              <a:solidFill>
                <a:srgbClr val="000000"/>
              </a:solidFill>
            </a:rPr>
            <a:t>Functional Specs</a:t>
          </a:r>
          <a:endParaRPr lang="en-US" dirty="0">
            <a:solidFill>
              <a:srgbClr val="000000"/>
            </a:solidFill>
          </a:endParaRPr>
        </a:p>
      </dgm:t>
    </dgm:pt>
    <dgm:pt modelId="{007AD56C-D2F0-9A42-98D2-038F9ECE91EE}">
      <dgm:prSet phldrT="[Text]"/>
      <dgm:spPr>
        <a:solidFill>
          <a:srgbClr val="660066"/>
        </a:solidFill>
      </dgm:spPr>
      <dgm:t>
        <a:bodyPr/>
        <a:lstStyle/>
        <a:p>
          <a:r>
            <a:rPr lang="en-US" dirty="0" smtClean="0"/>
            <a:t>Product Sponsorship Team</a:t>
          </a:r>
          <a:endParaRPr lang="en-US" dirty="0"/>
        </a:p>
      </dgm:t>
    </dgm:pt>
    <dgm:pt modelId="{E58EA2DC-80C8-E341-9A9B-15E255FDADD6}" type="parTrans" cxnId="{5588DA34-CE48-EE4E-B269-F4E74650D13C}">
      <dgm:prSet/>
      <dgm:spPr/>
      <dgm:t>
        <a:bodyPr/>
        <a:lstStyle/>
        <a:p>
          <a:endParaRPr lang="en-US"/>
        </a:p>
      </dgm:t>
    </dgm:pt>
    <dgm:pt modelId="{4355C49E-777A-F444-97BB-6F2692A09693}" type="sibTrans" cxnId="{5588DA34-CE48-EE4E-B269-F4E74650D13C}">
      <dgm:prSet/>
      <dgm:spPr/>
      <dgm:t>
        <a:bodyPr/>
        <a:lstStyle/>
        <a:p>
          <a:r>
            <a:rPr lang="en-US" dirty="0" smtClean="0">
              <a:solidFill>
                <a:srgbClr val="000000"/>
              </a:solidFill>
            </a:rPr>
            <a:t>Projects</a:t>
          </a:r>
          <a:endParaRPr lang="en-US" dirty="0">
            <a:solidFill>
              <a:srgbClr val="000000"/>
            </a:solidFill>
          </a:endParaRPr>
        </a:p>
      </dgm:t>
    </dgm:pt>
    <dgm:pt modelId="{2A64EE23-E4C7-174D-A3F1-A6B1134C2C04}">
      <dgm:prSet phldrT="[Text]"/>
      <dgm:spPr>
        <a:solidFill>
          <a:schemeClr val="bg2">
            <a:lumMod val="50000"/>
          </a:schemeClr>
        </a:solidFill>
      </dgm:spPr>
      <dgm:t>
        <a:bodyPr/>
        <a:lstStyle/>
        <a:p>
          <a:r>
            <a:rPr lang="en-US" dirty="0" smtClean="0"/>
            <a:t>Development Teams</a:t>
          </a:r>
          <a:endParaRPr lang="en-US" dirty="0"/>
        </a:p>
      </dgm:t>
    </dgm:pt>
    <dgm:pt modelId="{2688BE72-4F39-3942-A5D2-5498EE4783D8}" type="parTrans" cxnId="{AB871D65-9322-7743-89FC-2C731C90C293}">
      <dgm:prSet/>
      <dgm:spPr/>
      <dgm:t>
        <a:bodyPr/>
        <a:lstStyle/>
        <a:p>
          <a:endParaRPr lang="en-US"/>
        </a:p>
      </dgm:t>
    </dgm:pt>
    <dgm:pt modelId="{640C88F2-7CC9-A240-BB30-11C5D5D4203D}" type="sibTrans" cxnId="{AB871D65-9322-7743-89FC-2C731C90C293}">
      <dgm:prSet/>
      <dgm:spPr/>
      <dgm:t>
        <a:bodyPr/>
        <a:lstStyle/>
        <a:p>
          <a:r>
            <a:rPr lang="en-US" dirty="0" smtClean="0">
              <a:solidFill>
                <a:srgbClr val="000000"/>
              </a:solidFill>
            </a:rPr>
            <a:t>Implement</a:t>
          </a:r>
          <a:endParaRPr lang="en-US" dirty="0">
            <a:solidFill>
              <a:srgbClr val="000000"/>
            </a:solidFill>
          </a:endParaRPr>
        </a:p>
      </dgm:t>
    </dgm:pt>
    <dgm:pt modelId="{DF8304D9-BD74-DD4C-B306-837191384C44}" type="pres">
      <dgm:prSet presAssocID="{0BC11A58-0485-3844-A74A-15EA854B4CE1}" presName="cycle" presStyleCnt="0">
        <dgm:presLayoutVars>
          <dgm:dir/>
          <dgm:resizeHandles val="exact"/>
        </dgm:presLayoutVars>
      </dgm:prSet>
      <dgm:spPr/>
      <dgm:t>
        <a:bodyPr/>
        <a:lstStyle/>
        <a:p>
          <a:endParaRPr lang="en-US"/>
        </a:p>
      </dgm:t>
    </dgm:pt>
    <dgm:pt modelId="{F3588B4E-668E-F143-8A3C-F2466781ECCD}" type="pres">
      <dgm:prSet presAssocID="{770F2ACD-3AA9-474E-BDE6-A83748D39EE5}" presName="node" presStyleLbl="node1" presStyleIdx="0" presStyleCnt="5">
        <dgm:presLayoutVars>
          <dgm:bulletEnabled val="1"/>
        </dgm:presLayoutVars>
      </dgm:prSet>
      <dgm:spPr/>
      <dgm:t>
        <a:bodyPr/>
        <a:lstStyle/>
        <a:p>
          <a:endParaRPr lang="en-US"/>
        </a:p>
      </dgm:t>
    </dgm:pt>
    <dgm:pt modelId="{7AC8ACAC-B1AC-0643-B1E3-BF7512D36C69}" type="pres">
      <dgm:prSet presAssocID="{778A8AB1-873F-7347-B041-AC80FED386A4}" presName="sibTrans" presStyleLbl="sibTrans2D1" presStyleIdx="0" presStyleCnt="5" custScaleX="162911"/>
      <dgm:spPr/>
      <dgm:t>
        <a:bodyPr/>
        <a:lstStyle/>
        <a:p>
          <a:endParaRPr lang="en-US"/>
        </a:p>
      </dgm:t>
    </dgm:pt>
    <dgm:pt modelId="{4192E37F-96DA-8E46-9C2D-491E1B57A988}" type="pres">
      <dgm:prSet presAssocID="{778A8AB1-873F-7347-B041-AC80FED386A4}" presName="connectorText" presStyleLbl="sibTrans2D1" presStyleIdx="0" presStyleCnt="5"/>
      <dgm:spPr/>
      <dgm:t>
        <a:bodyPr/>
        <a:lstStyle/>
        <a:p>
          <a:endParaRPr lang="en-US"/>
        </a:p>
      </dgm:t>
    </dgm:pt>
    <dgm:pt modelId="{12BB5982-B853-2546-8600-F39FFD4D9B3E}" type="pres">
      <dgm:prSet presAssocID="{4EE683C1-CFB7-6846-AAFD-7A53A4E43138}" presName="node" presStyleLbl="node1" presStyleIdx="1" presStyleCnt="5" custRadScaleRad="113116" custRadScaleInc="-4729">
        <dgm:presLayoutVars>
          <dgm:bulletEnabled val="1"/>
        </dgm:presLayoutVars>
      </dgm:prSet>
      <dgm:spPr/>
      <dgm:t>
        <a:bodyPr/>
        <a:lstStyle/>
        <a:p>
          <a:endParaRPr lang="en-US"/>
        </a:p>
      </dgm:t>
    </dgm:pt>
    <dgm:pt modelId="{932F8753-6C28-F242-81B0-DA28BD7E614A}" type="pres">
      <dgm:prSet presAssocID="{49519432-D2AE-AA49-BDB0-47E13CD79AA1}" presName="sibTrans" presStyleLbl="sibTrans2D1" presStyleIdx="1" presStyleCnt="5" custScaleX="150490"/>
      <dgm:spPr/>
      <dgm:t>
        <a:bodyPr/>
        <a:lstStyle/>
        <a:p>
          <a:endParaRPr lang="en-US"/>
        </a:p>
      </dgm:t>
    </dgm:pt>
    <dgm:pt modelId="{1278864E-DC13-3B4A-ADE0-3564CBDE010B}" type="pres">
      <dgm:prSet presAssocID="{49519432-D2AE-AA49-BDB0-47E13CD79AA1}" presName="connectorText" presStyleLbl="sibTrans2D1" presStyleIdx="1" presStyleCnt="5"/>
      <dgm:spPr/>
      <dgm:t>
        <a:bodyPr/>
        <a:lstStyle/>
        <a:p>
          <a:endParaRPr lang="en-US"/>
        </a:p>
      </dgm:t>
    </dgm:pt>
    <dgm:pt modelId="{8A05858D-3EFE-4848-B56D-888BAD1D2BD2}" type="pres">
      <dgm:prSet presAssocID="{E2CD26C8-832D-4F4D-B58A-42C7404DC668}" presName="node" presStyleLbl="node1" presStyleIdx="2" presStyleCnt="5" custRadScaleRad="103112" custRadScaleInc="-6223">
        <dgm:presLayoutVars>
          <dgm:bulletEnabled val="1"/>
        </dgm:presLayoutVars>
      </dgm:prSet>
      <dgm:spPr/>
      <dgm:t>
        <a:bodyPr/>
        <a:lstStyle/>
        <a:p>
          <a:endParaRPr lang="en-US"/>
        </a:p>
      </dgm:t>
    </dgm:pt>
    <dgm:pt modelId="{911A428B-C078-964E-9FF3-B5EB5E4E979A}" type="pres">
      <dgm:prSet presAssocID="{B15088F5-8B9B-5B43-AD26-01772087D87B}" presName="sibTrans" presStyleLbl="sibTrans2D1" presStyleIdx="2" presStyleCnt="5" custScaleX="163315"/>
      <dgm:spPr/>
      <dgm:t>
        <a:bodyPr/>
        <a:lstStyle/>
        <a:p>
          <a:endParaRPr lang="en-US"/>
        </a:p>
      </dgm:t>
    </dgm:pt>
    <dgm:pt modelId="{C14D09AF-D82B-4F44-AA24-25E4088A76E2}" type="pres">
      <dgm:prSet presAssocID="{B15088F5-8B9B-5B43-AD26-01772087D87B}" presName="connectorText" presStyleLbl="sibTrans2D1" presStyleIdx="2" presStyleCnt="5"/>
      <dgm:spPr/>
      <dgm:t>
        <a:bodyPr/>
        <a:lstStyle/>
        <a:p>
          <a:endParaRPr lang="en-US"/>
        </a:p>
      </dgm:t>
    </dgm:pt>
    <dgm:pt modelId="{F728249A-8A63-4241-A6C0-FDE5808814E2}" type="pres">
      <dgm:prSet presAssocID="{007AD56C-D2F0-9A42-98D2-038F9ECE91EE}" presName="node" presStyleLbl="node1" presStyleIdx="3" presStyleCnt="5" custRadScaleRad="102599" custRadScaleInc="5209">
        <dgm:presLayoutVars>
          <dgm:bulletEnabled val="1"/>
        </dgm:presLayoutVars>
      </dgm:prSet>
      <dgm:spPr/>
      <dgm:t>
        <a:bodyPr/>
        <a:lstStyle/>
        <a:p>
          <a:endParaRPr lang="en-US"/>
        </a:p>
      </dgm:t>
    </dgm:pt>
    <dgm:pt modelId="{C59EB7CF-1C5D-7E43-A63A-ECA244C45B22}" type="pres">
      <dgm:prSet presAssocID="{4355C49E-777A-F444-97BB-6F2692A09693}" presName="sibTrans" presStyleLbl="sibTrans2D1" presStyleIdx="3" presStyleCnt="5" custScaleX="170274"/>
      <dgm:spPr/>
      <dgm:t>
        <a:bodyPr/>
        <a:lstStyle/>
        <a:p>
          <a:endParaRPr lang="en-US"/>
        </a:p>
      </dgm:t>
    </dgm:pt>
    <dgm:pt modelId="{8F75FED9-C922-8349-8C1C-83763D6ADB3C}" type="pres">
      <dgm:prSet presAssocID="{4355C49E-777A-F444-97BB-6F2692A09693}" presName="connectorText" presStyleLbl="sibTrans2D1" presStyleIdx="3" presStyleCnt="5"/>
      <dgm:spPr/>
      <dgm:t>
        <a:bodyPr/>
        <a:lstStyle/>
        <a:p>
          <a:endParaRPr lang="en-US"/>
        </a:p>
      </dgm:t>
    </dgm:pt>
    <dgm:pt modelId="{DA13C069-2E7F-0A42-8E78-88C354979ADE}" type="pres">
      <dgm:prSet presAssocID="{2A64EE23-E4C7-174D-A3F1-A6B1134C2C04}" presName="node" presStyleLbl="node1" presStyleIdx="4" presStyleCnt="5" custRadScaleRad="118809" custRadScaleInc="2006">
        <dgm:presLayoutVars>
          <dgm:bulletEnabled val="1"/>
        </dgm:presLayoutVars>
      </dgm:prSet>
      <dgm:spPr/>
      <dgm:t>
        <a:bodyPr/>
        <a:lstStyle/>
        <a:p>
          <a:endParaRPr lang="en-US"/>
        </a:p>
      </dgm:t>
    </dgm:pt>
    <dgm:pt modelId="{F1E121F2-3CDE-3840-9DD9-C1338FE130F4}" type="pres">
      <dgm:prSet presAssocID="{640C88F2-7CC9-A240-BB30-11C5D5D4203D}" presName="sibTrans" presStyleLbl="sibTrans2D1" presStyleIdx="4" presStyleCnt="5" custScaleX="147416"/>
      <dgm:spPr/>
      <dgm:t>
        <a:bodyPr/>
        <a:lstStyle/>
        <a:p>
          <a:endParaRPr lang="en-US"/>
        </a:p>
      </dgm:t>
    </dgm:pt>
    <dgm:pt modelId="{AF219FC2-6E69-7142-A563-20A1421E8CCD}" type="pres">
      <dgm:prSet presAssocID="{640C88F2-7CC9-A240-BB30-11C5D5D4203D}" presName="connectorText" presStyleLbl="sibTrans2D1" presStyleIdx="4" presStyleCnt="5"/>
      <dgm:spPr/>
      <dgm:t>
        <a:bodyPr/>
        <a:lstStyle/>
        <a:p>
          <a:endParaRPr lang="en-US"/>
        </a:p>
      </dgm:t>
    </dgm:pt>
  </dgm:ptLst>
  <dgm:cxnLst>
    <dgm:cxn modelId="{D5F297C5-154A-46BD-96AB-DB006AE75FB5}" type="presOf" srcId="{2A64EE23-E4C7-174D-A3F1-A6B1134C2C04}" destId="{DA13C069-2E7F-0A42-8E78-88C354979ADE}" srcOrd="0" destOrd="0" presId="urn:microsoft.com/office/officeart/2005/8/layout/cycle2"/>
    <dgm:cxn modelId="{0F676722-9757-844E-B4D4-0F5C383CE50D}" srcId="{0BC11A58-0485-3844-A74A-15EA854B4CE1}" destId="{770F2ACD-3AA9-474E-BDE6-A83748D39EE5}" srcOrd="0" destOrd="0" parTransId="{5F3D4C26-BAEB-0D48-8ACF-8C2D2D0873A8}" sibTransId="{778A8AB1-873F-7347-B041-AC80FED386A4}"/>
    <dgm:cxn modelId="{AAFFE0A9-1E25-4D50-A0CD-17F3B824151D}" type="presOf" srcId="{B15088F5-8B9B-5B43-AD26-01772087D87B}" destId="{C14D09AF-D82B-4F44-AA24-25E4088A76E2}" srcOrd="1" destOrd="0" presId="urn:microsoft.com/office/officeart/2005/8/layout/cycle2"/>
    <dgm:cxn modelId="{BFFCE4B3-932F-4D40-B82A-8E515533061D}" type="presOf" srcId="{778A8AB1-873F-7347-B041-AC80FED386A4}" destId="{4192E37F-96DA-8E46-9C2D-491E1B57A988}" srcOrd="1" destOrd="0" presId="urn:microsoft.com/office/officeart/2005/8/layout/cycle2"/>
    <dgm:cxn modelId="{5588DA34-CE48-EE4E-B269-F4E74650D13C}" srcId="{0BC11A58-0485-3844-A74A-15EA854B4CE1}" destId="{007AD56C-D2F0-9A42-98D2-038F9ECE91EE}" srcOrd="3" destOrd="0" parTransId="{E58EA2DC-80C8-E341-9A9B-15E255FDADD6}" sibTransId="{4355C49E-777A-F444-97BB-6F2692A09693}"/>
    <dgm:cxn modelId="{EA044FF6-F0DC-401C-8942-51B217217536}" type="presOf" srcId="{4355C49E-777A-F444-97BB-6F2692A09693}" destId="{C59EB7CF-1C5D-7E43-A63A-ECA244C45B22}" srcOrd="0" destOrd="0" presId="urn:microsoft.com/office/officeart/2005/8/layout/cycle2"/>
    <dgm:cxn modelId="{77642A27-C9FB-4183-A5B2-8C041DDD6AF5}" type="presOf" srcId="{B15088F5-8B9B-5B43-AD26-01772087D87B}" destId="{911A428B-C078-964E-9FF3-B5EB5E4E979A}" srcOrd="0" destOrd="0" presId="urn:microsoft.com/office/officeart/2005/8/layout/cycle2"/>
    <dgm:cxn modelId="{AB871D65-9322-7743-89FC-2C731C90C293}" srcId="{0BC11A58-0485-3844-A74A-15EA854B4CE1}" destId="{2A64EE23-E4C7-174D-A3F1-A6B1134C2C04}" srcOrd="4" destOrd="0" parTransId="{2688BE72-4F39-3942-A5D2-5498EE4783D8}" sibTransId="{640C88F2-7CC9-A240-BB30-11C5D5D4203D}"/>
    <dgm:cxn modelId="{1F400DFD-3C89-4EB1-B396-841672E11719}" type="presOf" srcId="{640C88F2-7CC9-A240-BB30-11C5D5D4203D}" destId="{AF219FC2-6E69-7142-A563-20A1421E8CCD}" srcOrd="1" destOrd="0" presId="urn:microsoft.com/office/officeart/2005/8/layout/cycle2"/>
    <dgm:cxn modelId="{22661E08-2385-42D1-AAF1-77866F35DC2A}" type="presOf" srcId="{4355C49E-777A-F444-97BB-6F2692A09693}" destId="{8F75FED9-C922-8349-8C1C-83763D6ADB3C}" srcOrd="1" destOrd="0" presId="urn:microsoft.com/office/officeart/2005/8/layout/cycle2"/>
    <dgm:cxn modelId="{EE0B497D-B1D7-47E2-90EF-98FC6B0D4060}" type="presOf" srcId="{778A8AB1-873F-7347-B041-AC80FED386A4}" destId="{7AC8ACAC-B1AC-0643-B1E3-BF7512D36C69}" srcOrd="0" destOrd="0" presId="urn:microsoft.com/office/officeart/2005/8/layout/cycle2"/>
    <dgm:cxn modelId="{F55A60CE-5919-4477-9637-365CA0EA1997}" type="presOf" srcId="{4EE683C1-CFB7-6846-AAFD-7A53A4E43138}" destId="{12BB5982-B853-2546-8600-F39FFD4D9B3E}" srcOrd="0" destOrd="0" presId="urn:microsoft.com/office/officeart/2005/8/layout/cycle2"/>
    <dgm:cxn modelId="{82696906-CFC6-4772-B35F-48A5A9D959F6}" type="presOf" srcId="{770F2ACD-3AA9-474E-BDE6-A83748D39EE5}" destId="{F3588B4E-668E-F143-8A3C-F2466781ECCD}" srcOrd="0" destOrd="0" presId="urn:microsoft.com/office/officeart/2005/8/layout/cycle2"/>
    <dgm:cxn modelId="{12B52A9F-7B37-448B-8C1D-F611BBFE1FDF}" type="presOf" srcId="{640C88F2-7CC9-A240-BB30-11C5D5D4203D}" destId="{F1E121F2-3CDE-3840-9DD9-C1338FE130F4}" srcOrd="0" destOrd="0" presId="urn:microsoft.com/office/officeart/2005/8/layout/cycle2"/>
    <dgm:cxn modelId="{4AA891BD-7447-1246-B03E-D2BC25B0BDE4}" srcId="{0BC11A58-0485-3844-A74A-15EA854B4CE1}" destId="{E2CD26C8-832D-4F4D-B58A-42C7404DC668}" srcOrd="2" destOrd="0" parTransId="{0DB5C04E-6A5E-4243-8490-B376105E1658}" sibTransId="{B15088F5-8B9B-5B43-AD26-01772087D87B}"/>
    <dgm:cxn modelId="{BB703D93-9978-0A4B-944C-4BA503CF3F95}" srcId="{0BC11A58-0485-3844-A74A-15EA854B4CE1}" destId="{4EE683C1-CFB7-6846-AAFD-7A53A4E43138}" srcOrd="1" destOrd="0" parTransId="{A7B7B90E-1E92-8D46-82C8-CEE3C1DD905E}" sibTransId="{49519432-D2AE-AA49-BDB0-47E13CD79AA1}"/>
    <dgm:cxn modelId="{0D1EA677-793B-4B13-8500-0C2ABC99975F}" type="presOf" srcId="{49519432-D2AE-AA49-BDB0-47E13CD79AA1}" destId="{1278864E-DC13-3B4A-ADE0-3564CBDE010B}" srcOrd="1" destOrd="0" presId="urn:microsoft.com/office/officeart/2005/8/layout/cycle2"/>
    <dgm:cxn modelId="{5DBBFC21-BE8B-4FD6-A96D-8E8500F1D56C}" type="presOf" srcId="{E2CD26C8-832D-4F4D-B58A-42C7404DC668}" destId="{8A05858D-3EFE-4848-B56D-888BAD1D2BD2}" srcOrd="0" destOrd="0" presId="urn:microsoft.com/office/officeart/2005/8/layout/cycle2"/>
    <dgm:cxn modelId="{2BF03BDA-C660-4AA7-9767-5B1493D3741D}" type="presOf" srcId="{49519432-D2AE-AA49-BDB0-47E13CD79AA1}" destId="{932F8753-6C28-F242-81B0-DA28BD7E614A}" srcOrd="0" destOrd="0" presId="urn:microsoft.com/office/officeart/2005/8/layout/cycle2"/>
    <dgm:cxn modelId="{F5FFBE51-CA21-463C-960B-7016AF9F0412}" type="presOf" srcId="{0BC11A58-0485-3844-A74A-15EA854B4CE1}" destId="{DF8304D9-BD74-DD4C-B306-837191384C44}" srcOrd="0" destOrd="0" presId="urn:microsoft.com/office/officeart/2005/8/layout/cycle2"/>
    <dgm:cxn modelId="{AD2D685F-3CEB-4858-AF11-D465E39EF583}" type="presOf" srcId="{007AD56C-D2F0-9A42-98D2-038F9ECE91EE}" destId="{F728249A-8A63-4241-A6C0-FDE5808814E2}" srcOrd="0" destOrd="0" presId="urn:microsoft.com/office/officeart/2005/8/layout/cycle2"/>
    <dgm:cxn modelId="{D96DDD75-4C25-4D65-A217-A45F5042AFC8}" type="presParOf" srcId="{DF8304D9-BD74-DD4C-B306-837191384C44}" destId="{F3588B4E-668E-F143-8A3C-F2466781ECCD}" srcOrd="0" destOrd="0" presId="urn:microsoft.com/office/officeart/2005/8/layout/cycle2"/>
    <dgm:cxn modelId="{1DA9BDF3-2FFB-4CB5-A0FF-7B8BF8CEF5A2}" type="presParOf" srcId="{DF8304D9-BD74-DD4C-B306-837191384C44}" destId="{7AC8ACAC-B1AC-0643-B1E3-BF7512D36C69}" srcOrd="1" destOrd="0" presId="urn:microsoft.com/office/officeart/2005/8/layout/cycle2"/>
    <dgm:cxn modelId="{26775693-BCEC-4698-A095-56B36EE75D80}" type="presParOf" srcId="{7AC8ACAC-B1AC-0643-B1E3-BF7512D36C69}" destId="{4192E37F-96DA-8E46-9C2D-491E1B57A988}" srcOrd="0" destOrd="0" presId="urn:microsoft.com/office/officeart/2005/8/layout/cycle2"/>
    <dgm:cxn modelId="{0626DE66-ACB5-4B0B-A83A-DE784A0EA80F}" type="presParOf" srcId="{DF8304D9-BD74-DD4C-B306-837191384C44}" destId="{12BB5982-B853-2546-8600-F39FFD4D9B3E}" srcOrd="2" destOrd="0" presId="urn:microsoft.com/office/officeart/2005/8/layout/cycle2"/>
    <dgm:cxn modelId="{0B719D13-6796-4673-81BD-E9EB38DA5EC1}" type="presParOf" srcId="{DF8304D9-BD74-DD4C-B306-837191384C44}" destId="{932F8753-6C28-F242-81B0-DA28BD7E614A}" srcOrd="3" destOrd="0" presId="urn:microsoft.com/office/officeart/2005/8/layout/cycle2"/>
    <dgm:cxn modelId="{1C3DE970-F58E-4F9A-BA67-F9B0E1BD0FCB}" type="presParOf" srcId="{932F8753-6C28-F242-81B0-DA28BD7E614A}" destId="{1278864E-DC13-3B4A-ADE0-3564CBDE010B}" srcOrd="0" destOrd="0" presId="urn:microsoft.com/office/officeart/2005/8/layout/cycle2"/>
    <dgm:cxn modelId="{308F9F2F-0E72-40F7-99E8-09F9FFB4A257}" type="presParOf" srcId="{DF8304D9-BD74-DD4C-B306-837191384C44}" destId="{8A05858D-3EFE-4848-B56D-888BAD1D2BD2}" srcOrd="4" destOrd="0" presId="urn:microsoft.com/office/officeart/2005/8/layout/cycle2"/>
    <dgm:cxn modelId="{8C761B5D-3489-4602-B74F-73F8F69B9C13}" type="presParOf" srcId="{DF8304D9-BD74-DD4C-B306-837191384C44}" destId="{911A428B-C078-964E-9FF3-B5EB5E4E979A}" srcOrd="5" destOrd="0" presId="urn:microsoft.com/office/officeart/2005/8/layout/cycle2"/>
    <dgm:cxn modelId="{EBA30CA0-190D-4B9C-A507-BCDB47AE4FFA}" type="presParOf" srcId="{911A428B-C078-964E-9FF3-B5EB5E4E979A}" destId="{C14D09AF-D82B-4F44-AA24-25E4088A76E2}" srcOrd="0" destOrd="0" presId="urn:microsoft.com/office/officeart/2005/8/layout/cycle2"/>
    <dgm:cxn modelId="{03ADEB8A-D602-4DE3-85F4-7230448CC829}" type="presParOf" srcId="{DF8304D9-BD74-DD4C-B306-837191384C44}" destId="{F728249A-8A63-4241-A6C0-FDE5808814E2}" srcOrd="6" destOrd="0" presId="urn:microsoft.com/office/officeart/2005/8/layout/cycle2"/>
    <dgm:cxn modelId="{6C90B9B0-EBC2-44B0-8591-065C44FA4379}" type="presParOf" srcId="{DF8304D9-BD74-DD4C-B306-837191384C44}" destId="{C59EB7CF-1C5D-7E43-A63A-ECA244C45B22}" srcOrd="7" destOrd="0" presId="urn:microsoft.com/office/officeart/2005/8/layout/cycle2"/>
    <dgm:cxn modelId="{8485A6D4-CC79-475B-9415-DF751C619472}" type="presParOf" srcId="{C59EB7CF-1C5D-7E43-A63A-ECA244C45B22}" destId="{8F75FED9-C922-8349-8C1C-83763D6ADB3C}" srcOrd="0" destOrd="0" presId="urn:microsoft.com/office/officeart/2005/8/layout/cycle2"/>
    <dgm:cxn modelId="{A4C5B333-91DB-49BC-A9B7-441D078FBB30}" type="presParOf" srcId="{DF8304D9-BD74-DD4C-B306-837191384C44}" destId="{DA13C069-2E7F-0A42-8E78-88C354979ADE}" srcOrd="8" destOrd="0" presId="urn:microsoft.com/office/officeart/2005/8/layout/cycle2"/>
    <dgm:cxn modelId="{02DC03CC-1351-49F1-8A73-0DE7D73F789A}" type="presParOf" srcId="{DF8304D9-BD74-DD4C-B306-837191384C44}" destId="{F1E121F2-3CDE-3840-9DD9-C1338FE130F4}" srcOrd="9" destOrd="0" presId="urn:microsoft.com/office/officeart/2005/8/layout/cycle2"/>
    <dgm:cxn modelId="{1AEE060C-C62E-4825-ACA9-574FE0985716}" type="presParOf" srcId="{F1E121F2-3CDE-3840-9DD9-C1338FE130F4}" destId="{AF219FC2-6E69-7142-A563-20A1421E8CCD}"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A28CC-58A3-4A43-AF37-3C87167B7A7B}" type="datetimeFigureOut">
              <a:rPr lang="en-US" smtClean="0"/>
              <a:pPr/>
              <a:t>2/28/12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2124B-F4F4-498B-AB3F-E89579326564}"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53031612"/>
      </p:ext>
    </p:extLst>
  </p:cSld>
  <p:clrMap bg1="lt1" tx1="dk1" bg2="lt2" tx2="dk2" accent1="accent1" accent2="accent2" accent3="accent3" accent4="accent4" accent5="accent5" accent6="accent6" hlink="hlink" folHlink="folHlink"/>
  <p:notesStyle>
    <a:lvl1pPr marL="0" algn="l" defTabSz="913926" rtl="0" eaLnBrk="1" latinLnBrk="0" hangingPunct="1">
      <a:defRPr sz="1200" kern="1200">
        <a:solidFill>
          <a:schemeClr val="tx1"/>
        </a:solidFill>
        <a:latin typeface="+mn-lt"/>
        <a:ea typeface="+mn-ea"/>
        <a:cs typeface="+mn-cs"/>
      </a:defRPr>
    </a:lvl1pPr>
    <a:lvl2pPr marL="456963" algn="l" defTabSz="913926" rtl="0" eaLnBrk="1" latinLnBrk="0" hangingPunct="1">
      <a:defRPr sz="1200" kern="1200">
        <a:solidFill>
          <a:schemeClr val="tx1"/>
        </a:solidFill>
        <a:latin typeface="+mn-lt"/>
        <a:ea typeface="+mn-ea"/>
        <a:cs typeface="+mn-cs"/>
      </a:defRPr>
    </a:lvl2pPr>
    <a:lvl3pPr marL="913926" algn="l" defTabSz="913926" rtl="0" eaLnBrk="1" latinLnBrk="0" hangingPunct="1">
      <a:defRPr sz="1200" kern="1200">
        <a:solidFill>
          <a:schemeClr val="tx1"/>
        </a:solidFill>
        <a:latin typeface="+mn-lt"/>
        <a:ea typeface="+mn-ea"/>
        <a:cs typeface="+mn-cs"/>
      </a:defRPr>
    </a:lvl3pPr>
    <a:lvl4pPr marL="1370890" algn="l" defTabSz="913926" rtl="0" eaLnBrk="1" latinLnBrk="0" hangingPunct="1">
      <a:defRPr sz="1200" kern="1200">
        <a:solidFill>
          <a:schemeClr val="tx1"/>
        </a:solidFill>
        <a:latin typeface="+mn-lt"/>
        <a:ea typeface="+mn-ea"/>
        <a:cs typeface="+mn-cs"/>
      </a:defRPr>
    </a:lvl4pPr>
    <a:lvl5pPr marL="1827852" algn="l" defTabSz="913926" rtl="0" eaLnBrk="1" latinLnBrk="0" hangingPunct="1">
      <a:defRPr sz="1200" kern="1200">
        <a:solidFill>
          <a:schemeClr val="tx1"/>
        </a:solidFill>
        <a:latin typeface="+mn-lt"/>
        <a:ea typeface="+mn-ea"/>
        <a:cs typeface="+mn-cs"/>
      </a:defRPr>
    </a:lvl5pPr>
    <a:lvl6pPr marL="2284815" algn="l" defTabSz="913926" rtl="0" eaLnBrk="1" latinLnBrk="0" hangingPunct="1">
      <a:defRPr sz="1200" kern="1200">
        <a:solidFill>
          <a:schemeClr val="tx1"/>
        </a:solidFill>
        <a:latin typeface="+mn-lt"/>
        <a:ea typeface="+mn-ea"/>
        <a:cs typeface="+mn-cs"/>
      </a:defRPr>
    </a:lvl6pPr>
    <a:lvl7pPr marL="2741778" algn="l" defTabSz="913926" rtl="0" eaLnBrk="1" latinLnBrk="0" hangingPunct="1">
      <a:defRPr sz="1200" kern="1200">
        <a:solidFill>
          <a:schemeClr val="tx1"/>
        </a:solidFill>
        <a:latin typeface="+mn-lt"/>
        <a:ea typeface="+mn-ea"/>
        <a:cs typeface="+mn-cs"/>
      </a:defRPr>
    </a:lvl7pPr>
    <a:lvl8pPr marL="3198740" algn="l" defTabSz="913926" rtl="0" eaLnBrk="1" latinLnBrk="0" hangingPunct="1">
      <a:defRPr sz="1200" kern="1200">
        <a:solidFill>
          <a:schemeClr val="tx1"/>
        </a:solidFill>
        <a:latin typeface="+mn-lt"/>
        <a:ea typeface="+mn-ea"/>
        <a:cs typeface="+mn-cs"/>
      </a:defRPr>
    </a:lvl8pPr>
    <a:lvl9pPr marL="3655704" algn="l" defTabSz="9139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marL="90485" lvl="1" indent="-90485">
              <a:lnSpc>
                <a:spcPts val="1800"/>
              </a:lnSpc>
              <a:spcBef>
                <a:spcPct val="0"/>
              </a:spcBef>
              <a:buNone/>
            </a:pPr>
            <a:endParaRPr lang="en-CA"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F869EE8E-75FB-4047-9F9E-453107CD7ECC}" type="slidenum">
              <a:rPr lang="en-CA">
                <a:solidFill>
                  <a:srgbClr val="000000"/>
                </a:solidFill>
              </a:rPr>
              <a:pPr/>
              <a:t>4</a:t>
            </a:fld>
            <a:endParaRPr lang="en-CA"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400736" y="914978"/>
            <a:ext cx="4055129" cy="3133148"/>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3043" fontAlgn="base" hangingPunct="0">
              <a:lnSpc>
                <a:spcPct val="93000"/>
              </a:lnSpc>
              <a:spcBef>
                <a:spcPct val="0"/>
              </a:spcBef>
              <a:spcAft>
                <a:spcPct val="0"/>
              </a:spcAft>
              <a:buClr>
                <a:srgbClr val="000000"/>
              </a:buClr>
              <a:buSzPct val="100000"/>
            </a:pPr>
            <a:endParaRPr lang="en-US" sz="2200" dirty="0" smtClean="0">
              <a:solidFill>
                <a:srgbClr val="FFFFFF"/>
              </a:solidFill>
              <a:latin typeface="Times New Roman" pitchFamily="16" charset="0"/>
              <a:ea typeface="msmincho" charset="0"/>
              <a:cs typeface="msmincho" charset="0"/>
            </a:endParaRPr>
          </a:p>
        </p:txBody>
      </p:sp>
      <p:sp>
        <p:nvSpPr>
          <p:cNvPr id="10243" name="Rectangle 2"/>
          <p:cNvSpPr txBox="1">
            <a:spLocks noGrp="1" noChangeArrowheads="1"/>
          </p:cNvSpPr>
          <p:nvPr>
            <p:ph type="body"/>
          </p:nvPr>
        </p:nvSpPr>
        <p:spPr>
          <a:xfrm>
            <a:off x="1046350" y="4352637"/>
            <a:ext cx="4770904" cy="3478068"/>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Systems is the worldwide leader of enterprise business solutions that capture and analyze customer interactions and transactions, realize intent, and extract and leverage insights to deliver impact in real time.</a:t>
            </a:r>
          </a:p>
          <a:p>
            <a:r>
              <a:rPr lang="en-US" b="1" dirty="0" smtClean="0"/>
              <a:t> </a:t>
            </a:r>
            <a:endParaRPr lang="en-US" dirty="0" smtClean="0"/>
          </a:p>
          <a:p>
            <a:r>
              <a:rPr lang="en-US" dirty="0" smtClean="0"/>
              <a:t>Driven by cross-channel and multi-sensor analytics, NICE solutions enable organizations to improve business performance, increase operational efficiency, prevent financial crime, ensure compliance, and enhance safety and security.</a:t>
            </a:r>
          </a:p>
          <a:p>
            <a:pPr>
              <a:lnSpc>
                <a:spcPct val="80000"/>
              </a:lnSpc>
            </a:pPr>
            <a:endParaRPr lang="en-US" sz="1200" dirty="0" smtClean="0"/>
          </a:p>
          <a:p>
            <a:pPr>
              <a:lnSpc>
                <a:spcPct val="80000"/>
              </a:lnSpc>
            </a:pPr>
            <a:r>
              <a:rPr lang="en-US" sz="1200" dirty="0" smtClean="0"/>
              <a:t>First, the captured interactions are automatically analyzed from as many different dimensions as possible, across the many different channels we’re using to communicate with our customers</a:t>
            </a:r>
            <a:r>
              <a:rPr lang="en-US" sz="1200" baseline="0" dirty="0" smtClean="0"/>
              <a:t> (phone conversations, chat, email, web activity etc.)</a:t>
            </a:r>
            <a:r>
              <a:rPr lang="en-US" sz="1200" dirty="0" smtClean="0"/>
              <a:t>. </a:t>
            </a:r>
          </a:p>
          <a:p>
            <a:pPr>
              <a:lnSpc>
                <a:spcPct val="80000"/>
              </a:lnSpc>
            </a:pPr>
            <a:endParaRPr lang="en-US" sz="1200" dirty="0" smtClean="0"/>
          </a:p>
          <a:p>
            <a:pPr>
              <a:lnSpc>
                <a:spcPct val="80000"/>
              </a:lnSpc>
            </a:pPr>
            <a:r>
              <a:rPr lang="en-US" sz="1200" u="sng" dirty="0" smtClean="0"/>
              <a:t>Speech &amp; Text Analytics technologies</a:t>
            </a:r>
            <a:r>
              <a:rPr lang="en-US" sz="1200" dirty="0" smtClean="0"/>
              <a:t> (such as </a:t>
            </a:r>
            <a:r>
              <a:rPr lang="en-US" sz="1200" b="1" dirty="0" smtClean="0"/>
              <a:t>Phonetics Indexing &amp; Call Transcription)</a:t>
            </a:r>
            <a:r>
              <a:rPr lang="en-US" sz="1200" dirty="0" smtClean="0"/>
              <a:t> allow</a:t>
            </a:r>
            <a:r>
              <a:rPr lang="en-US" sz="1200" baseline="0" dirty="0" smtClean="0"/>
              <a:t> </a:t>
            </a:r>
            <a:r>
              <a:rPr lang="en-US" sz="1200" dirty="0" smtClean="0"/>
              <a:t>you to automatically identify key words and phrases that were spoken or sent in the interaction and also</a:t>
            </a:r>
            <a:r>
              <a:rPr lang="en-US" sz="1200" baseline="0" dirty="0" smtClean="0"/>
              <a:t> allows you to </a:t>
            </a:r>
            <a:r>
              <a:rPr lang="en-US" sz="1200" dirty="0" smtClean="0"/>
              <a:t>uncover negative or positive </a:t>
            </a:r>
            <a:r>
              <a:rPr lang="en-US" sz="1200" u="sng" dirty="0" smtClean="0"/>
              <a:t>emotion</a:t>
            </a:r>
            <a:r>
              <a:rPr lang="en-US" sz="1200" dirty="0" smtClean="0"/>
              <a:t> on the part of the agent or customer. </a:t>
            </a:r>
          </a:p>
          <a:p>
            <a:pPr>
              <a:lnSpc>
                <a:spcPct val="80000"/>
              </a:lnSpc>
            </a:pPr>
            <a:endParaRPr lang="en-US" sz="1200" dirty="0" smtClean="0"/>
          </a:p>
          <a:p>
            <a:pPr>
              <a:lnSpc>
                <a:spcPct val="80000"/>
              </a:lnSpc>
            </a:pPr>
            <a:r>
              <a:rPr lang="en-US" sz="1200" dirty="0" smtClean="0"/>
              <a:t>T</a:t>
            </a:r>
            <a:r>
              <a:rPr lang="en-US" sz="1200" baseline="0" dirty="0" smtClean="0"/>
              <a:t>he f</a:t>
            </a:r>
            <a:r>
              <a:rPr lang="en-US" sz="1200" dirty="0" smtClean="0"/>
              <a:t>irst step is to start asking the system to automatically </a:t>
            </a:r>
            <a:r>
              <a:rPr lang="en-US" sz="1200" u="sng" dirty="0" smtClean="0"/>
              <a:t>catalog or categorize</a:t>
            </a:r>
            <a:r>
              <a:rPr lang="en-US" sz="1200" dirty="0" smtClean="0"/>
              <a:t> the interactions based on a the content identified within</a:t>
            </a:r>
            <a:r>
              <a:rPr lang="en-US" sz="1200" baseline="0" dirty="0" smtClean="0"/>
              <a:t> it, which provides </a:t>
            </a:r>
            <a:r>
              <a:rPr lang="en-US" sz="1200" dirty="0" smtClean="0"/>
              <a:t>a structured way of </a:t>
            </a:r>
            <a:r>
              <a:rPr lang="en-US" sz="1200" b="1" u="sng" dirty="0" smtClean="0"/>
              <a:t>quantifying</a:t>
            </a:r>
            <a:r>
              <a:rPr lang="en-US" sz="1200" dirty="0" smtClean="0"/>
              <a:t> exactly which TYPES of calls we’re getting. </a:t>
            </a:r>
          </a:p>
          <a:p>
            <a:pPr>
              <a:lnSpc>
                <a:spcPct val="80000"/>
              </a:lnSpc>
            </a:pPr>
            <a:endParaRPr lang="en-US" sz="1200" dirty="0" smtClean="0"/>
          </a:p>
          <a:p>
            <a:pPr>
              <a:lnSpc>
                <a:spcPct val="80000"/>
              </a:lnSpc>
            </a:pPr>
            <a:r>
              <a:rPr lang="en-US" sz="1200" dirty="0" smtClean="0"/>
              <a:t>By using automatic categorization we can begin to look at those interactions that are more interesting to us, for example: The Blue category could be interaction related to customer satisfaction issues, the Red category could be a list of call where a competitor’s name was mentioned, the Yellow category could be interactions where a customer complained</a:t>
            </a:r>
            <a:r>
              <a:rPr lang="en-US" sz="1200" baseline="0" dirty="0" smtClean="0"/>
              <a:t> this is </a:t>
            </a:r>
            <a:r>
              <a:rPr lang="en-US" sz="1200" u="sng" baseline="0" dirty="0" smtClean="0"/>
              <a:t>a repeat call, on an issue that was not resolved previously</a:t>
            </a:r>
            <a:r>
              <a:rPr lang="en-US" sz="1200" dirty="0" smtClean="0"/>
              <a:t>.</a:t>
            </a:r>
            <a:endParaRPr lang="en-US" sz="1200" i="1" dirty="0" smtClean="0"/>
          </a:p>
          <a:p>
            <a:pPr>
              <a:lnSpc>
                <a:spcPct val="80000"/>
              </a:lnSpc>
            </a:pPr>
            <a:endParaRPr lang="en-US" sz="1200" dirty="0" smtClean="0"/>
          </a:p>
          <a:p>
            <a:pPr>
              <a:lnSpc>
                <a:spcPct val="80000"/>
              </a:lnSpc>
            </a:pPr>
            <a:r>
              <a:rPr lang="en-US" sz="1200" dirty="0" smtClean="0"/>
              <a:t>Once we have the system automatically categorizing our interactions, we </a:t>
            </a:r>
            <a:r>
              <a:rPr lang="en-US" sz="1200" u="sng" dirty="0" smtClean="0"/>
              <a:t>track how the trends change</a:t>
            </a:r>
            <a:r>
              <a:rPr lang="en-US" sz="1200" dirty="0" smtClean="0"/>
              <a:t> over time and see how these call types are behaving.</a:t>
            </a:r>
          </a:p>
          <a:p>
            <a:pPr>
              <a:lnSpc>
                <a:spcPct val="80000"/>
              </a:lnSpc>
            </a:pPr>
            <a:endParaRPr lang="en-US" sz="1200" dirty="0" smtClean="0"/>
          </a:p>
          <a:p>
            <a:pPr>
              <a:lnSpc>
                <a:spcPct val="80000"/>
              </a:lnSpc>
            </a:pPr>
            <a:r>
              <a:rPr lang="en-US" sz="1200" dirty="0" smtClean="0"/>
              <a:t>Now, it’s a great thing to be able to know WHAT is happening, whether certain call types are exceeding their historic values etc. But once we know that, the next thing we ask ourselves is WHY it is happening…So an important part of any interaction analytics solution is the ability to </a:t>
            </a:r>
            <a:r>
              <a:rPr lang="en-US" sz="1200" u="sng" dirty="0" smtClean="0"/>
              <a:t>drill down</a:t>
            </a:r>
            <a:r>
              <a:rPr lang="en-US" sz="1200" dirty="0" smtClean="0"/>
              <a:t> into specific interactions using advanced automated tools and find out what are the </a:t>
            </a:r>
            <a:r>
              <a:rPr lang="en-US" sz="1200" u="sng" dirty="0" smtClean="0"/>
              <a:t>root causes</a:t>
            </a:r>
            <a:r>
              <a:rPr lang="en-US" sz="1200" dirty="0" smtClean="0"/>
              <a:t>. </a:t>
            </a:r>
          </a:p>
          <a:p>
            <a:pPr>
              <a:lnSpc>
                <a:spcPct val="80000"/>
              </a:lnSpc>
            </a:pPr>
            <a:endParaRPr lang="en-US" sz="1200" dirty="0" smtClean="0"/>
          </a:p>
          <a:p>
            <a:pPr>
              <a:lnSpc>
                <a:spcPct val="80000"/>
              </a:lnSpc>
            </a:pPr>
            <a:r>
              <a:rPr lang="en-US" sz="1200" dirty="0" smtClean="0"/>
              <a:t>At the end of the day all this information needs to be impactful and embedded in a </a:t>
            </a:r>
            <a:r>
              <a:rPr lang="en-US" sz="1200" u="sng" dirty="0" smtClean="0"/>
              <a:t>repeating business process</a:t>
            </a:r>
            <a:r>
              <a:rPr lang="en-US" sz="1200" dirty="0" smtClean="0"/>
              <a:t>, so that we can make informed data-driven decisions about which coaching areas we want to invest in, what processes we might want to look at or even what we may want to change in our products or offerings.</a:t>
            </a:r>
          </a:p>
          <a:p>
            <a:endParaRPr lang="en-US" dirty="0"/>
          </a:p>
        </p:txBody>
      </p:sp>
      <p:sp>
        <p:nvSpPr>
          <p:cNvPr id="4" name="Slide Number Placeholder 3"/>
          <p:cNvSpPr>
            <a:spLocks noGrp="1"/>
          </p:cNvSpPr>
          <p:nvPr>
            <p:ph type="sldNum" sz="quarter" idx="10"/>
          </p:nvPr>
        </p:nvSpPr>
        <p:spPr/>
        <p:txBody>
          <a:bodyPr/>
          <a:lstStyle/>
          <a:p>
            <a:pPr>
              <a:defRPr/>
            </a:pPr>
            <a:fld id="{1BBCAE89-EB47-48A0-B90F-FEAF0290C989}"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Continuously improving the quality of Go Daddy products is essential to increasing customer satisfaction and lowering support costs by reducing the volume of support requests. The following describes the approach that was taken to improve product quality using the Voice of the Customer:</a:t>
            </a:r>
          </a:p>
          <a:p>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rPr>
              <a:t>Interaction Analytics team </a:t>
            </a:r>
            <a:r>
              <a:rPr lang="en-US" sz="1200" kern="1200" dirty="0" smtClean="0">
                <a:solidFill>
                  <a:schemeClr val="tx1"/>
                </a:solidFill>
                <a:effectLst/>
                <a:latin typeface="+mn-lt"/>
                <a:ea typeface="+mn-ea"/>
                <a:cs typeface="+mn-cs"/>
              </a:rPr>
              <a:t>– Provided automated customer</a:t>
            </a:r>
            <a:r>
              <a:rPr lang="en-US" sz="1200" kern="1200" baseline="0" dirty="0" smtClean="0">
                <a:solidFill>
                  <a:schemeClr val="tx1"/>
                </a:solidFill>
                <a:effectLst/>
                <a:latin typeface="+mn-lt"/>
                <a:ea typeface="+mn-ea"/>
                <a:cs typeface="+mn-cs"/>
              </a:rPr>
              <a:t> Insight related to </a:t>
            </a:r>
            <a:r>
              <a:rPr lang="en-US" sz="1200" kern="1200" dirty="0" smtClean="0">
                <a:solidFill>
                  <a:schemeClr val="tx1"/>
                </a:solidFill>
                <a:effectLst/>
                <a:latin typeface="+mn-lt"/>
                <a:ea typeface="+mn-ea"/>
                <a:cs typeface="+mn-cs"/>
              </a:rPr>
              <a:t>product-specific usability enhancements to the Product Sponsorship Teams. </a:t>
            </a:r>
          </a:p>
          <a:p>
            <a:pPr lvl="0"/>
            <a:r>
              <a:rPr lang="en-US" sz="1200" u="sng" kern="1200" dirty="0" smtClean="0">
                <a:solidFill>
                  <a:schemeClr val="tx1"/>
                </a:solidFill>
                <a:effectLst/>
                <a:latin typeface="+mn-lt"/>
                <a:ea typeface="+mn-ea"/>
                <a:cs typeface="+mn-cs"/>
              </a:rPr>
              <a:t>Product Sponsorship</a:t>
            </a:r>
            <a:r>
              <a:rPr lang="en-US" sz="1200" u="sng" kern="1200" baseline="0" dirty="0" smtClean="0">
                <a:solidFill>
                  <a:schemeClr val="tx1"/>
                </a:solidFill>
                <a:effectLst/>
                <a:latin typeface="+mn-lt"/>
                <a:ea typeface="+mn-ea"/>
                <a:cs typeface="+mn-cs"/>
              </a:rPr>
              <a:t> team</a:t>
            </a:r>
            <a:r>
              <a:rPr lang="en-US" sz="1200" kern="1200" dirty="0" smtClean="0">
                <a:solidFill>
                  <a:schemeClr val="tx1"/>
                </a:solidFill>
                <a:effectLst/>
                <a:latin typeface="+mn-lt"/>
                <a:ea typeface="+mn-ea"/>
                <a:cs typeface="+mn-cs"/>
              </a:rPr>
              <a:t>– Turned</a:t>
            </a:r>
            <a:r>
              <a:rPr lang="en-US" sz="1200" kern="1200" baseline="0" dirty="0" smtClean="0">
                <a:solidFill>
                  <a:schemeClr val="tx1"/>
                </a:solidFill>
                <a:effectLst/>
                <a:latin typeface="+mn-lt"/>
                <a:ea typeface="+mn-ea"/>
                <a:cs typeface="+mn-cs"/>
              </a:rPr>
              <a:t> the insight into </a:t>
            </a:r>
            <a:r>
              <a:rPr lang="en-US" sz="1200" kern="1200" dirty="0" smtClean="0">
                <a:solidFill>
                  <a:schemeClr val="tx1"/>
                </a:solidFill>
                <a:effectLst/>
                <a:latin typeface="+mn-lt"/>
                <a:ea typeface="+mn-ea"/>
                <a:cs typeface="+mn-cs"/>
              </a:rPr>
              <a:t>elaborate functional requirements in the form of a project requirements document.  Cost/revenue impact analysis was also provided along with recommendations.</a:t>
            </a:r>
          </a:p>
          <a:p>
            <a:pPr lvl="0"/>
            <a:r>
              <a:rPr lang="en-US" sz="1200" u="sng" kern="1200" dirty="0" smtClean="0">
                <a:solidFill>
                  <a:schemeClr val="tx1"/>
                </a:solidFill>
                <a:effectLst/>
                <a:latin typeface="+mn-lt"/>
                <a:ea typeface="+mn-ea"/>
                <a:cs typeface="+mn-cs"/>
              </a:rPr>
              <a:t>Development team</a:t>
            </a:r>
            <a:r>
              <a:rPr lang="en-US" sz="1200" kern="1200" dirty="0" smtClean="0">
                <a:solidFill>
                  <a:schemeClr val="tx1"/>
                </a:solidFill>
                <a:effectLst/>
                <a:latin typeface="+mn-lt"/>
                <a:ea typeface="+mn-ea"/>
                <a:cs typeface="+mn-cs"/>
              </a:rPr>
              <a:t> -  Quarterly meetings with</a:t>
            </a:r>
            <a:r>
              <a:rPr lang="en-US" sz="1200" kern="1200" baseline="0" dirty="0" smtClean="0">
                <a:solidFill>
                  <a:schemeClr val="tx1"/>
                </a:solidFill>
                <a:effectLst/>
                <a:latin typeface="+mn-lt"/>
                <a:ea typeface="+mn-ea"/>
                <a:cs typeface="+mn-cs"/>
              </a:rPr>
              <a:t> Product and Interaction Analytics team members to </a:t>
            </a:r>
            <a:r>
              <a:rPr lang="en-US" sz="1200" kern="1200" dirty="0" smtClean="0">
                <a:solidFill>
                  <a:schemeClr val="tx1"/>
                </a:solidFill>
                <a:effectLst/>
                <a:latin typeface="+mn-lt"/>
                <a:ea typeface="+mn-ea"/>
                <a:cs typeface="+mn-cs"/>
              </a:rPr>
              <a:t>report on progress of existing remediation projects and to be presented with new remediation projects.</a:t>
            </a:r>
          </a:p>
          <a:p>
            <a:endParaRPr lang="en-US" dirty="0"/>
          </a:p>
        </p:txBody>
      </p:sp>
      <p:sp>
        <p:nvSpPr>
          <p:cNvPr id="4" name="Slide Number Placeholder 3"/>
          <p:cNvSpPr>
            <a:spLocks noGrp="1"/>
          </p:cNvSpPr>
          <p:nvPr>
            <p:ph type="sldNum" sz="quarter" idx="10"/>
          </p:nvPr>
        </p:nvSpPr>
        <p:spPr/>
        <p:txBody>
          <a:bodyPr/>
          <a:lstStyle/>
          <a:p>
            <a:pPr>
              <a:defRPr/>
            </a:pPr>
            <a:fld id="{8F3F4D3E-9246-4D73-9A1D-9042B9999AF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2541774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identifying Repeat</a:t>
            </a:r>
            <a:r>
              <a:rPr lang="en-US" baseline="0" dirty="0" smtClean="0"/>
              <a:t> Callers (based on Speech Analytics as well as transactional data) and correlating those calls with specific content and topics discussed on those interactions, Go Daddy were able to clearly understand the root causes behind the majority of repeat calls and come up with a training and process-change plan to address the “lowest hanging fruit”. This resulted in substantial reduction in repeat callers (overall 23% reduction, and for some specific products up to 50% reduction in repeated callers).</a:t>
            </a:r>
          </a:p>
          <a:p>
            <a:endParaRPr lang="en-US" baseline="0" dirty="0" smtClean="0"/>
          </a:p>
        </p:txBody>
      </p:sp>
      <p:sp>
        <p:nvSpPr>
          <p:cNvPr id="4" name="Slide Number Placeholder 3"/>
          <p:cNvSpPr>
            <a:spLocks noGrp="1"/>
          </p:cNvSpPr>
          <p:nvPr>
            <p:ph type="sldNum" sz="quarter" idx="10"/>
          </p:nvPr>
        </p:nvSpPr>
        <p:spPr/>
        <p:txBody>
          <a:bodyPr/>
          <a:lstStyle/>
          <a:p>
            <a:pPr>
              <a:defRPr/>
            </a:pPr>
            <a:fld id="{8F3F4D3E-9246-4D73-9A1D-9042B9999AFF}"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1367227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786B80-D8B2-4BCF-A3B1-47EF68492EE3}" type="slidenum">
              <a:rPr lang="en-US" smtClean="0">
                <a:solidFill>
                  <a:prstClr val="black"/>
                </a:solidFill>
              </a:rPr>
              <a:pPr eaLnBrk="1" hangingPunct="1"/>
              <a:t>23</a:t>
            </a:fld>
            <a:endParaRPr lang="en-US" smtClean="0">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2124B-F4F4-498B-AB3F-E8957932656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1347E-8958-4572-8782-411DCE3F3829}" type="slidenum">
              <a:rPr lang="en-US">
                <a:solidFill>
                  <a:srgbClr val="000000"/>
                </a:solidFill>
              </a:rPr>
              <a:pPr/>
              <a:t>5</a:t>
            </a:fld>
            <a:endParaRPr lang="en-US" dirty="0">
              <a:solidFill>
                <a:srgbClr val="000000"/>
              </a:solidFill>
            </a:endParaRPr>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685800" y="4343399"/>
            <a:ext cx="5486400" cy="4113214"/>
          </a:xfrm>
        </p:spPr>
        <p:txBody>
          <a:bodyPr/>
          <a:lstStyle/>
          <a:p>
            <a:r>
              <a:rPr lang="en-US" dirty="0" smtClean="0"/>
              <a:t>For reference:</a:t>
            </a:r>
          </a:p>
          <a:p>
            <a:endParaRPr lang="en-US" dirty="0" smtClean="0"/>
          </a:p>
          <a:p>
            <a:r>
              <a:rPr lang="en-US" dirty="0" smtClean="0"/>
              <a:t>http://www.nasdaq.com/article/us-gasoline-use--31-in-week-to-8009-million-bd--spendingpulse-20120214-01246</a:t>
            </a:r>
          </a:p>
          <a:p>
            <a:endParaRPr lang="en-US" dirty="0" smtClean="0"/>
          </a:p>
          <a:p>
            <a:endParaRPr lang="en-US" dirty="0"/>
          </a:p>
        </p:txBody>
      </p:sp>
      <p:sp>
        <p:nvSpPr>
          <p:cNvPr id="5" name="Date Placeholder 4"/>
          <p:cNvSpPr>
            <a:spLocks noGrp="1"/>
          </p:cNvSpPr>
          <p:nvPr>
            <p:ph type="dt" idx="10"/>
          </p:nvPr>
        </p:nvSpPr>
        <p:spPr/>
        <p:txBody>
          <a:bodyPr/>
          <a:lstStyle/>
          <a:p>
            <a:fld id="{DFD8D156-248C-4C23-A270-2C480C15CFD0}" type="datetime4">
              <a:rPr lang="en-US" smtClean="0">
                <a:solidFill>
                  <a:srgbClr val="000000"/>
                </a:solidFill>
              </a:rPr>
              <a:pPr/>
              <a:t>February 28, 2012</a:t>
            </a:fld>
            <a:endParaRPr 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30300" y="686393"/>
            <a:ext cx="4597400" cy="3428802"/>
          </a:xfrm>
          <a:ln/>
        </p:spPr>
      </p:sp>
      <p:sp>
        <p:nvSpPr>
          <p:cNvPr id="4" name="Slide Number Placeholder 3"/>
          <p:cNvSpPr txBox="1">
            <a:spLocks noGrp="1"/>
          </p:cNvSpPr>
          <p:nvPr/>
        </p:nvSpPr>
        <p:spPr bwMode="auto">
          <a:xfrm>
            <a:off x="3884122" y="8684282"/>
            <a:ext cx="2972320" cy="458145"/>
          </a:xfrm>
          <a:prstGeom prst="rect">
            <a:avLst/>
          </a:prstGeom>
          <a:noFill/>
          <a:ln w="9525">
            <a:noFill/>
            <a:miter lim="800000"/>
            <a:headEnd/>
            <a:tailEnd/>
          </a:ln>
        </p:spPr>
        <p:txBody>
          <a:bodyPr lIns="91423" tIns="45712" rIns="91423" bIns="45712" anchor="b"/>
          <a:lstStyle/>
          <a:p>
            <a:pPr algn="r" defTabSz="913852" fontAlgn="base">
              <a:spcBef>
                <a:spcPct val="0"/>
              </a:spcBef>
              <a:spcAft>
                <a:spcPct val="0"/>
              </a:spcAft>
            </a:pPr>
            <a:fld id="{F2BA09E5-A89A-420B-885D-C5AF518568C3}" type="slidenum">
              <a:rPr lang="en-US" sz="1200">
                <a:solidFill>
                  <a:prstClr val="black"/>
                </a:solidFill>
                <a:ea typeface="ＭＳ Ｐゴシック" pitchFamily="-116" charset="-128"/>
              </a:rPr>
              <a:pPr algn="r" defTabSz="913852" fontAlgn="base">
                <a:spcBef>
                  <a:spcPct val="0"/>
                </a:spcBef>
                <a:spcAft>
                  <a:spcPct val="0"/>
                </a:spcAft>
              </a:pPr>
              <a:t>9</a:t>
            </a:fld>
            <a:endParaRPr lang="en-US" sz="1200" dirty="0">
              <a:solidFill>
                <a:prstClr val="black"/>
              </a:solidFill>
              <a:ea typeface="ＭＳ Ｐゴシック" pitchFamily="-116" charset="-128"/>
            </a:endParaRPr>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31889" y="684815"/>
            <a:ext cx="4598987" cy="3430380"/>
          </a:xfrm>
          <a:ln/>
        </p:spPr>
      </p:sp>
      <p:sp>
        <p:nvSpPr>
          <p:cNvPr id="36868" name="Slide Number Placeholder 3"/>
          <p:cNvSpPr txBox="1">
            <a:spLocks noGrp="1"/>
          </p:cNvSpPr>
          <p:nvPr/>
        </p:nvSpPr>
        <p:spPr bwMode="auto">
          <a:xfrm>
            <a:off x="3884122" y="8684282"/>
            <a:ext cx="2972320" cy="458145"/>
          </a:xfrm>
          <a:prstGeom prst="rect">
            <a:avLst/>
          </a:prstGeom>
          <a:noFill/>
          <a:ln w="9525">
            <a:noFill/>
            <a:miter lim="800000"/>
            <a:headEnd/>
            <a:tailEnd/>
          </a:ln>
        </p:spPr>
        <p:txBody>
          <a:bodyPr lIns="90933" tIns="45467" rIns="90933" bIns="45467" anchor="b"/>
          <a:lstStyle/>
          <a:p>
            <a:pPr algn="r" defTabSz="909133" fontAlgn="base">
              <a:spcBef>
                <a:spcPct val="0"/>
              </a:spcBef>
              <a:spcAft>
                <a:spcPct val="0"/>
              </a:spcAft>
            </a:pPr>
            <a:fld id="{E471F204-B35F-4348-9B0A-077D547292EE}" type="slidenum">
              <a:rPr lang="en-US" sz="1100" b="1">
                <a:solidFill>
                  <a:prstClr val="black"/>
                </a:solidFill>
                <a:latin typeface="Arial" charset="0"/>
                <a:ea typeface="ＭＳ Ｐゴシック" pitchFamily="-116" charset="-128"/>
                <a:cs typeface="Arial" charset="0"/>
              </a:rPr>
              <a:pPr algn="r" defTabSz="909133" fontAlgn="base">
                <a:spcBef>
                  <a:spcPct val="0"/>
                </a:spcBef>
                <a:spcAft>
                  <a:spcPct val="0"/>
                </a:spcAft>
              </a:pPr>
              <a:t>10</a:t>
            </a:fld>
            <a:endParaRPr lang="en-US" sz="1100" b="1" dirty="0">
              <a:solidFill>
                <a:prstClr val="black"/>
              </a:solidFill>
              <a:latin typeface="Arial" charset="0"/>
              <a:ea typeface="ＭＳ Ｐゴシック" pitchFamily="-116" charset="-128"/>
              <a:cs typeface="Arial" charset="0"/>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ln/>
        </p:spPr>
      </p:sp>
      <p:sp>
        <p:nvSpPr>
          <p:cNvPr id="4" name="Slide Number Placeholder 3"/>
          <p:cNvSpPr txBox="1">
            <a:spLocks noGrp="1"/>
          </p:cNvSpPr>
          <p:nvPr/>
        </p:nvSpPr>
        <p:spPr bwMode="auto">
          <a:xfrm>
            <a:off x="3884122" y="8684282"/>
            <a:ext cx="2972320" cy="458145"/>
          </a:xfrm>
          <a:prstGeom prst="rect">
            <a:avLst/>
          </a:prstGeom>
          <a:noFill/>
          <a:ln w="9525">
            <a:noFill/>
            <a:miter lim="800000"/>
            <a:headEnd/>
            <a:tailEnd/>
          </a:ln>
        </p:spPr>
        <p:txBody>
          <a:bodyPr lIns="91423" tIns="45712" rIns="91423" bIns="45712" anchor="b"/>
          <a:lstStyle/>
          <a:p>
            <a:pPr algn="r" defTabSz="913852" fontAlgn="base">
              <a:spcBef>
                <a:spcPct val="0"/>
              </a:spcBef>
              <a:spcAft>
                <a:spcPct val="0"/>
              </a:spcAft>
            </a:pPr>
            <a:fld id="{EDA7404A-A45B-4C26-967D-18DC4E691BFF}" type="slidenum">
              <a:rPr lang="en-US" sz="1200">
                <a:solidFill>
                  <a:prstClr val="black"/>
                </a:solidFill>
                <a:ea typeface="ＭＳ Ｐゴシック" pitchFamily="-116" charset="-128"/>
              </a:rPr>
              <a:pPr algn="r" defTabSz="913852" fontAlgn="base">
                <a:spcBef>
                  <a:spcPct val="0"/>
                </a:spcBef>
                <a:spcAft>
                  <a:spcPct val="0"/>
                </a:spcAft>
              </a:pPr>
              <a:t>11</a:t>
            </a:fld>
            <a:endParaRPr lang="en-US" sz="1200" dirty="0">
              <a:solidFill>
                <a:prstClr val="black"/>
              </a:solidFill>
              <a:ea typeface="ＭＳ Ｐゴシック" pitchFamily="-116" charset="-128"/>
            </a:endParaRPr>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2124B-F4F4-498B-AB3F-E8957932656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400736" y="914978"/>
            <a:ext cx="4055129" cy="3133148"/>
          </a:xfrm>
          <a:prstGeom prst="rect">
            <a:avLst/>
          </a:prstGeom>
          <a:solidFill>
            <a:srgbClr val="FFFFFF"/>
          </a:solidFill>
          <a:ln w="9525">
            <a:solidFill>
              <a:srgbClr val="000000"/>
            </a:solidFill>
            <a:miter lim="800000"/>
            <a:headEnd/>
            <a:tailEnd/>
          </a:ln>
        </p:spPr>
        <p:txBody>
          <a:bodyPr wrap="none" lIns="82058" tIns="41029" rIns="82058" bIns="41029" anchor="ctr"/>
          <a:lstStyle/>
          <a:p>
            <a:pPr defTabSz="403085" fontAlgn="base" hangingPunct="0">
              <a:lnSpc>
                <a:spcPct val="93000"/>
              </a:lnSpc>
              <a:spcBef>
                <a:spcPct val="0"/>
              </a:spcBef>
              <a:spcAft>
                <a:spcPct val="0"/>
              </a:spcAft>
              <a:buClr>
                <a:srgbClr val="000000"/>
              </a:buClr>
              <a:buSzPct val="100000"/>
            </a:pPr>
            <a:endParaRPr lang="en-US" sz="2200" dirty="0" smtClean="0">
              <a:solidFill>
                <a:srgbClr val="FFFFFF"/>
              </a:solidFill>
              <a:latin typeface="Times New Roman" pitchFamily="16" charset="0"/>
              <a:ea typeface="msmincho" charset="0"/>
              <a:cs typeface="msmincho" charset="0"/>
            </a:endParaRPr>
          </a:p>
        </p:txBody>
      </p:sp>
      <p:sp>
        <p:nvSpPr>
          <p:cNvPr id="9219" name="Rectangle 2"/>
          <p:cNvSpPr txBox="1">
            <a:spLocks noGrp="1" noChangeArrowheads="1"/>
          </p:cNvSpPr>
          <p:nvPr>
            <p:ph type="body"/>
          </p:nvPr>
        </p:nvSpPr>
        <p:spPr>
          <a:xfrm>
            <a:off x="1046350" y="4352637"/>
            <a:ext cx="4770904" cy="3478068"/>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4" name="Rectangle 1"/>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8195" name="Rectangle 2"/>
          <p:cNvSpPr txBox="1">
            <a:spLocks noGrp="1" noChangeArrowheads="1"/>
          </p:cNvSpPr>
          <p:nvPr>
            <p:ph type="body" idx="1"/>
          </p:nvPr>
        </p:nvSpPr>
        <p:spPr>
          <a:xfrm>
            <a:off x="0" y="0"/>
            <a:ext cx="1401" cy="1444"/>
          </a:xfrm>
          <a:noFill/>
          <a:ln/>
        </p:spPr>
        <p:txBody>
          <a:bodyPr wrap="none" anchor="ctr">
            <a:normAutofit fontScale="25000" lnSpcReduction="20000"/>
          </a:bodyPr>
          <a:lstStyle/>
          <a:p>
            <a:pPr eaLnBrk="1">
              <a:spcBef>
                <a:spcPct val="0"/>
              </a:spcBef>
            </a:pPr>
            <a:endParaRPr lang="en-US" sz="1800" dirty="0" smtClean="0">
              <a:ea typeface="msmincho" charset="0"/>
              <a:cs typeface="msmincho" charset="0"/>
            </a:endParaRPr>
          </a:p>
        </p:txBody>
      </p:sp>
      <p:sp>
        <p:nvSpPr>
          <p:cNvPr id="2" name="Text Box 3"/>
          <p:cNvSpPr txBox="1">
            <a:spLocks noChangeArrowheads="1"/>
          </p:cNvSpPr>
          <p:nvPr/>
        </p:nvSpPr>
        <p:spPr bwMode="auto">
          <a:xfrm>
            <a:off x="0" y="0"/>
            <a:ext cx="1401" cy="1444"/>
          </a:xfrm>
          <a:prstGeom prst="rect">
            <a:avLst/>
          </a:prstGeom>
          <a:noFill/>
          <a:ln w="9525">
            <a:noFill/>
            <a:round/>
            <a:headEnd/>
            <a:tailEnd/>
          </a:ln>
          <a:effectLst/>
        </p:spPr>
        <p:txBody>
          <a:bodyPr lIns="80766" tIns="40383" rIns="80766" bIns="40383"/>
          <a:lstStyle/>
          <a:p>
            <a:pPr defTabSz="403126" fontAlgn="base">
              <a:spcBef>
                <a:spcPct val="0"/>
              </a:spcBef>
              <a:spcAft>
                <a:spcPct val="0"/>
              </a:spcAft>
              <a:buClr>
                <a:srgbClr val="000000"/>
              </a:buClr>
              <a:buSzPct val="100000"/>
              <a:defRPr/>
            </a:pPr>
            <a:fld id="{91992B57-B4FD-469C-BEED-50228F145A2A}" type="slidenum">
              <a:rPr lang="en-US">
                <a:solidFill>
                  <a:srgbClr val="000000"/>
                </a:solidFill>
              </a:rPr>
              <a:pPr defTabSz="403126" fontAlgn="base">
                <a:spcBef>
                  <a:spcPct val="0"/>
                </a:spcBef>
                <a:spcAft>
                  <a:spcPct val="0"/>
                </a:spcAft>
                <a:buClr>
                  <a:srgbClr val="000000"/>
                </a:buClr>
                <a:buSzPct val="100000"/>
                <a:defRPr/>
              </a:pPr>
              <a:t>17</a:t>
            </a:fld>
            <a:endParaRPr 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a:p>
            <a:pPr>
              <a:defRPr/>
            </a:pPr>
            <a:r>
              <a:rPr lang="en-US">
                <a:solidFill>
                  <a:srgbClr val="000000"/>
                </a:solidFill>
              </a:rPr>
              <a:t>© Black Oak Partners, LLC, Confidential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Black Oak Partners, LLC,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9ECF0288-7A93-4C37-857B-BA6AF5B23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3695413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5"/>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6" y="1219203"/>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17"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6"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3" y="1474767"/>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4"/>
            <a:ext cx="2133600" cy="365125"/>
          </a:xfrm>
        </p:spPr>
        <p:txBody>
          <a:bodyPr/>
          <a:lstStyle/>
          <a:p>
            <a:fld id="{AE0D8622-4647-4165-9EDE-43EC1DD375B5}" type="datetimeFigureOut">
              <a:rPr lang="en-US" smtClean="0"/>
              <a:pPr/>
              <a:t>2/28/12</a:t>
            </a:fld>
            <a:endParaRPr lang="en-US"/>
          </a:p>
        </p:txBody>
      </p:sp>
      <p:sp>
        <p:nvSpPr>
          <p:cNvPr id="6" name="Footer Placeholder 5"/>
          <p:cNvSpPr>
            <a:spLocks noGrp="1"/>
          </p:cNvSpPr>
          <p:nvPr>
            <p:ph type="ftr" sz="quarter" idx="11"/>
          </p:nvPr>
        </p:nvSpPr>
        <p:spPr>
          <a:xfrm>
            <a:off x="914400" y="55504"/>
            <a:ext cx="5562600" cy="365125"/>
          </a:xfrm>
        </p:spPr>
        <p:txBody>
          <a:bodyPr/>
          <a:lstStyle/>
          <a:p>
            <a:endParaRPr lang="en-US"/>
          </a:p>
        </p:txBody>
      </p:sp>
      <p:sp>
        <p:nvSpPr>
          <p:cNvPr id="7" name="Slide Number Placeholder 6"/>
          <p:cNvSpPr>
            <a:spLocks noGrp="1"/>
          </p:cNvSpPr>
          <p:nvPr>
            <p:ph type="sldNum" sz="quarter" idx="12"/>
          </p:nvPr>
        </p:nvSpPr>
        <p:spPr>
          <a:xfrm>
            <a:off x="8610603" y="55504"/>
            <a:ext cx="457200" cy="365125"/>
          </a:xfrm>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D8622-4647-4165-9EDE-43EC1DD375B5}"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3" y="274644"/>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D8622-4647-4165-9EDE-43EC1DD375B5}"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 Lead">
    <p:spTree>
      <p:nvGrpSpPr>
        <p:cNvPr id="1" name=""/>
        <p:cNvGrpSpPr/>
        <p:nvPr/>
      </p:nvGrpSpPr>
      <p:grpSpPr>
        <a:xfrm>
          <a:off x="0" y="0"/>
          <a:ext cx="0" cy="0"/>
          <a:chOff x="0" y="0"/>
          <a:chExt cx="0" cy="0"/>
        </a:xfrm>
      </p:grpSpPr>
      <p:sp>
        <p:nvSpPr>
          <p:cNvPr id="2" name="Title 1"/>
          <p:cNvSpPr>
            <a:spLocks noGrp="1"/>
          </p:cNvSpPr>
          <p:nvPr>
            <p:ph type="title"/>
          </p:nvPr>
        </p:nvSpPr>
        <p:spPr>
          <a:xfrm>
            <a:off x="457199" y="198438"/>
            <a:ext cx="7378995" cy="563562"/>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838200"/>
            <a:ext cx="8229600" cy="609600"/>
          </a:xfrm>
          <a:prstGeom prst="rect">
            <a:avLst/>
          </a:prstGeom>
        </p:spPr>
        <p:txBody>
          <a:bodyPr vert="horz" lIns="91390" tIns="45697" rIns="91390" bIns="45697"/>
          <a:lstStyle>
            <a:lvl1pPr marL="0" indent="0">
              <a:defRPr sz="1400" i="1">
                <a:solidFill>
                  <a:schemeClr val="tx1">
                    <a:lumMod val="65000"/>
                    <a:lumOff val="3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02722866"/>
      </p:ext>
    </p:extLst>
  </p:cSld>
  <p:clrMapOvr>
    <a:masterClrMapping/>
  </p:clrMapOvr>
  <p:transition>
    <p:fade thruBlk="1"/>
  </p:transition>
  <p:hf hdr="0" ftr="0" dt="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 Lead">
    <p:spTree>
      <p:nvGrpSpPr>
        <p:cNvPr id="1" name=""/>
        <p:cNvGrpSpPr/>
        <p:nvPr/>
      </p:nvGrpSpPr>
      <p:grpSpPr>
        <a:xfrm>
          <a:off x="0" y="0"/>
          <a:ext cx="0" cy="0"/>
          <a:chOff x="0" y="0"/>
          <a:chExt cx="0" cy="0"/>
        </a:xfrm>
      </p:grpSpPr>
      <p:sp>
        <p:nvSpPr>
          <p:cNvPr id="2" name="Title 1"/>
          <p:cNvSpPr>
            <a:spLocks noGrp="1"/>
          </p:cNvSpPr>
          <p:nvPr>
            <p:ph type="title"/>
          </p:nvPr>
        </p:nvSpPr>
        <p:spPr>
          <a:xfrm>
            <a:off x="457199" y="198438"/>
            <a:ext cx="7378995" cy="563562"/>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838200"/>
            <a:ext cx="8229600" cy="609600"/>
          </a:xfrm>
          <a:prstGeom prst="rect">
            <a:avLst/>
          </a:prstGeom>
        </p:spPr>
        <p:txBody>
          <a:bodyPr vert="horz" lIns="91390" tIns="45697" rIns="91390" bIns="45697"/>
          <a:lstStyle>
            <a:lvl1pPr marL="0" indent="0">
              <a:defRPr sz="1400" i="1">
                <a:solidFill>
                  <a:schemeClr val="tx1">
                    <a:lumMod val="65000"/>
                    <a:lumOff val="3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02722866"/>
      </p:ext>
    </p:extLst>
  </p:cSld>
  <p:clrMapOvr>
    <a:masterClrMapping/>
  </p:clrMapOvr>
  <p:transition>
    <p:fade thruBlk="1"/>
  </p:transition>
  <p:hf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3D9AA7-3244-490A-A6F8-630BECD553DC}" type="datetime1">
              <a:rPr lang="en-US"/>
              <a:pPr>
                <a:defRPr/>
              </a:pPr>
              <a:t>2/28/12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A9C3B-59B9-40F5-AC60-53BB6AB286A8}" type="slidenum">
              <a:rPr lang="en-US"/>
              <a:pPr>
                <a:defRPr/>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3D9AA7-3244-490A-A6F8-630BECD553DC}" type="datetime1">
              <a:rPr lang="en-US"/>
              <a:pPr>
                <a:defRPr/>
              </a:pPr>
              <a:t>2/28/12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A9C3B-59B9-40F5-AC60-53BB6AB286A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E0D8622-4647-4165-9EDE-43EC1DD375B5}" type="datetimeFigureOut">
              <a:rPr lang="en-US" smtClean="0"/>
              <a:pPr/>
              <a:t>2/28/12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202F395-D701-4B41-972F-E0E618540B9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39" name="Rectangle 38"/>
          <p:cNvSpPr/>
          <p:nvPr/>
        </p:nvSpPr>
        <p:spPr>
          <a:xfrm>
            <a:off x="309558" y="680480"/>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40" name="Rectangle 39"/>
          <p:cNvSpPr/>
          <p:nvPr/>
        </p:nvSpPr>
        <p:spPr>
          <a:xfrm>
            <a:off x="269073" y="680480"/>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41" name="Rectangle 40"/>
          <p:cNvSpPr/>
          <p:nvPr/>
        </p:nvSpPr>
        <p:spPr>
          <a:xfrm>
            <a:off x="250025" y="680480"/>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42" name="Rectangle 41"/>
          <p:cNvSpPr/>
          <p:nvPr/>
        </p:nvSpPr>
        <p:spPr>
          <a:xfrm>
            <a:off x="221772" y="680480"/>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8" name="Title 7"/>
          <p:cNvSpPr>
            <a:spLocks noGrp="1"/>
          </p:cNvSpPr>
          <p:nvPr>
            <p:ph type="ctrTitle"/>
          </p:nvPr>
        </p:nvSpPr>
        <p:spPr>
          <a:xfrm>
            <a:off x="914404" y="4343400"/>
            <a:ext cx="7772400" cy="1975104"/>
          </a:xfrm>
        </p:spPr>
        <p:txBody>
          <a:bodyPr/>
          <a:lstStyle>
            <a:lvl1pPr marR="9139"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4" y="2834640"/>
            <a:ext cx="7772400" cy="1508760"/>
          </a:xfrm>
        </p:spPr>
        <p:txBody>
          <a:bodyPr lIns="100534" tIns="45697" anchor="b"/>
          <a:lstStyle>
            <a:lvl1pPr marL="0" indent="0" algn="l">
              <a:spcBef>
                <a:spcPts val="0"/>
              </a:spcBef>
              <a:buNone/>
              <a:defRPr sz="2000">
                <a:solidFill>
                  <a:schemeClr val="tx1"/>
                </a:solidFill>
              </a:defRPr>
            </a:lvl1pPr>
            <a:lvl2pPr marL="456963" indent="0" algn="ctr">
              <a:buNone/>
            </a:lvl2pPr>
            <a:lvl3pPr marL="913926" indent="0" algn="ctr">
              <a:buNone/>
            </a:lvl3pPr>
            <a:lvl4pPr marL="1370890" indent="0" algn="ctr">
              <a:buNone/>
            </a:lvl4pPr>
            <a:lvl5pPr marL="1827852" indent="0" algn="ctr">
              <a:buNone/>
            </a:lvl5pPr>
            <a:lvl6pPr marL="2284815" indent="0" algn="ctr">
              <a:buNone/>
            </a:lvl6pPr>
            <a:lvl7pPr marL="2741778" indent="0" algn="ctr">
              <a:buNone/>
            </a:lvl7pPr>
            <a:lvl8pPr marL="3198740" indent="0" algn="ctr">
              <a:buNone/>
            </a:lvl8pPr>
            <a:lvl9pPr marL="3655704" indent="0" algn="ctr">
              <a:buNone/>
            </a:lvl9pPr>
          </a:lstStyle>
          <a:p>
            <a:r>
              <a:rPr kumimoji="0" lang="en-US" smtClean="0"/>
              <a:t>Click to edit Master subtitle style</a:t>
            </a:r>
            <a:endParaRPr kumimoji="0" lang="en-US"/>
          </a:p>
        </p:txBody>
      </p:sp>
      <p:sp>
        <p:nvSpPr>
          <p:cNvPr id="56" name="Rectangle 55"/>
          <p:cNvSpPr/>
          <p:nvPr/>
        </p:nvSpPr>
        <p:spPr>
          <a:xfrm>
            <a:off x="255295"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65" name="Rectangle 64"/>
          <p:cNvSpPr/>
          <p:nvPr/>
        </p:nvSpPr>
        <p:spPr>
          <a:xfrm>
            <a:off x="255295" y="4796822"/>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66" name="Rectangle 65"/>
          <p:cNvSpPr/>
          <p:nvPr/>
        </p:nvSpPr>
        <p:spPr>
          <a:xfrm>
            <a:off x="255295"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67" name="Rectangle 66"/>
          <p:cNvSpPr/>
          <p:nvPr/>
        </p:nvSpPr>
        <p:spPr>
          <a:xfrm>
            <a:off x="255295" y="4542560"/>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3D9AA7-3244-490A-A6F8-630BECD553DC}" type="datetime1">
              <a:rPr lang="en-US"/>
              <a:pPr>
                <a:defRPr/>
              </a:pPr>
              <a:t>2/28/12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A9C3B-59B9-40F5-AC60-53BB6AB286A8}" type="slidenum">
              <a:rPr lang="en-US"/>
              <a:pPr>
                <a:defRPr/>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3D9AA7-3244-490A-A6F8-630BECD553DC}" type="datetime1">
              <a:rPr lang="en-US"/>
              <a:pPr>
                <a:defRPr/>
              </a:pPr>
              <a:t>2/28/12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A9C3B-59B9-40F5-AC60-53BB6AB286A8}" type="slidenum">
              <a:rPr lang="en-US"/>
              <a:pPr>
                <a:defRPr/>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83152" cy="36004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68313" y="1196975"/>
            <a:ext cx="2895600" cy="365125"/>
          </a:xfrm>
          <a:prstGeom prst="rect">
            <a:avLst/>
          </a:prstGeom>
        </p:spPr>
        <p:txBody>
          <a:bodyPr/>
          <a:lstStyle>
            <a:lvl1pPr fontAlgn="auto">
              <a:spcBef>
                <a:spcPts val="0"/>
              </a:spcBef>
              <a:spcAft>
                <a:spcPts val="0"/>
              </a:spcAft>
              <a:defRPr sz="2000" dirty="0" smtClean="0">
                <a:latin typeface="+mn-lt"/>
                <a:cs typeface="+mn-cs"/>
              </a:defRPr>
            </a:lvl1pPr>
          </a:lstStyle>
          <a:p>
            <a:pPr defTabSz="914400">
              <a:defRPr/>
            </a:pPr>
            <a:r>
              <a:rPr lang="en-US">
                <a:solidFill>
                  <a:srgbClr val="000000"/>
                </a:solidFill>
              </a:rPr>
              <a:t>YOUR TITLE HERE</a:t>
            </a:r>
          </a:p>
        </p:txBody>
      </p:sp>
      <p:sp>
        <p:nvSpPr>
          <p:cNvPr id="5" name="Slide Number Placeholder 21"/>
          <p:cNvSpPr>
            <a:spLocks noGrp="1"/>
          </p:cNvSpPr>
          <p:nvPr>
            <p:ph type="sldNum" sz="quarter" idx="11"/>
          </p:nvPr>
        </p:nvSpPr>
        <p:spPr/>
        <p:txBody>
          <a:bodyPr/>
          <a:lstStyle>
            <a:lvl1pPr algn="r">
              <a:defRPr sz="1200" smtClean="0">
                <a:solidFill>
                  <a:schemeClr val="tx1"/>
                </a:solidFill>
              </a:defRPr>
            </a:lvl1pPr>
          </a:lstStyle>
          <a:p>
            <a:pPr>
              <a:defRPr/>
            </a:pPr>
            <a:fld id="{E36B24B7-4821-46AE-B19E-A16090F88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4823974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283152" cy="36004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68313" y="1196975"/>
            <a:ext cx="2895600" cy="365125"/>
          </a:xfrm>
          <a:prstGeom prst="rect">
            <a:avLst/>
          </a:prstGeom>
        </p:spPr>
        <p:txBody>
          <a:bodyPr/>
          <a:lstStyle>
            <a:lvl1pPr fontAlgn="auto">
              <a:spcBef>
                <a:spcPts val="0"/>
              </a:spcBef>
              <a:spcAft>
                <a:spcPts val="0"/>
              </a:spcAft>
              <a:defRPr sz="2000" dirty="0" smtClean="0">
                <a:latin typeface="+mn-lt"/>
                <a:cs typeface="+mn-cs"/>
              </a:defRPr>
            </a:lvl1pPr>
          </a:lstStyle>
          <a:p>
            <a:pPr defTabSz="914400">
              <a:defRPr/>
            </a:pPr>
            <a:r>
              <a:rPr lang="en-US">
                <a:solidFill>
                  <a:srgbClr val="000000"/>
                </a:solidFill>
              </a:rPr>
              <a:t>YOUR TITLE HERE</a:t>
            </a:r>
          </a:p>
        </p:txBody>
      </p:sp>
      <p:sp>
        <p:nvSpPr>
          <p:cNvPr id="5" name="Slide Number Placeholder 21"/>
          <p:cNvSpPr>
            <a:spLocks noGrp="1"/>
          </p:cNvSpPr>
          <p:nvPr>
            <p:ph type="sldNum" sz="quarter" idx="11"/>
          </p:nvPr>
        </p:nvSpPr>
        <p:spPr/>
        <p:txBody>
          <a:bodyPr/>
          <a:lstStyle>
            <a:lvl1pPr algn="r">
              <a:defRPr sz="1200" smtClean="0">
                <a:solidFill>
                  <a:schemeClr val="tx1"/>
                </a:solidFill>
              </a:defRPr>
            </a:lvl1pPr>
          </a:lstStyle>
          <a:p>
            <a:pPr>
              <a:defRPr/>
            </a:pPr>
            <a:fld id="{E36B24B7-4821-46AE-B19E-A16090F88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48239745"/>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8800"/>
            <a:ext cx="7240318" cy="360040"/>
          </a:xfrm>
          <a:prstGeom prst="rect">
            <a:avLst/>
          </a:prstGeom>
        </p:spPr>
        <p:txBody>
          <a:bodyPr/>
          <a:lstStyle>
            <a:lvl1pPr algn="l">
              <a:defRPr/>
            </a:lvl1pPr>
          </a:lstStyle>
          <a:p>
            <a:r>
              <a:rPr lang="en-US" dirty="0" smtClean="0"/>
              <a:t>Click to edit Master title style</a:t>
            </a:r>
            <a:endParaRPr lang="en-US" dirty="0"/>
          </a:p>
        </p:txBody>
      </p:sp>
      <p:sp>
        <p:nvSpPr>
          <p:cNvPr id="4" name="Slide Number Placeholder 6"/>
          <p:cNvSpPr>
            <a:spLocks noGrp="1"/>
          </p:cNvSpPr>
          <p:nvPr>
            <p:ph type="sldNum" sz="quarter" idx="4"/>
          </p:nvPr>
        </p:nvSpPr>
        <p:spPr>
          <a:xfrm>
            <a:off x="8496000" y="6519600"/>
            <a:ext cx="612000" cy="365125"/>
          </a:xfrm>
          <a:prstGeom prst="rect">
            <a:avLst/>
          </a:prstGeom>
        </p:spPr>
        <p:txBody>
          <a:bodyPr vert="horz" lIns="91440" tIns="45720" rIns="91440" bIns="45720" rtlCol="0" anchor="ctr"/>
          <a:lstStyle>
            <a:lvl1pPr algn="r">
              <a:defRPr sz="1200">
                <a:solidFill>
                  <a:schemeClr val="tx2"/>
                </a:solidFill>
              </a:defRPr>
            </a:lvl1pPr>
          </a:lstStyle>
          <a:p>
            <a:fld id="{280AB397-67D0-41F9-8CC8-54C653AC840F}" type="slidenum">
              <a:rPr lang="en-US" smtClean="0">
                <a:solidFill>
                  <a:srgbClr val="000000"/>
                </a:solidFill>
              </a:rPr>
              <a:pPr/>
              <a:t>‹#›</a:t>
            </a:fld>
            <a:endParaRPr lang="en-US" dirty="0">
              <a:solidFill>
                <a:srgbClr val="000000"/>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D8622-4647-4165-9EDE-43EC1DD375B5}"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5" name="Freeform 14"/>
          <p:cNvSpPr>
            <a:spLocks/>
          </p:cNvSpPr>
          <p:nvPr/>
        </p:nvSpPr>
        <p:spPr bwMode="auto">
          <a:xfrm>
            <a:off x="373971"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3" name="Freeform 12"/>
          <p:cNvSpPr>
            <a:spLocks/>
          </p:cNvSpPr>
          <p:nvPr/>
        </p:nvSpPr>
        <p:spPr bwMode="auto">
          <a:xfrm rot="5236414">
            <a:off x="4462128" y="1483604"/>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19" name="Freeform 18"/>
          <p:cNvSpPr>
            <a:spLocks/>
          </p:cNvSpPr>
          <p:nvPr/>
        </p:nvSpPr>
        <p:spPr bwMode="auto">
          <a:xfrm>
            <a:off x="5948365" y="4246566"/>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0" name="Freeform 19"/>
          <p:cNvSpPr>
            <a:spLocks/>
          </p:cNvSpPr>
          <p:nvPr/>
        </p:nvSpPr>
        <p:spPr bwMode="auto">
          <a:xfrm>
            <a:off x="5943600" y="4267201"/>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1" name="Freeform 20"/>
          <p:cNvSpPr>
            <a:spLocks/>
          </p:cNvSpPr>
          <p:nvPr/>
        </p:nvSpPr>
        <p:spPr bwMode="auto">
          <a:xfrm>
            <a:off x="5943600" y="1371601"/>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2" name="Freeform 21"/>
          <p:cNvSpPr>
            <a:spLocks/>
          </p:cNvSpPr>
          <p:nvPr/>
        </p:nvSpPr>
        <p:spPr bwMode="auto">
          <a:xfrm>
            <a:off x="5943600" y="1752601"/>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3" name="Freeform 22"/>
          <p:cNvSpPr>
            <a:spLocks/>
          </p:cNvSpPr>
          <p:nvPr/>
        </p:nvSpPr>
        <p:spPr bwMode="auto">
          <a:xfrm>
            <a:off x="990600" y="4267201"/>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4" name="Freeform 23"/>
          <p:cNvSpPr>
            <a:spLocks/>
          </p:cNvSpPr>
          <p:nvPr/>
        </p:nvSpPr>
        <p:spPr bwMode="auto">
          <a:xfrm>
            <a:off x="533400" y="4267201"/>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5" name="Freeform 24"/>
          <p:cNvSpPr>
            <a:spLocks/>
          </p:cNvSpPr>
          <p:nvPr/>
        </p:nvSpPr>
        <p:spPr bwMode="auto">
          <a:xfrm>
            <a:off x="366824" y="2438404"/>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6" name="Freeform 25"/>
          <p:cNvSpPr>
            <a:spLocks/>
          </p:cNvSpPr>
          <p:nvPr/>
        </p:nvSpPr>
        <p:spPr bwMode="auto">
          <a:xfrm>
            <a:off x="366824" y="2133602"/>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27" name="Freeform 26"/>
          <p:cNvSpPr>
            <a:spLocks/>
          </p:cNvSpPr>
          <p:nvPr/>
        </p:nvSpPr>
        <p:spPr bwMode="auto">
          <a:xfrm>
            <a:off x="4572000" y="4267201"/>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390" tIns="45697" rIns="91390" bIns="45697"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52" tIns="45697" bIns="0" anchor="t"/>
          <a:lstStyle>
            <a:lvl1pPr marL="54835"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0D8622-4647-4165-9EDE-43EC1DD375B5}"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2F395-D701-4B41-972F-E0E618540B90}" type="slidenum">
              <a:rPr lang="en-US" smtClean="0"/>
              <a:pPr/>
              <a:t>‹#›</a:t>
            </a:fld>
            <a:endParaRPr lang="en-US"/>
          </a:p>
        </p:txBody>
      </p:sp>
      <p:sp>
        <p:nvSpPr>
          <p:cNvPr id="7" name="Rectangle 6"/>
          <p:cNvSpPr/>
          <p:nvPr/>
        </p:nvSpPr>
        <p:spPr>
          <a:xfrm>
            <a:off x="363162" y="402269"/>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2" name="Title 1"/>
          <p:cNvSpPr>
            <a:spLocks noGrp="1"/>
          </p:cNvSpPr>
          <p:nvPr>
            <p:ph type="title"/>
          </p:nvPr>
        </p:nvSpPr>
        <p:spPr>
          <a:xfrm>
            <a:off x="706902" y="512066"/>
            <a:ext cx="8156448" cy="777240"/>
          </a:xfrm>
        </p:spPr>
        <p:txBody>
          <a:bodyPr tIns="63974"/>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80"/>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9" name="Rectangle 8"/>
          <p:cNvSpPr/>
          <p:nvPr/>
        </p:nvSpPr>
        <p:spPr>
          <a:xfrm flipH="1">
            <a:off x="411109" y="680480"/>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0" name="Rectangle 9"/>
          <p:cNvSpPr/>
          <p:nvPr/>
        </p:nvSpPr>
        <p:spPr>
          <a:xfrm flipH="1">
            <a:off x="448452" y="680480"/>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11" name="Rectangle 10"/>
          <p:cNvSpPr/>
          <p:nvPr/>
        </p:nvSpPr>
        <p:spPr>
          <a:xfrm flipH="1">
            <a:off x="476705" y="680480"/>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2" name="Rectangle 11"/>
          <p:cNvSpPr/>
          <p:nvPr/>
        </p:nvSpPr>
        <p:spPr>
          <a:xfrm>
            <a:off x="500478" y="680480"/>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8"/>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0D8622-4647-4165-9EDE-43EC1DD375B5}" type="datetimeFigureOut">
              <a:rPr lang="en-US" smtClean="0"/>
              <a:pPr/>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2" name="Title 1"/>
          <p:cNvSpPr>
            <a:spLocks noGrp="1"/>
          </p:cNvSpPr>
          <p:nvPr>
            <p:ph type="title"/>
          </p:nvPr>
        </p:nvSpPr>
        <p:spPr>
          <a:xfrm>
            <a:off x="504829" y="512068"/>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13"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13"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0D8622-4647-4165-9EDE-43EC1DD375B5}" type="datetimeFigureOut">
              <a:rPr lang="en-US" smtClean="0"/>
              <a:pPr/>
              <a:t>2/28/12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2F395-D701-4B41-972F-E0E618540B90}" type="slidenum">
              <a:rPr lang="en-US" smtClean="0"/>
              <a:pPr/>
              <a:t>‹#›</a:t>
            </a:fld>
            <a:endParaRPr lang="en-US"/>
          </a:p>
        </p:txBody>
      </p:sp>
      <p:sp>
        <p:nvSpPr>
          <p:cNvPr id="16" name="Rectangle 15"/>
          <p:cNvSpPr/>
          <p:nvPr/>
        </p:nvSpPr>
        <p:spPr>
          <a:xfrm>
            <a:off x="87790" y="680480"/>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7" name="Rectangle 16"/>
          <p:cNvSpPr/>
          <p:nvPr/>
        </p:nvSpPr>
        <p:spPr>
          <a:xfrm>
            <a:off x="47305" y="680480"/>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8" name="Rectangle 17"/>
          <p:cNvSpPr/>
          <p:nvPr/>
        </p:nvSpPr>
        <p:spPr>
          <a:xfrm>
            <a:off x="28255" y="680480"/>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19" name="Rectangle 18"/>
          <p:cNvSpPr/>
          <p:nvPr/>
        </p:nvSpPr>
        <p:spPr>
          <a:xfrm>
            <a:off x="2" y="680480"/>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20" name="Rectangle 19"/>
          <p:cNvSpPr/>
          <p:nvPr/>
        </p:nvSpPr>
        <p:spPr>
          <a:xfrm flipH="1">
            <a:off x="149770" y="680480"/>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21" name="Rectangle 20"/>
          <p:cNvSpPr/>
          <p:nvPr/>
        </p:nvSpPr>
        <p:spPr>
          <a:xfrm flipH="1">
            <a:off x="189341" y="680480"/>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22" name="Rectangle 21"/>
          <p:cNvSpPr/>
          <p:nvPr/>
        </p:nvSpPr>
        <p:spPr>
          <a:xfrm flipH="1">
            <a:off x="226682" y="680480"/>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29" name="Rectangle 28"/>
          <p:cNvSpPr/>
          <p:nvPr/>
        </p:nvSpPr>
        <p:spPr>
          <a:xfrm flipH="1">
            <a:off x="254936" y="680480"/>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30" name="Rectangle 29"/>
          <p:cNvSpPr/>
          <p:nvPr/>
        </p:nvSpPr>
        <p:spPr>
          <a:xfrm>
            <a:off x="278710" y="680480"/>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4" y="512068"/>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0D8622-4647-4165-9EDE-43EC1DD375B5}" type="datetimeFigureOut">
              <a:rPr lang="en-US" smtClean="0"/>
              <a:pPr/>
              <a:t>2/28/12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D8622-4647-4165-9EDE-43EC1DD375B5}" type="datetimeFigureOut">
              <a:rPr lang="en-US" smtClean="0"/>
              <a:pPr/>
              <a:t>2/28/12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2F395-D701-4B41-972F-E0E618540B90}" type="slidenum">
              <a:rPr lang="en-US" smtClean="0"/>
              <a:pPr/>
              <a:t>‹#›</a:t>
            </a:fld>
            <a:endParaRPr lang="en-US"/>
          </a:p>
        </p:txBody>
      </p:sp>
      <p:sp>
        <p:nvSpPr>
          <p:cNvPr id="5" name="Rectangle 4"/>
          <p:cNvSpPr/>
          <p:nvPr userDrawn="1"/>
        </p:nvSpPr>
        <p:spPr>
          <a:xfrm>
            <a:off x="6096005" y="304805"/>
            <a:ext cx="2819400" cy="492443"/>
          </a:xfrm>
          <a:prstGeom prst="rect">
            <a:avLst/>
          </a:prstGeom>
        </p:spPr>
        <p:txBody>
          <a:bodyPr wrap="square" lIns="91390" tIns="45697" rIns="91390" bIns="45697">
            <a:spAutoFit/>
          </a:bodyPr>
          <a:lstStyle/>
          <a:p>
            <a:pPr marL="0" marR="0" lvl="0" indent="0" algn="l" defTabSz="913926"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chemeClr val="accent6">
                    <a:lumMod val="60000"/>
                    <a:lumOff val="40000"/>
                  </a:schemeClr>
                </a:solidFill>
                <a:effectLst/>
                <a:uLnTx/>
                <a:uFillTx/>
                <a:latin typeface="Copperplate Gothic Bold" pitchFamily="34" charset="0"/>
                <a:ea typeface="SimSun-ExtB" pitchFamily="49" charset="-122"/>
                <a:cs typeface="Aharoni" pitchFamily="2" charset="-79"/>
              </a:rPr>
              <a:t>Tal Solutions</a:t>
            </a:r>
            <a:endParaRPr kumimoji="0" lang="en-US" sz="2600" b="0" i="0" u="none" strike="noStrike" kern="1200" cap="none" spc="0" normalizeH="0" baseline="0" noProof="0" dirty="0">
              <a:ln>
                <a:noFill/>
              </a:ln>
              <a:solidFill>
                <a:schemeClr val="accent6">
                  <a:lumMod val="60000"/>
                  <a:lumOff val="40000"/>
                </a:schemeClr>
              </a:solidFill>
              <a:effectLst/>
              <a:uLnTx/>
              <a:uFillTx/>
              <a:latin typeface="Copperplate Gothic Bold" pitchFamily="34" charset="0"/>
              <a:ea typeface="SimSun-ExtB" pitchFamily="49" charset="-122"/>
              <a:cs typeface="Aharoni" pitchFamily="2" charset="-79"/>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35"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0D8622-4647-4165-9EDE-43EC1DD375B5}" type="datetimeFigureOut">
              <a:rPr lang="en-US" smtClean="0"/>
              <a:pPr/>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2F395-D701-4B41-972F-E0E618540B90}"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0.xml"/><Relationship Id="rId3"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1.xml"/><Relationship Id="rId3"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2.xml"/><Relationship Id="rId3" Type="http://schemas.openxmlformats.org/officeDocument/2006/relationships/image" Target="../media/image6.jpeg"/></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3.xml"/><Relationship Id="rId3" Type="http://schemas.openxmlformats.org/officeDocument/2006/relationships/image" Target="../media/image6.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gif"/><Relationship Id="rId1" Type="http://schemas.openxmlformats.org/officeDocument/2006/relationships/slideLayout" Target="../slideLayouts/slideLayout2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5.xml"/><Relationship Id="rId3"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6.xml"/><Relationship Id="rId3"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 Id="rId3"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 Id="rId3"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 Id="rId3"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6">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7933"/>
            <a:ext cx="9144000" cy="939801"/>
          </a:xfrm>
          <a:prstGeom prst="rect">
            <a:avLst/>
          </a:prstGeom>
          <a:gradFill rotWithShape="0">
            <a:gsLst>
              <a:gs pos="0">
                <a:srgbClr val="006225"/>
              </a:gs>
              <a:gs pos="100000">
                <a:schemeClr val="bg1"/>
              </a:gs>
            </a:gsLst>
            <a:lin ang="5400000" scaled="1"/>
          </a:gradFill>
          <a:ln w="9525">
            <a:noFill/>
            <a:miter lim="800000"/>
            <a:headEnd/>
            <a:tailEnd/>
          </a:ln>
          <a:effectLst/>
        </p:spPr>
        <p:txBody>
          <a:bodyPr wrap="none" lIns="91390" tIns="45697" rIns="91390" bIns="45697" anchor="ctr"/>
          <a:lstStyle/>
          <a:p>
            <a:pPr fontAlgn="base">
              <a:spcBef>
                <a:spcPct val="0"/>
              </a:spcBef>
              <a:spcAft>
                <a:spcPct val="0"/>
              </a:spcAft>
              <a:defRPr/>
            </a:pPr>
            <a:endParaRPr lang="en-US" sz="1000" dirty="0">
              <a:solidFill>
                <a:srgbClr val="000000"/>
              </a:solidFill>
              <a:latin typeface="Tahoma" pitchFamily="34" charset="0"/>
              <a:cs typeface="Arial" charset="0"/>
            </a:endParaRPr>
          </a:p>
        </p:txBody>
      </p:sp>
      <p:sp>
        <p:nvSpPr>
          <p:cNvPr id="2051" name="Rectangle 2"/>
          <p:cNvSpPr>
            <a:spLocks noGrp="1" noChangeArrowheads="1"/>
          </p:cNvSpPr>
          <p:nvPr>
            <p:ph type="title"/>
          </p:nvPr>
        </p:nvSpPr>
        <p:spPr bwMode="auto">
          <a:xfrm>
            <a:off x="457200" y="1042989"/>
            <a:ext cx="8229600" cy="862012"/>
          </a:xfrm>
          <a:prstGeom prst="rect">
            <a:avLst/>
          </a:prstGeom>
          <a:noFill/>
          <a:ln w="9525">
            <a:noFill/>
            <a:miter lim="800000"/>
            <a:headEnd/>
            <a:tailEnd/>
          </a:ln>
        </p:spPr>
        <p:txBody>
          <a:bodyPr vert="horz" wrap="square" lIns="91390" tIns="45697" rIns="91390" bIns="45697" numCol="1" anchor="b"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905005"/>
            <a:ext cx="8229600" cy="4221163"/>
          </a:xfrm>
          <a:prstGeom prst="rect">
            <a:avLst/>
          </a:prstGeom>
          <a:noFill/>
          <a:ln w="9525">
            <a:noFill/>
            <a:miter lim="800000"/>
            <a:headEnd/>
            <a:tailEnd/>
          </a:ln>
        </p:spPr>
        <p:txBody>
          <a:bodyPr vert="horz" wrap="square" lIns="91390" tIns="45697" rIns="91390"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5" y="6245225"/>
            <a:ext cx="2295525" cy="476250"/>
          </a:xfrm>
          <a:prstGeom prst="rect">
            <a:avLst/>
          </a:prstGeom>
          <a:noFill/>
          <a:ln w="9525">
            <a:noFill/>
            <a:miter lim="800000"/>
            <a:headEnd/>
            <a:tailEnd/>
          </a:ln>
          <a:effectLst/>
        </p:spPr>
        <p:txBody>
          <a:bodyPr vert="horz" wrap="square" lIns="91390" tIns="45697" rIns="91390" bIns="45697" numCol="1" anchor="t" anchorCtr="0" compatLnSpc="1">
            <a:prstTxWarp prst="textNoShape">
              <a:avLst/>
            </a:prstTxWarp>
          </a:bodyPr>
          <a:lstStyle>
            <a:lvl1pPr>
              <a:defRPr sz="900">
                <a:latin typeface="Tahoma" pitchFamily="34" charset="0"/>
                <a:cs typeface="Arial" charset="0"/>
              </a:defRPr>
            </a:lvl1pPr>
          </a:lstStyle>
          <a:p>
            <a:pPr fontAlgn="base">
              <a:spcBef>
                <a:spcPct val="0"/>
              </a:spcBef>
              <a:spcAft>
                <a:spcPct val="0"/>
              </a:spcAft>
              <a:defRPr/>
            </a:pPr>
            <a:endParaRPr lang="en-US">
              <a:solidFill>
                <a:srgbClr val="000000"/>
              </a:solidFill>
            </a:endParaRPr>
          </a:p>
          <a:p>
            <a:pPr fontAlgn="base">
              <a:spcBef>
                <a:spcPct val="0"/>
              </a:spcBef>
              <a:spcAft>
                <a:spcPct val="0"/>
              </a:spcAft>
              <a:defRPr/>
            </a:pPr>
            <a:r>
              <a:rPr lang="en-US">
                <a:solidFill>
                  <a:srgbClr val="000000"/>
                </a:solidFill>
              </a:rPr>
              <a:t>© Black Oak Partners, LLC, Confidential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0" tIns="45697" rIns="91390" bIns="45697" numCol="1" anchor="t" anchorCtr="0" compatLnSpc="1">
            <a:prstTxWarp prst="textNoShape">
              <a:avLst/>
            </a:prstTxWarp>
          </a:bodyPr>
          <a:lstStyle>
            <a:lvl1pPr algn="ctr">
              <a:defRPr sz="1400">
                <a:latin typeface="Tahoma" pitchFamily="34" charset="0"/>
              </a:defRPr>
            </a:lvl1pPr>
          </a:lstStyle>
          <a:p>
            <a:pPr fontAlgn="base">
              <a:spcBef>
                <a:spcPct val="0"/>
              </a:spcBef>
              <a:spcAft>
                <a:spcPct val="0"/>
              </a:spcAft>
              <a:defRPr/>
            </a:pPr>
            <a:r>
              <a:rPr lang="en-US">
                <a:solidFill>
                  <a:srgbClr val="000000"/>
                </a:solidFill>
                <a:cs typeface="Arial" charset="0"/>
              </a:rPr>
              <a:t>© Black Oak Partners, LLC, Confidential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0" tIns="45697" rIns="91390" bIns="45697" numCol="1" anchor="t" anchorCtr="0" compatLnSpc="1">
            <a:prstTxWarp prst="textNoShape">
              <a:avLst/>
            </a:prstTxWarp>
          </a:bodyPr>
          <a:lstStyle>
            <a:lvl1pPr algn="r">
              <a:defRPr sz="1400">
                <a:latin typeface="Tahoma" pitchFamily="34" charset="0"/>
              </a:defRPr>
            </a:lvl1pPr>
          </a:lstStyle>
          <a:p>
            <a:pPr fontAlgn="base">
              <a:spcBef>
                <a:spcPct val="0"/>
              </a:spcBef>
              <a:spcAft>
                <a:spcPct val="0"/>
              </a:spcAft>
              <a:defRPr/>
            </a:pPr>
            <a:fld id="{3424ABC3-8513-4A13-ADE6-E7BD63C4C34C}"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2056" name="Picture 14" descr="Black Oak Partners"/>
          <p:cNvPicPr>
            <a:picLocks noChangeAspect="1" noChangeArrowheads="1"/>
          </p:cNvPicPr>
          <p:nvPr/>
        </p:nvPicPr>
        <p:blipFill>
          <a:blip r:embed="rId3" cstate="print"/>
          <a:srcRect/>
          <a:stretch>
            <a:fillRect/>
          </a:stretch>
        </p:blipFill>
        <p:spPr bwMode="auto">
          <a:xfrm>
            <a:off x="6992938" y="376243"/>
            <a:ext cx="1733550" cy="454025"/>
          </a:xfrm>
          <a:prstGeom prst="rect">
            <a:avLst/>
          </a:prstGeom>
          <a:noFill/>
          <a:ln w="9525">
            <a:noFill/>
            <a:miter lim="800000"/>
            <a:headEnd/>
            <a:tailEnd/>
          </a:ln>
        </p:spPr>
      </p:pic>
      <p:sp>
        <p:nvSpPr>
          <p:cNvPr id="1040" name="Line 16"/>
          <p:cNvSpPr>
            <a:spLocks noChangeShapeType="1"/>
          </p:cNvSpPr>
          <p:nvPr/>
        </p:nvSpPr>
        <p:spPr bwMode="auto">
          <a:xfrm>
            <a:off x="0" y="1014413"/>
            <a:ext cx="9144000" cy="0"/>
          </a:xfrm>
          <a:prstGeom prst="line">
            <a:avLst/>
          </a:prstGeom>
          <a:noFill/>
          <a:ln w="28575">
            <a:solidFill>
              <a:srgbClr val="006225"/>
            </a:solidFill>
            <a:round/>
            <a:headEnd/>
            <a:tailEnd/>
          </a:ln>
          <a:effectLst/>
        </p:spPr>
        <p:txBody>
          <a:bodyPr wrap="none" lIns="91390" tIns="45697" rIns="91390" bIns="45697" anchor="ctr"/>
          <a:lstStyle/>
          <a:p>
            <a:pPr fontAlgn="base">
              <a:spcBef>
                <a:spcPct val="0"/>
              </a:spcBef>
              <a:spcAft>
                <a:spcPct val="0"/>
              </a:spcAft>
              <a:defRPr/>
            </a:pPr>
            <a:endParaRPr lang="en-US" sz="1000" dirty="0">
              <a:solidFill>
                <a:srgbClr val="000000"/>
              </a:solidFill>
              <a:latin typeface="Tahoma" pitchFamily="34" charset="0"/>
              <a:cs typeface="Arial" charset="0"/>
            </a:endParaRPr>
          </a:p>
        </p:txBody>
      </p:sp>
      <p:sp>
        <p:nvSpPr>
          <p:cNvPr id="1041" name="Line 17"/>
          <p:cNvSpPr>
            <a:spLocks noChangeShapeType="1"/>
          </p:cNvSpPr>
          <p:nvPr/>
        </p:nvSpPr>
        <p:spPr bwMode="auto">
          <a:xfrm>
            <a:off x="0" y="936625"/>
            <a:ext cx="9144000" cy="0"/>
          </a:xfrm>
          <a:prstGeom prst="line">
            <a:avLst/>
          </a:prstGeom>
          <a:noFill/>
          <a:ln w="57150">
            <a:solidFill>
              <a:srgbClr val="EBA55F"/>
            </a:solidFill>
            <a:round/>
            <a:headEnd/>
            <a:tailEnd/>
          </a:ln>
          <a:effectLst/>
        </p:spPr>
        <p:txBody>
          <a:bodyPr wrap="none" lIns="91390" tIns="45697" rIns="91390" bIns="45697" anchor="ctr"/>
          <a:lstStyle/>
          <a:p>
            <a:pPr fontAlgn="base">
              <a:spcBef>
                <a:spcPct val="0"/>
              </a:spcBef>
              <a:spcAft>
                <a:spcPct val="0"/>
              </a:spcAft>
              <a:defRPr/>
            </a:pPr>
            <a:endParaRPr lang="en-US" sz="1000" dirty="0">
              <a:solidFill>
                <a:srgbClr val="000000"/>
              </a:solidFill>
              <a:latin typeface="Tahoma" pitchFamily="34" charset="0"/>
              <a:cs typeface="Arial"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00820807"/>
      </p:ext>
    </p:extLst>
  </p:cSld>
  <p:clrMap bg1="lt1" tx1="dk1" bg2="lt2" tx2="dk2" accent1="accent1" accent2="accent2" accent3="accent3" accent4="accent4" accent5="accent5" accent6="accent6" hlink="hlink" folHlink="folHlink"/>
  <p:sldLayoutIdLst>
    <p:sldLayoutId id="2147483661" r:id="rId1"/>
  </p:sldLayoutIdLst>
  <p:transition>
    <p:fade thruBlk="1"/>
  </p:transition>
  <p:hf sldNum="0" hdr="0" dt="0"/>
  <p:txStyles>
    <p:titleStyle>
      <a:lvl1pPr algn="l" rtl="0" eaLnBrk="0" fontAlgn="base" hangingPunct="0">
        <a:spcBef>
          <a:spcPct val="0"/>
        </a:spcBef>
        <a:spcAft>
          <a:spcPct val="0"/>
        </a:spcAft>
        <a:defRPr sz="3500">
          <a:solidFill>
            <a:srgbClr val="044000"/>
          </a:solidFill>
          <a:latin typeface="+mj-lt"/>
          <a:ea typeface="+mj-ea"/>
          <a:cs typeface="+mj-cs"/>
        </a:defRPr>
      </a:lvl1pPr>
      <a:lvl2pPr algn="l" rtl="0" eaLnBrk="0" fontAlgn="base" hangingPunct="0">
        <a:spcBef>
          <a:spcPct val="0"/>
        </a:spcBef>
        <a:spcAft>
          <a:spcPct val="0"/>
        </a:spcAft>
        <a:defRPr sz="3500">
          <a:solidFill>
            <a:srgbClr val="044000"/>
          </a:solidFill>
          <a:latin typeface="Arial" charset="0"/>
        </a:defRPr>
      </a:lvl2pPr>
      <a:lvl3pPr algn="l" rtl="0" eaLnBrk="0" fontAlgn="base" hangingPunct="0">
        <a:spcBef>
          <a:spcPct val="0"/>
        </a:spcBef>
        <a:spcAft>
          <a:spcPct val="0"/>
        </a:spcAft>
        <a:defRPr sz="3500">
          <a:solidFill>
            <a:srgbClr val="044000"/>
          </a:solidFill>
          <a:latin typeface="Arial" charset="0"/>
        </a:defRPr>
      </a:lvl3pPr>
      <a:lvl4pPr algn="l" rtl="0" eaLnBrk="0" fontAlgn="base" hangingPunct="0">
        <a:spcBef>
          <a:spcPct val="0"/>
        </a:spcBef>
        <a:spcAft>
          <a:spcPct val="0"/>
        </a:spcAft>
        <a:defRPr sz="3500">
          <a:solidFill>
            <a:srgbClr val="044000"/>
          </a:solidFill>
          <a:latin typeface="Arial" charset="0"/>
        </a:defRPr>
      </a:lvl4pPr>
      <a:lvl5pPr algn="l" rtl="0" eaLnBrk="0" fontAlgn="base" hangingPunct="0">
        <a:spcBef>
          <a:spcPct val="0"/>
        </a:spcBef>
        <a:spcAft>
          <a:spcPct val="0"/>
        </a:spcAft>
        <a:defRPr sz="3500">
          <a:solidFill>
            <a:srgbClr val="044000"/>
          </a:solidFill>
          <a:latin typeface="Arial" charset="0"/>
        </a:defRPr>
      </a:lvl5pPr>
      <a:lvl6pPr marL="456963" algn="l" rtl="0" eaLnBrk="1" fontAlgn="base" hangingPunct="1">
        <a:spcBef>
          <a:spcPct val="0"/>
        </a:spcBef>
        <a:spcAft>
          <a:spcPct val="0"/>
        </a:spcAft>
        <a:defRPr sz="3500">
          <a:solidFill>
            <a:srgbClr val="044000"/>
          </a:solidFill>
          <a:latin typeface="Arial" charset="0"/>
        </a:defRPr>
      </a:lvl6pPr>
      <a:lvl7pPr marL="913926" algn="l" rtl="0" eaLnBrk="1" fontAlgn="base" hangingPunct="1">
        <a:spcBef>
          <a:spcPct val="0"/>
        </a:spcBef>
        <a:spcAft>
          <a:spcPct val="0"/>
        </a:spcAft>
        <a:defRPr sz="3500">
          <a:solidFill>
            <a:srgbClr val="044000"/>
          </a:solidFill>
          <a:latin typeface="Arial" charset="0"/>
        </a:defRPr>
      </a:lvl7pPr>
      <a:lvl8pPr marL="1370890" algn="l" rtl="0" eaLnBrk="1" fontAlgn="base" hangingPunct="1">
        <a:spcBef>
          <a:spcPct val="0"/>
        </a:spcBef>
        <a:spcAft>
          <a:spcPct val="0"/>
        </a:spcAft>
        <a:defRPr sz="3500">
          <a:solidFill>
            <a:srgbClr val="044000"/>
          </a:solidFill>
          <a:latin typeface="Arial" charset="0"/>
        </a:defRPr>
      </a:lvl8pPr>
      <a:lvl9pPr marL="1827852" algn="l" rtl="0" eaLnBrk="1" fontAlgn="base" hangingPunct="1">
        <a:spcBef>
          <a:spcPct val="0"/>
        </a:spcBef>
        <a:spcAft>
          <a:spcPct val="0"/>
        </a:spcAft>
        <a:defRPr sz="3500">
          <a:solidFill>
            <a:srgbClr val="044000"/>
          </a:solidFill>
          <a:latin typeface="Arial" charset="0"/>
        </a:defRPr>
      </a:lvl9pPr>
    </p:titleStyle>
    <p:bodyStyle>
      <a:lvl1pPr marL="342722" indent="-342722" algn="l" rtl="0" eaLnBrk="0" fontAlgn="base" hangingPunct="0">
        <a:spcBef>
          <a:spcPct val="20000"/>
        </a:spcBef>
        <a:spcAft>
          <a:spcPct val="0"/>
        </a:spcAft>
        <a:buBlip>
          <a:blip r:embed="rId4"/>
        </a:buBlip>
        <a:defRPr sz="2600">
          <a:solidFill>
            <a:schemeClr val="tx1"/>
          </a:solidFill>
          <a:latin typeface="+mn-lt"/>
          <a:ea typeface="+mn-ea"/>
          <a:cs typeface="+mn-cs"/>
        </a:defRPr>
      </a:lvl1pPr>
      <a:lvl2pPr marL="742565" indent="-285600" algn="l" rtl="0" eaLnBrk="0" fontAlgn="base" hangingPunct="0">
        <a:spcBef>
          <a:spcPct val="20000"/>
        </a:spcBef>
        <a:spcAft>
          <a:spcPct val="0"/>
        </a:spcAft>
        <a:buClr>
          <a:srgbClr val="044000"/>
        </a:buClr>
        <a:buFont typeface="Wingdings" charset="2"/>
        <a:buChar char="§"/>
        <a:defRPr sz="2400">
          <a:solidFill>
            <a:schemeClr val="tx1"/>
          </a:solidFill>
          <a:latin typeface="+mn-lt"/>
        </a:defRPr>
      </a:lvl2pPr>
      <a:lvl3pPr marL="1142410" indent="-228482" algn="l" rtl="0" eaLnBrk="0" fontAlgn="base" hangingPunct="0">
        <a:spcBef>
          <a:spcPct val="20000"/>
        </a:spcBef>
        <a:spcAft>
          <a:spcPct val="0"/>
        </a:spcAft>
        <a:buClr>
          <a:srgbClr val="044000"/>
        </a:buClr>
        <a:buChar char="•"/>
        <a:defRPr sz="2000">
          <a:solidFill>
            <a:schemeClr val="tx1"/>
          </a:solidFill>
          <a:latin typeface="+mn-lt"/>
        </a:defRPr>
      </a:lvl3pPr>
      <a:lvl4pPr marL="1599372" indent="-228482" algn="l" rtl="0" eaLnBrk="0" fontAlgn="base" hangingPunct="0">
        <a:spcBef>
          <a:spcPct val="20000"/>
        </a:spcBef>
        <a:spcAft>
          <a:spcPct val="0"/>
        </a:spcAft>
        <a:buClr>
          <a:srgbClr val="044000"/>
        </a:buClr>
        <a:buChar char="–"/>
        <a:defRPr sz="2000">
          <a:solidFill>
            <a:schemeClr val="tx1"/>
          </a:solidFill>
          <a:latin typeface="+mn-lt"/>
        </a:defRPr>
      </a:lvl4pPr>
      <a:lvl5pPr marL="2056334" indent="-228482" algn="l" rtl="0" eaLnBrk="0" fontAlgn="base" hangingPunct="0">
        <a:spcBef>
          <a:spcPct val="20000"/>
        </a:spcBef>
        <a:spcAft>
          <a:spcPct val="0"/>
        </a:spcAft>
        <a:buClr>
          <a:srgbClr val="044000"/>
        </a:buClr>
        <a:buChar char="»"/>
        <a:defRPr sz="2000">
          <a:solidFill>
            <a:schemeClr val="tx1"/>
          </a:solidFill>
          <a:latin typeface="+mn-lt"/>
        </a:defRPr>
      </a:lvl5pPr>
      <a:lvl6pPr marL="2513297" indent="-228482" algn="l" rtl="0" eaLnBrk="1" fontAlgn="base" hangingPunct="1">
        <a:spcBef>
          <a:spcPct val="20000"/>
        </a:spcBef>
        <a:spcAft>
          <a:spcPct val="0"/>
        </a:spcAft>
        <a:buClr>
          <a:srgbClr val="044000"/>
        </a:buClr>
        <a:buChar char="»"/>
        <a:defRPr>
          <a:solidFill>
            <a:schemeClr val="tx1"/>
          </a:solidFill>
          <a:latin typeface="+mn-lt"/>
        </a:defRPr>
      </a:lvl6pPr>
      <a:lvl7pPr marL="2970260" indent="-228482" algn="l" rtl="0" eaLnBrk="1" fontAlgn="base" hangingPunct="1">
        <a:spcBef>
          <a:spcPct val="20000"/>
        </a:spcBef>
        <a:spcAft>
          <a:spcPct val="0"/>
        </a:spcAft>
        <a:buClr>
          <a:srgbClr val="044000"/>
        </a:buClr>
        <a:buChar char="»"/>
        <a:defRPr>
          <a:solidFill>
            <a:schemeClr val="tx1"/>
          </a:solidFill>
          <a:latin typeface="+mn-lt"/>
        </a:defRPr>
      </a:lvl7pPr>
      <a:lvl8pPr marL="3427223" indent="-228482" algn="l" rtl="0" eaLnBrk="1" fontAlgn="base" hangingPunct="1">
        <a:spcBef>
          <a:spcPct val="20000"/>
        </a:spcBef>
        <a:spcAft>
          <a:spcPct val="0"/>
        </a:spcAft>
        <a:buClr>
          <a:srgbClr val="044000"/>
        </a:buClr>
        <a:buChar char="»"/>
        <a:defRPr>
          <a:solidFill>
            <a:schemeClr val="tx1"/>
          </a:solidFill>
          <a:latin typeface="+mn-lt"/>
        </a:defRPr>
      </a:lvl8pPr>
      <a:lvl9pPr marL="3884186" indent="-228482" algn="l" rtl="0" eaLnBrk="1" fontAlgn="base" hangingPunct="1">
        <a:spcBef>
          <a:spcPct val="20000"/>
        </a:spcBef>
        <a:spcAft>
          <a:spcPct val="0"/>
        </a:spcAft>
        <a:buClr>
          <a:srgbClr val="044000"/>
        </a:buClr>
        <a:buChar char="»"/>
        <a:defRPr>
          <a:solidFill>
            <a:schemeClr val="tx1"/>
          </a:solidFill>
          <a:latin typeface="+mn-lt"/>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6" charset="0"/>
              </a:defRPr>
            </a:lvl1pPr>
          </a:lstStyle>
          <a:p>
            <a:pPr defTabSz="914400" fontAlgn="base">
              <a:spcBef>
                <a:spcPct val="0"/>
              </a:spcBef>
              <a:spcAft>
                <a:spcPct val="0"/>
              </a:spcAft>
              <a:defRPr/>
            </a:pPr>
            <a:fld id="{0DB15E3B-63B9-439E-A240-1AA9CF37780A}" type="datetime1">
              <a:rPr lang="en-US">
                <a:ea typeface="ＭＳ Ｐゴシック" pitchFamily="-116" charset="-128"/>
              </a:rPr>
              <a:pPr defTabSz="914400" fontAlgn="base">
                <a:spcBef>
                  <a:spcPct val="0"/>
                </a:spcBef>
                <a:spcAft>
                  <a:spcPct val="0"/>
                </a:spcAft>
                <a:defRPr/>
              </a:pPr>
              <a:t>2/28/12</a:t>
            </a:fld>
            <a:endParaRPr lang="en-US">
              <a:ea typeface="ＭＳ Ｐゴシック" pitchFamily="-11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mn-ea"/>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6" charset="0"/>
              </a:defRPr>
            </a:lvl1pPr>
          </a:lstStyle>
          <a:p>
            <a:pPr defTabSz="914400" fontAlgn="base">
              <a:spcBef>
                <a:spcPct val="0"/>
              </a:spcBef>
              <a:spcAft>
                <a:spcPct val="0"/>
              </a:spcAft>
              <a:defRPr/>
            </a:pPr>
            <a:fld id="{A418F821-AF4B-4660-B3E0-DD75D46128EC}" type="slidenum">
              <a:rPr lang="en-US">
                <a:ea typeface="ＭＳ Ｐゴシック" pitchFamily="-116" charset="-128"/>
              </a:rPr>
              <a:pPr defTabSz="914400" fontAlgn="base">
                <a:spcBef>
                  <a:spcPct val="0"/>
                </a:spcBef>
                <a:spcAft>
                  <a:spcPct val="0"/>
                </a:spcAft>
                <a:defRPr/>
              </a:pPr>
              <a:t>‹#›</a:t>
            </a:fld>
            <a:endParaRPr lang="en-US">
              <a:ea typeface="ＭＳ Ｐゴシック" pitchFamily="-116" charset="-128"/>
            </a:endParaRPr>
          </a:p>
        </p:txBody>
      </p:sp>
      <p:pic>
        <p:nvPicPr>
          <p:cNvPr id="2056" name="Picture 11" descr="hhslogoWhite_eagle400x363"/>
          <p:cNvPicPr>
            <a:picLocks noChangeAspect="1" noChangeArrowheads="1"/>
          </p:cNvPicPr>
          <p:nvPr/>
        </p:nvPicPr>
        <p:blipFill>
          <a:blip r:embed="rId3" cstate="print"/>
          <a:srcRect/>
          <a:stretch>
            <a:fillRect/>
          </a:stretch>
        </p:blipFill>
        <p:spPr bwMode="auto">
          <a:xfrm>
            <a:off x="7696200" y="228600"/>
            <a:ext cx="1143000" cy="103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Lst>
  <p:transition>
    <p:fade thruBlk="1"/>
  </p:transition>
  <p:txStyles>
    <p:titleStyle>
      <a:lvl1pPr algn="l" rtl="0" eaLnBrk="0" fontAlgn="base" hangingPunct="0">
        <a:spcBef>
          <a:spcPct val="0"/>
        </a:spcBef>
        <a:spcAft>
          <a:spcPct val="0"/>
        </a:spcAft>
        <a:defRPr sz="3400" b="1"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5pPr>
      <a:lvl6pPr marL="457200" algn="l" rtl="0" fontAlgn="base">
        <a:spcBef>
          <a:spcPct val="0"/>
        </a:spcBef>
        <a:spcAft>
          <a:spcPct val="0"/>
        </a:spcAft>
        <a:defRPr sz="3400" b="1">
          <a:solidFill>
            <a:schemeClr val="bg1"/>
          </a:solidFill>
          <a:latin typeface="Calibri" pitchFamily="34" charset="0"/>
        </a:defRPr>
      </a:lvl6pPr>
      <a:lvl7pPr marL="914400" algn="l" rtl="0" fontAlgn="base">
        <a:spcBef>
          <a:spcPct val="0"/>
        </a:spcBef>
        <a:spcAft>
          <a:spcPct val="0"/>
        </a:spcAft>
        <a:defRPr sz="3400" b="1">
          <a:solidFill>
            <a:schemeClr val="bg1"/>
          </a:solidFill>
          <a:latin typeface="Calibri" pitchFamily="34" charset="0"/>
        </a:defRPr>
      </a:lvl7pPr>
      <a:lvl8pPr marL="1371600" algn="l" rtl="0" fontAlgn="base">
        <a:spcBef>
          <a:spcPct val="0"/>
        </a:spcBef>
        <a:spcAft>
          <a:spcPct val="0"/>
        </a:spcAft>
        <a:defRPr sz="3400" b="1">
          <a:solidFill>
            <a:schemeClr val="bg1"/>
          </a:solidFill>
          <a:latin typeface="Calibri" pitchFamily="34" charset="0"/>
        </a:defRPr>
      </a:lvl8pPr>
      <a:lvl9pPr marL="1828800" algn="l" rtl="0" fontAlgn="base">
        <a:spcBef>
          <a:spcPct val="0"/>
        </a:spcBef>
        <a:spcAft>
          <a:spcPct val="0"/>
        </a:spcAft>
        <a:defRPr sz="3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6" charset="0"/>
              </a:defRPr>
            </a:lvl1pPr>
          </a:lstStyle>
          <a:p>
            <a:pPr defTabSz="914400" fontAlgn="base">
              <a:spcBef>
                <a:spcPct val="0"/>
              </a:spcBef>
              <a:spcAft>
                <a:spcPct val="0"/>
              </a:spcAft>
              <a:defRPr/>
            </a:pPr>
            <a:fld id="{0DB15E3B-63B9-439E-A240-1AA9CF37780A}" type="datetime1">
              <a:rPr lang="en-US">
                <a:ea typeface="ＭＳ Ｐゴシック" pitchFamily="-116" charset="-128"/>
              </a:rPr>
              <a:pPr defTabSz="914400" fontAlgn="base">
                <a:spcBef>
                  <a:spcPct val="0"/>
                </a:spcBef>
                <a:spcAft>
                  <a:spcPct val="0"/>
                </a:spcAft>
                <a:defRPr/>
              </a:pPr>
              <a:t>2/28/12</a:t>
            </a:fld>
            <a:endParaRPr lang="en-US">
              <a:ea typeface="ＭＳ Ｐゴシック" pitchFamily="-11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mn-ea"/>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6" charset="0"/>
              </a:defRPr>
            </a:lvl1pPr>
          </a:lstStyle>
          <a:p>
            <a:pPr defTabSz="914400" fontAlgn="base">
              <a:spcBef>
                <a:spcPct val="0"/>
              </a:spcBef>
              <a:spcAft>
                <a:spcPct val="0"/>
              </a:spcAft>
              <a:defRPr/>
            </a:pPr>
            <a:fld id="{A418F821-AF4B-4660-B3E0-DD75D46128EC}" type="slidenum">
              <a:rPr lang="en-US">
                <a:ea typeface="ＭＳ Ｐゴシック" pitchFamily="-116" charset="-128"/>
              </a:rPr>
              <a:pPr defTabSz="914400" fontAlgn="base">
                <a:spcBef>
                  <a:spcPct val="0"/>
                </a:spcBef>
                <a:spcAft>
                  <a:spcPct val="0"/>
                </a:spcAft>
                <a:defRPr/>
              </a:pPr>
              <a:t>‹#›</a:t>
            </a:fld>
            <a:endParaRPr lang="en-US">
              <a:ea typeface="ＭＳ Ｐゴシック" pitchFamily="-116" charset="-128"/>
            </a:endParaRPr>
          </a:p>
        </p:txBody>
      </p:sp>
      <p:pic>
        <p:nvPicPr>
          <p:cNvPr id="2056" name="Picture 11" descr="hhslogoWhite_eagle400x363"/>
          <p:cNvPicPr>
            <a:picLocks noChangeAspect="1" noChangeArrowheads="1"/>
          </p:cNvPicPr>
          <p:nvPr/>
        </p:nvPicPr>
        <p:blipFill>
          <a:blip r:embed="rId3" cstate="print"/>
          <a:srcRect/>
          <a:stretch>
            <a:fillRect/>
          </a:stretch>
        </p:blipFill>
        <p:spPr bwMode="auto">
          <a:xfrm>
            <a:off x="7696200" y="228600"/>
            <a:ext cx="1143000" cy="103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Lst>
  <p:transition>
    <p:fade thruBlk="1"/>
  </p:transition>
  <p:txStyles>
    <p:titleStyle>
      <a:lvl1pPr algn="l" rtl="0" eaLnBrk="0" fontAlgn="base" hangingPunct="0">
        <a:spcBef>
          <a:spcPct val="0"/>
        </a:spcBef>
        <a:spcAft>
          <a:spcPct val="0"/>
        </a:spcAft>
        <a:defRPr sz="3400" b="1"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5pPr>
      <a:lvl6pPr marL="457200" algn="l" rtl="0" fontAlgn="base">
        <a:spcBef>
          <a:spcPct val="0"/>
        </a:spcBef>
        <a:spcAft>
          <a:spcPct val="0"/>
        </a:spcAft>
        <a:defRPr sz="3400" b="1">
          <a:solidFill>
            <a:schemeClr val="bg1"/>
          </a:solidFill>
          <a:latin typeface="Calibri" pitchFamily="34" charset="0"/>
        </a:defRPr>
      </a:lvl6pPr>
      <a:lvl7pPr marL="914400" algn="l" rtl="0" fontAlgn="base">
        <a:spcBef>
          <a:spcPct val="0"/>
        </a:spcBef>
        <a:spcAft>
          <a:spcPct val="0"/>
        </a:spcAft>
        <a:defRPr sz="3400" b="1">
          <a:solidFill>
            <a:schemeClr val="bg1"/>
          </a:solidFill>
          <a:latin typeface="Calibri" pitchFamily="34" charset="0"/>
        </a:defRPr>
      </a:lvl7pPr>
      <a:lvl8pPr marL="1371600" algn="l" rtl="0" fontAlgn="base">
        <a:spcBef>
          <a:spcPct val="0"/>
        </a:spcBef>
        <a:spcAft>
          <a:spcPct val="0"/>
        </a:spcAft>
        <a:defRPr sz="3400" b="1">
          <a:solidFill>
            <a:schemeClr val="bg1"/>
          </a:solidFill>
          <a:latin typeface="Calibri" pitchFamily="34" charset="0"/>
        </a:defRPr>
      </a:lvl8pPr>
      <a:lvl9pPr marL="1828800" algn="l" rtl="0" fontAlgn="base">
        <a:spcBef>
          <a:spcPct val="0"/>
        </a:spcBef>
        <a:spcAft>
          <a:spcPct val="0"/>
        </a:spcAft>
        <a:defRPr sz="3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4" descr="Inner Page_Blue"/>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Bullet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5"/>
          <p:cNvSpPr>
            <a:spLocks noGrp="1" noChangeArrowheads="1"/>
          </p:cNvSpPr>
          <p:nvPr>
            <p:ph type="title"/>
          </p:nvPr>
        </p:nvSpPr>
        <p:spPr bwMode="auto">
          <a:xfrm>
            <a:off x="539750" y="188913"/>
            <a:ext cx="7561263" cy="360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Headline Here</a:t>
            </a:r>
          </a:p>
        </p:txBody>
      </p:sp>
      <p:sp>
        <p:nvSpPr>
          <p:cNvPr id="22" name="Slide Number Placeholder 21"/>
          <p:cNvSpPr>
            <a:spLocks noGrp="1"/>
          </p:cNvSpPr>
          <p:nvPr>
            <p:ph type="sldNum" sz="quarter" idx="4"/>
          </p:nvPr>
        </p:nvSpPr>
        <p:spPr>
          <a:xfrm>
            <a:off x="8521700" y="6408738"/>
            <a:ext cx="587375" cy="365125"/>
          </a:xfrm>
          <a:prstGeom prst="rect">
            <a:avLst/>
          </a:prstGeom>
        </p:spPr>
        <p:txBody>
          <a:bodyPr vert="horz" lIns="91440" tIns="45720" rIns="91440" bIns="45720" rtlCol="0" anchor="ctr"/>
          <a:lstStyle>
            <a:lvl1pPr algn="r">
              <a:defRPr sz="1200" smtClean="0">
                <a:solidFill>
                  <a:schemeClr val="tx1"/>
                </a:solidFill>
              </a:defRPr>
            </a:lvl1pPr>
          </a:lstStyle>
          <a:p>
            <a:pPr defTabSz="914400" fontAlgn="base">
              <a:spcBef>
                <a:spcPct val="0"/>
              </a:spcBef>
              <a:spcAft>
                <a:spcPct val="0"/>
              </a:spcAft>
              <a:defRPr/>
            </a:pPr>
            <a:fld id="{190A4EDE-5C3F-4AAD-A2E1-DBCA53DB4A85}" type="slidenum">
              <a:rPr lang="en-US">
                <a:solidFill>
                  <a:srgbClr val="000000"/>
                </a:solidFill>
                <a:cs typeface="Arial" charset="0"/>
              </a:rPr>
              <a:pPr defTabSz="914400"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5710447"/>
      </p:ext>
    </p:extLst>
  </p:cSld>
  <p:clrMap bg1="lt1" tx1="dk1" bg2="lt2" tx2="dk2" accent1="accent1" accent2="accent2" accent3="accent3" accent4="accent4" accent5="accent5" accent6="accent6" hlink="hlink" folHlink="folHlink"/>
  <p:sldLayoutIdLst>
    <p:sldLayoutId id="2147483740" r:id="rId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tx1"/>
          </a:solidFill>
          <a:latin typeface="Arial" pitchFamily="34" charset="0"/>
        </a:defRPr>
      </a:lvl6pPr>
      <a:lvl7pPr marL="914400" algn="l" rtl="0" fontAlgn="base">
        <a:spcBef>
          <a:spcPct val="0"/>
        </a:spcBef>
        <a:spcAft>
          <a:spcPct val="0"/>
        </a:spcAft>
        <a:defRPr sz="2000" b="1">
          <a:solidFill>
            <a:schemeClr val="tx1"/>
          </a:solidFill>
          <a:latin typeface="Arial" pitchFamily="34" charset="0"/>
        </a:defRPr>
      </a:lvl7pPr>
      <a:lvl8pPr marL="1371600" algn="l" rtl="0" fontAlgn="base">
        <a:spcBef>
          <a:spcPct val="0"/>
        </a:spcBef>
        <a:spcAft>
          <a:spcPct val="0"/>
        </a:spcAft>
        <a:defRPr sz="2000" b="1">
          <a:solidFill>
            <a:schemeClr val="tx1"/>
          </a:solidFill>
          <a:latin typeface="Arial" pitchFamily="34" charset="0"/>
        </a:defRPr>
      </a:lvl8pPr>
      <a:lvl9pPr marL="1828800" algn="l" rtl="0" fontAlgn="base">
        <a:spcBef>
          <a:spcPct val="0"/>
        </a:spcBef>
        <a:spcAft>
          <a:spcPct val="0"/>
        </a:spcAft>
        <a:defRPr sz="2000" b="1">
          <a:solidFill>
            <a:schemeClr val="tx1"/>
          </a:solidFill>
          <a:latin typeface="Arial" pitchFamily="34" charset="0"/>
        </a:defRPr>
      </a:lvl9pPr>
    </p:titleStyle>
    <p:bodyStyle>
      <a:lvl1pPr marL="180975" indent="-180975" algn="l" rtl="0" eaLnBrk="0" fontAlgn="base" hangingPunct="0">
        <a:spcBef>
          <a:spcPct val="20000"/>
        </a:spcBef>
        <a:spcAft>
          <a:spcPct val="0"/>
        </a:spcAft>
        <a:buClr>
          <a:srgbClr val="569FD3"/>
        </a:buClr>
        <a:buSzPct val="100000"/>
        <a:buFont typeface="Wingdings" pitchFamily="2" charset="2"/>
        <a:buChar char="§"/>
        <a:defRPr sz="2400" kern="1200">
          <a:solidFill>
            <a:schemeClr val="tx1"/>
          </a:solidFill>
          <a:latin typeface="+mn-lt"/>
          <a:ea typeface="+mn-ea"/>
          <a:cs typeface="+mn-cs"/>
        </a:defRPr>
      </a:lvl1pPr>
      <a:lvl2pPr marL="361950" indent="-180975" algn="l" rtl="0" eaLnBrk="0" fontAlgn="base" hangingPunct="0">
        <a:spcBef>
          <a:spcPct val="20000"/>
        </a:spcBef>
        <a:spcAft>
          <a:spcPct val="0"/>
        </a:spcAft>
        <a:buClr>
          <a:srgbClr val="7685C2"/>
        </a:buClr>
        <a:buFont typeface="Wingdings" pitchFamily="2" charset="2"/>
        <a:buChar char="§"/>
        <a:defRPr sz="2000" kern="1200">
          <a:solidFill>
            <a:schemeClr val="tx1"/>
          </a:solidFill>
          <a:latin typeface="+mn-lt"/>
          <a:ea typeface="+mn-ea"/>
          <a:cs typeface="+mn-cs"/>
        </a:defRPr>
      </a:lvl2pPr>
      <a:lvl3pPr marL="628650" indent="-180975" algn="l" rtl="0" eaLnBrk="0" fontAlgn="base" hangingPunct="0">
        <a:spcBef>
          <a:spcPct val="20000"/>
        </a:spcBef>
        <a:spcAft>
          <a:spcPct val="0"/>
        </a:spcAft>
        <a:buClr>
          <a:srgbClr val="7685C2"/>
        </a:buClr>
        <a:buSzPct val="50000"/>
        <a:buFont typeface="Wingdings" pitchFamily="2" charset="2"/>
        <a:buChar char="q"/>
        <a:defRPr kern="1200">
          <a:solidFill>
            <a:schemeClr val="tx1"/>
          </a:solidFill>
          <a:latin typeface="+mn-lt"/>
          <a:ea typeface="+mn-ea"/>
          <a:cs typeface="+mn-cs"/>
        </a:defRPr>
      </a:lvl3pPr>
      <a:lvl4pPr marL="809625" indent="-180975" algn="l" rtl="0" eaLnBrk="0" fontAlgn="base" hangingPunct="0">
        <a:spcBef>
          <a:spcPct val="20000"/>
        </a:spcBef>
        <a:spcAft>
          <a:spcPct val="0"/>
        </a:spcAft>
        <a:buClr>
          <a:srgbClr val="7685C2"/>
        </a:buClr>
        <a:buSzPct val="75000"/>
        <a:buFont typeface="Wingdings" pitchFamily="2" charset="2"/>
        <a:buChar char="§"/>
        <a:defRPr kern="1200">
          <a:solidFill>
            <a:schemeClr val="tx1"/>
          </a:solidFill>
          <a:latin typeface="+mn-lt"/>
          <a:ea typeface="+mn-ea"/>
          <a:cs typeface="+mn-cs"/>
        </a:defRPr>
      </a:lvl4pPr>
      <a:lvl5pPr marL="990600" indent="-180975" algn="l" rtl="0" eaLnBrk="0" fontAlgn="base" hangingPunct="0">
        <a:spcBef>
          <a:spcPct val="20000"/>
        </a:spcBef>
        <a:spcAft>
          <a:spcPct val="0"/>
        </a:spcAft>
        <a:buClr>
          <a:srgbClr val="AFB7DB"/>
        </a:buClr>
        <a:buSzPct val="80000"/>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4" descr="Inner Page_Blue"/>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Bullet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5"/>
          <p:cNvSpPr>
            <a:spLocks noGrp="1" noChangeArrowheads="1"/>
          </p:cNvSpPr>
          <p:nvPr>
            <p:ph type="title"/>
          </p:nvPr>
        </p:nvSpPr>
        <p:spPr bwMode="auto">
          <a:xfrm>
            <a:off x="539750" y="188913"/>
            <a:ext cx="7561263" cy="360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Headline Here</a:t>
            </a:r>
          </a:p>
        </p:txBody>
      </p:sp>
      <p:sp>
        <p:nvSpPr>
          <p:cNvPr id="22" name="Slide Number Placeholder 21"/>
          <p:cNvSpPr>
            <a:spLocks noGrp="1"/>
          </p:cNvSpPr>
          <p:nvPr>
            <p:ph type="sldNum" sz="quarter" idx="4"/>
          </p:nvPr>
        </p:nvSpPr>
        <p:spPr>
          <a:xfrm>
            <a:off x="8521700" y="6408738"/>
            <a:ext cx="587375" cy="365125"/>
          </a:xfrm>
          <a:prstGeom prst="rect">
            <a:avLst/>
          </a:prstGeom>
        </p:spPr>
        <p:txBody>
          <a:bodyPr vert="horz" lIns="91440" tIns="45720" rIns="91440" bIns="45720" rtlCol="0" anchor="ctr"/>
          <a:lstStyle>
            <a:lvl1pPr algn="r">
              <a:defRPr sz="1200" smtClean="0">
                <a:solidFill>
                  <a:schemeClr val="tx1"/>
                </a:solidFill>
              </a:defRPr>
            </a:lvl1pPr>
          </a:lstStyle>
          <a:p>
            <a:pPr defTabSz="914400" fontAlgn="base">
              <a:spcBef>
                <a:spcPct val="0"/>
              </a:spcBef>
              <a:spcAft>
                <a:spcPct val="0"/>
              </a:spcAft>
              <a:defRPr/>
            </a:pPr>
            <a:fld id="{190A4EDE-5C3F-4AAD-A2E1-DBCA53DB4A85}" type="slidenum">
              <a:rPr lang="en-US">
                <a:solidFill>
                  <a:srgbClr val="000000"/>
                </a:solidFill>
                <a:cs typeface="Arial" charset="0"/>
              </a:rPr>
              <a:pPr defTabSz="914400" fontAlgn="base">
                <a:spcBef>
                  <a:spcPct val="0"/>
                </a:spcBef>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5710447"/>
      </p:ext>
    </p:extLst>
  </p:cSld>
  <p:clrMap bg1="lt1" tx1="dk1" bg2="lt2" tx2="dk2" accent1="accent1" accent2="accent2" accent3="accent3" accent4="accent4" accent5="accent5" accent6="accent6" hlink="hlink" folHlink="folHlink"/>
  <p:sldLayoutIdLst>
    <p:sldLayoutId id="2147483742" r:id="rId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tx1"/>
          </a:solidFill>
          <a:latin typeface="Arial" pitchFamily="34" charset="0"/>
        </a:defRPr>
      </a:lvl6pPr>
      <a:lvl7pPr marL="914400" algn="l" rtl="0" fontAlgn="base">
        <a:spcBef>
          <a:spcPct val="0"/>
        </a:spcBef>
        <a:spcAft>
          <a:spcPct val="0"/>
        </a:spcAft>
        <a:defRPr sz="2000" b="1">
          <a:solidFill>
            <a:schemeClr val="tx1"/>
          </a:solidFill>
          <a:latin typeface="Arial" pitchFamily="34" charset="0"/>
        </a:defRPr>
      </a:lvl7pPr>
      <a:lvl8pPr marL="1371600" algn="l" rtl="0" fontAlgn="base">
        <a:spcBef>
          <a:spcPct val="0"/>
        </a:spcBef>
        <a:spcAft>
          <a:spcPct val="0"/>
        </a:spcAft>
        <a:defRPr sz="2000" b="1">
          <a:solidFill>
            <a:schemeClr val="tx1"/>
          </a:solidFill>
          <a:latin typeface="Arial" pitchFamily="34" charset="0"/>
        </a:defRPr>
      </a:lvl8pPr>
      <a:lvl9pPr marL="1828800" algn="l" rtl="0" fontAlgn="base">
        <a:spcBef>
          <a:spcPct val="0"/>
        </a:spcBef>
        <a:spcAft>
          <a:spcPct val="0"/>
        </a:spcAft>
        <a:defRPr sz="2000" b="1">
          <a:solidFill>
            <a:schemeClr val="tx1"/>
          </a:solidFill>
          <a:latin typeface="Arial" pitchFamily="34" charset="0"/>
        </a:defRPr>
      </a:lvl9pPr>
    </p:titleStyle>
    <p:bodyStyle>
      <a:lvl1pPr marL="180975" indent="-180975" algn="l" rtl="0" eaLnBrk="0" fontAlgn="base" hangingPunct="0">
        <a:spcBef>
          <a:spcPct val="20000"/>
        </a:spcBef>
        <a:spcAft>
          <a:spcPct val="0"/>
        </a:spcAft>
        <a:buClr>
          <a:srgbClr val="569FD3"/>
        </a:buClr>
        <a:buSzPct val="100000"/>
        <a:buFont typeface="Wingdings" pitchFamily="2" charset="2"/>
        <a:buChar char="§"/>
        <a:defRPr sz="2400" kern="1200">
          <a:solidFill>
            <a:schemeClr val="tx1"/>
          </a:solidFill>
          <a:latin typeface="+mn-lt"/>
          <a:ea typeface="+mn-ea"/>
          <a:cs typeface="+mn-cs"/>
        </a:defRPr>
      </a:lvl1pPr>
      <a:lvl2pPr marL="361950" indent="-180975" algn="l" rtl="0" eaLnBrk="0" fontAlgn="base" hangingPunct="0">
        <a:spcBef>
          <a:spcPct val="20000"/>
        </a:spcBef>
        <a:spcAft>
          <a:spcPct val="0"/>
        </a:spcAft>
        <a:buClr>
          <a:srgbClr val="7685C2"/>
        </a:buClr>
        <a:buFont typeface="Wingdings" pitchFamily="2" charset="2"/>
        <a:buChar char="§"/>
        <a:defRPr sz="2000" kern="1200">
          <a:solidFill>
            <a:schemeClr val="tx1"/>
          </a:solidFill>
          <a:latin typeface="+mn-lt"/>
          <a:ea typeface="+mn-ea"/>
          <a:cs typeface="+mn-cs"/>
        </a:defRPr>
      </a:lvl2pPr>
      <a:lvl3pPr marL="628650" indent="-180975" algn="l" rtl="0" eaLnBrk="0" fontAlgn="base" hangingPunct="0">
        <a:spcBef>
          <a:spcPct val="20000"/>
        </a:spcBef>
        <a:spcAft>
          <a:spcPct val="0"/>
        </a:spcAft>
        <a:buClr>
          <a:srgbClr val="7685C2"/>
        </a:buClr>
        <a:buSzPct val="50000"/>
        <a:buFont typeface="Wingdings" pitchFamily="2" charset="2"/>
        <a:buChar char="q"/>
        <a:defRPr kern="1200">
          <a:solidFill>
            <a:schemeClr val="tx1"/>
          </a:solidFill>
          <a:latin typeface="+mn-lt"/>
          <a:ea typeface="+mn-ea"/>
          <a:cs typeface="+mn-cs"/>
        </a:defRPr>
      </a:lvl3pPr>
      <a:lvl4pPr marL="809625" indent="-180975" algn="l" rtl="0" eaLnBrk="0" fontAlgn="base" hangingPunct="0">
        <a:spcBef>
          <a:spcPct val="20000"/>
        </a:spcBef>
        <a:spcAft>
          <a:spcPct val="0"/>
        </a:spcAft>
        <a:buClr>
          <a:srgbClr val="7685C2"/>
        </a:buClr>
        <a:buSzPct val="75000"/>
        <a:buFont typeface="Wingdings" pitchFamily="2" charset="2"/>
        <a:buChar char="§"/>
        <a:defRPr kern="1200">
          <a:solidFill>
            <a:schemeClr val="tx1"/>
          </a:solidFill>
          <a:latin typeface="+mn-lt"/>
          <a:ea typeface="+mn-ea"/>
          <a:cs typeface="+mn-cs"/>
        </a:defRPr>
      </a:lvl4pPr>
      <a:lvl5pPr marL="990600" indent="-180975" algn="l" rtl="0" eaLnBrk="0" fontAlgn="base" hangingPunct="0">
        <a:spcBef>
          <a:spcPct val="20000"/>
        </a:spcBef>
        <a:spcAft>
          <a:spcPct val="0"/>
        </a:spcAft>
        <a:buClr>
          <a:srgbClr val="AFB7DB"/>
        </a:buClr>
        <a:buSzPct val="80000"/>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13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25"/>
          <p:cNvSpPr>
            <a:spLocks noGrp="1" noChangeArrowheads="1"/>
          </p:cNvSpPr>
          <p:nvPr>
            <p:ph type="title"/>
          </p:nvPr>
        </p:nvSpPr>
        <p:spPr bwMode="auto">
          <a:xfrm>
            <a:off x="539750" y="188913"/>
            <a:ext cx="7561263" cy="360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Headline Here</a:t>
            </a:r>
          </a:p>
        </p:txBody>
      </p:sp>
      <p:pic>
        <p:nvPicPr>
          <p:cNvPr id="2" name="Picture 2" descr="D:\Shared_Michal\presentations\New template\revised\template\inner-header.jpg"/>
          <p:cNvPicPr>
            <a:picLocks noChangeAspect="1" noChangeArrowheads="1"/>
          </p:cNvPicPr>
          <p:nvPr userDrawn="1"/>
        </p:nvPicPr>
        <p:blipFill>
          <a:blip r:embed="rId3" cstate="print"/>
          <a:srcRect/>
          <a:stretch>
            <a:fillRect/>
          </a:stretch>
        </p:blipFill>
        <p:spPr bwMode="auto">
          <a:xfrm>
            <a:off x="180000" y="183600"/>
            <a:ext cx="8829675" cy="723900"/>
          </a:xfrm>
          <a:prstGeom prst="rect">
            <a:avLst/>
          </a:prstGeom>
          <a:noFill/>
        </p:spPr>
      </p:pic>
      <p:pic>
        <p:nvPicPr>
          <p:cNvPr id="8" name="Picture 2" descr="D:\Shared_Michal\presentations\New template\revised\template\footer_inner.gif"/>
          <p:cNvPicPr>
            <a:picLocks noChangeAspect="1" noChangeArrowheads="1"/>
          </p:cNvPicPr>
          <p:nvPr userDrawn="1"/>
        </p:nvPicPr>
        <p:blipFill>
          <a:blip r:embed="rId4" cstate="print"/>
          <a:srcRect t="-140000" b="-140000"/>
          <a:stretch>
            <a:fillRect/>
          </a:stretch>
        </p:blipFill>
        <p:spPr bwMode="auto">
          <a:xfrm>
            <a:off x="179512" y="6642690"/>
            <a:ext cx="8601075" cy="72390"/>
          </a:xfrm>
          <a:prstGeom prst="rect">
            <a:avLst/>
          </a:prstGeom>
          <a:noFill/>
        </p:spPr>
      </p:pic>
      <p:sp>
        <p:nvSpPr>
          <p:cNvPr id="7" name="Slide Number Placeholder 6"/>
          <p:cNvSpPr>
            <a:spLocks noGrp="1"/>
          </p:cNvSpPr>
          <p:nvPr>
            <p:ph type="sldNum" sz="quarter" idx="4"/>
          </p:nvPr>
        </p:nvSpPr>
        <p:spPr>
          <a:xfrm>
            <a:off x="8496000" y="6519600"/>
            <a:ext cx="612000" cy="365125"/>
          </a:xfrm>
          <a:prstGeom prst="rect">
            <a:avLst/>
          </a:prstGeom>
        </p:spPr>
        <p:txBody>
          <a:bodyPr vert="horz" lIns="91440" tIns="45720" rIns="91440" bIns="45720" rtlCol="0" anchor="ctr"/>
          <a:lstStyle>
            <a:lvl1pPr algn="r">
              <a:defRPr sz="1200">
                <a:solidFill>
                  <a:schemeClr val="tx2"/>
                </a:solidFill>
              </a:defRPr>
            </a:lvl1pPr>
          </a:lstStyle>
          <a:p>
            <a:pPr defTabSz="914400" fontAlgn="base">
              <a:spcBef>
                <a:spcPct val="0"/>
              </a:spcBef>
              <a:spcAft>
                <a:spcPct val="0"/>
              </a:spcAft>
            </a:pPr>
            <a:fld id="{280AB397-67D0-41F9-8CC8-54C653AC840F}" type="slidenum">
              <a:rPr lang="en-US" smtClean="0">
                <a:solidFill>
                  <a:srgbClr val="000000"/>
                </a:solidFill>
                <a:cs typeface="Arial" charset="0"/>
              </a:rPr>
              <a:pPr defTabSz="914400" fontAlgn="base">
                <a:spcBef>
                  <a:spcPct val="0"/>
                </a:spcBef>
                <a:spcAft>
                  <a:spcPct val="0"/>
                </a:spcAft>
              </a:pPr>
              <a:t>‹#›</a:t>
            </a:fld>
            <a:endParaRPr lang="en-US" dirty="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744" r:id="rId1"/>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000" b="1" kern="1200">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tx1"/>
          </a:solidFill>
          <a:latin typeface="Arial" pitchFamily="34" charset="0"/>
        </a:defRPr>
      </a:lvl6pPr>
      <a:lvl7pPr marL="914400" algn="l" rtl="0" fontAlgn="base">
        <a:spcBef>
          <a:spcPct val="0"/>
        </a:spcBef>
        <a:spcAft>
          <a:spcPct val="0"/>
        </a:spcAft>
        <a:defRPr sz="2000" b="1">
          <a:solidFill>
            <a:schemeClr val="tx1"/>
          </a:solidFill>
          <a:latin typeface="Arial" pitchFamily="34" charset="0"/>
        </a:defRPr>
      </a:lvl7pPr>
      <a:lvl8pPr marL="1371600" algn="l" rtl="0" fontAlgn="base">
        <a:spcBef>
          <a:spcPct val="0"/>
        </a:spcBef>
        <a:spcAft>
          <a:spcPct val="0"/>
        </a:spcAft>
        <a:defRPr sz="2000" b="1">
          <a:solidFill>
            <a:schemeClr val="tx1"/>
          </a:solidFill>
          <a:latin typeface="Arial" pitchFamily="34" charset="0"/>
        </a:defRPr>
      </a:lvl8pPr>
      <a:lvl9pPr marL="1828800" algn="l" rtl="0" fontAlgn="base">
        <a:spcBef>
          <a:spcPct val="0"/>
        </a:spcBef>
        <a:spcAft>
          <a:spcPct val="0"/>
        </a:spcAft>
        <a:defRPr sz="2000" b="1">
          <a:solidFill>
            <a:schemeClr val="tx1"/>
          </a:solidFill>
          <a:latin typeface="Arial" pitchFamily="34" charset="0"/>
        </a:defRPr>
      </a:lvl9pPr>
    </p:titleStyle>
    <p:bodyStyle>
      <a:lvl1pPr marL="180975" indent="-180975" algn="l" rtl="0" eaLnBrk="0" fontAlgn="base" hangingPunct="0">
        <a:spcBef>
          <a:spcPct val="20000"/>
        </a:spcBef>
        <a:spcAft>
          <a:spcPct val="0"/>
        </a:spcAft>
        <a:buClr>
          <a:srgbClr val="569FD3"/>
        </a:buClr>
        <a:buSzPct val="100000"/>
        <a:buFont typeface="Wingdings" pitchFamily="2" charset="2"/>
        <a:buChar char="§"/>
        <a:defRPr sz="2400" kern="1200">
          <a:solidFill>
            <a:schemeClr val="tx1"/>
          </a:solidFill>
          <a:latin typeface="+mn-lt"/>
          <a:ea typeface="+mn-ea"/>
          <a:cs typeface="+mn-cs"/>
        </a:defRPr>
      </a:lvl1pPr>
      <a:lvl2pPr marL="361950" indent="-180975" algn="l" rtl="0" eaLnBrk="0" fontAlgn="base" hangingPunct="0">
        <a:spcBef>
          <a:spcPct val="20000"/>
        </a:spcBef>
        <a:spcAft>
          <a:spcPct val="0"/>
        </a:spcAft>
        <a:buClr>
          <a:srgbClr val="7685C2"/>
        </a:buClr>
        <a:buFont typeface="Wingdings" pitchFamily="2" charset="2"/>
        <a:buChar char="§"/>
        <a:defRPr sz="2000" kern="1200">
          <a:solidFill>
            <a:schemeClr val="tx1"/>
          </a:solidFill>
          <a:latin typeface="+mn-lt"/>
          <a:ea typeface="+mn-ea"/>
          <a:cs typeface="+mn-cs"/>
        </a:defRPr>
      </a:lvl2pPr>
      <a:lvl3pPr marL="628650" indent="-180975" algn="l" rtl="0" eaLnBrk="0" fontAlgn="base" hangingPunct="0">
        <a:spcBef>
          <a:spcPct val="20000"/>
        </a:spcBef>
        <a:spcAft>
          <a:spcPct val="0"/>
        </a:spcAft>
        <a:buClr>
          <a:srgbClr val="7685C2"/>
        </a:buClr>
        <a:buSzPct val="50000"/>
        <a:buFont typeface="Wingdings" pitchFamily="2" charset="2"/>
        <a:buChar char="q"/>
        <a:defRPr kern="1200">
          <a:solidFill>
            <a:schemeClr val="tx1"/>
          </a:solidFill>
          <a:latin typeface="+mn-lt"/>
          <a:ea typeface="+mn-ea"/>
          <a:cs typeface="+mn-cs"/>
        </a:defRPr>
      </a:lvl3pPr>
      <a:lvl4pPr marL="809625" indent="-180975" algn="l" rtl="0" eaLnBrk="0" fontAlgn="base" hangingPunct="0">
        <a:spcBef>
          <a:spcPct val="20000"/>
        </a:spcBef>
        <a:spcAft>
          <a:spcPct val="0"/>
        </a:spcAft>
        <a:buClr>
          <a:srgbClr val="7685C2"/>
        </a:buClr>
        <a:buSzPct val="75000"/>
        <a:buFont typeface="Wingdings" pitchFamily="2" charset="2"/>
        <a:buChar char="§"/>
        <a:defRPr kern="1200">
          <a:solidFill>
            <a:schemeClr val="tx1"/>
          </a:solidFill>
          <a:latin typeface="+mn-lt"/>
          <a:ea typeface="+mn-ea"/>
          <a:cs typeface="+mn-cs"/>
        </a:defRPr>
      </a:lvl4pPr>
      <a:lvl5pPr marL="990600" indent="-180975" algn="l" rtl="0" eaLnBrk="0" fontAlgn="base" hangingPunct="0">
        <a:spcBef>
          <a:spcPct val="20000"/>
        </a:spcBef>
        <a:spcAft>
          <a:spcPct val="0"/>
        </a:spcAft>
        <a:buClr>
          <a:srgbClr val="AFB7DB"/>
        </a:buClr>
        <a:buSzPct val="80000"/>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1188" y="420688"/>
            <a:ext cx="8048625" cy="5111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11188" y="1447800"/>
            <a:ext cx="8048625" cy="4438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Text flush left</a:t>
            </a:r>
          </a:p>
          <a:p>
            <a:pPr lvl="1"/>
            <a:r>
              <a:rPr lang="en-US" smtClean="0"/>
              <a:t>First level</a:t>
            </a:r>
          </a:p>
          <a:p>
            <a:pPr lvl="2"/>
            <a:r>
              <a:rPr lang="en-US" smtClean="0"/>
              <a:t>Second level</a:t>
            </a:r>
          </a:p>
          <a:p>
            <a:pPr lvl="3"/>
            <a:r>
              <a:rPr lang="en-US" smtClean="0"/>
              <a:t>Third level</a:t>
            </a:r>
          </a:p>
          <a:p>
            <a:pPr lvl="4"/>
            <a:r>
              <a:rPr lang="en-US" smtClean="0"/>
              <a:t>Fourth level</a:t>
            </a:r>
          </a:p>
        </p:txBody>
      </p:sp>
      <p:sp>
        <p:nvSpPr>
          <p:cNvPr id="2084" name="Text Box 36"/>
          <p:cNvSpPr txBox="1">
            <a:spLocks noChangeAspect="1" noChangeArrowheads="1"/>
          </p:cNvSpPr>
          <p:nvPr/>
        </p:nvSpPr>
        <p:spPr bwMode="auto">
          <a:xfrm>
            <a:off x="5664200" y="6577013"/>
            <a:ext cx="3019425" cy="141287"/>
          </a:xfrm>
          <a:prstGeom prst="rect">
            <a:avLst/>
          </a:prstGeom>
          <a:noFill/>
          <a:ln w="9525">
            <a:noFill/>
            <a:miter lim="800000"/>
            <a:headEnd/>
            <a:tailEnd/>
          </a:ln>
          <a:effectLst/>
        </p:spPr>
        <p:txBody>
          <a:bodyPr lIns="0" tIns="0" rIns="0" bIns="0">
            <a:spAutoFit/>
          </a:bodyPr>
          <a:lstStyle/>
          <a:p>
            <a:pPr algn="r" defTabSz="914400" eaLnBrk="0" fontAlgn="base" hangingPunct="0">
              <a:lnSpc>
                <a:spcPct val="115000"/>
              </a:lnSpc>
              <a:spcBef>
                <a:spcPct val="0"/>
              </a:spcBef>
              <a:spcAft>
                <a:spcPct val="0"/>
              </a:spcAft>
              <a:tabLst>
                <a:tab pos="1323975" algn="r"/>
                <a:tab pos="1452563" algn="l"/>
                <a:tab pos="3257550" algn="r"/>
              </a:tabLst>
            </a:pPr>
            <a:r>
              <a:rPr lang="en-US" sz="800" dirty="0">
                <a:solidFill>
                  <a:srgbClr val="707070"/>
                </a:solidFill>
                <a:cs typeface="Arial" charset="0"/>
              </a:rPr>
              <a:t>	© </a:t>
            </a:r>
            <a:r>
              <a:rPr lang="en-US" sz="800" dirty="0" smtClean="0">
                <a:solidFill>
                  <a:srgbClr val="707070"/>
                </a:solidFill>
                <a:cs typeface="Arial" charset="0"/>
              </a:rPr>
              <a:t>2012 </a:t>
            </a:r>
            <a:r>
              <a:rPr lang="en-US" sz="800" dirty="0">
                <a:solidFill>
                  <a:srgbClr val="707070"/>
                </a:solidFill>
                <a:cs typeface="Arial" charset="0"/>
              </a:rPr>
              <a:t>MasterCard	Proprietary and Confidential	</a:t>
            </a:r>
            <a:fld id="{91DF0812-DBA0-4ACF-BCBC-433584B54BCB}" type="slidenum">
              <a:rPr lang="en-US" sz="800" b="1">
                <a:solidFill>
                  <a:srgbClr val="707070"/>
                </a:solidFill>
                <a:cs typeface="Arial" charset="0"/>
              </a:rPr>
              <a:pPr algn="r" defTabSz="914400" eaLnBrk="0" fontAlgn="base" hangingPunct="0">
                <a:lnSpc>
                  <a:spcPct val="115000"/>
                </a:lnSpc>
                <a:spcBef>
                  <a:spcPct val="0"/>
                </a:spcBef>
                <a:spcAft>
                  <a:spcPct val="0"/>
                </a:spcAft>
                <a:tabLst>
                  <a:tab pos="1323975" algn="r"/>
                  <a:tab pos="1452563" algn="l"/>
                  <a:tab pos="3257550" algn="r"/>
                </a:tabLst>
              </a:pPr>
              <a:t>‹#›</a:t>
            </a:fld>
            <a:endParaRPr lang="en-US" sz="800" dirty="0">
              <a:solidFill>
                <a:srgbClr val="707070"/>
              </a:solidFill>
              <a:cs typeface="Arial" charset="0"/>
            </a:endParaRPr>
          </a:p>
        </p:txBody>
      </p:sp>
      <p:sp>
        <p:nvSpPr>
          <p:cNvPr id="2085" name="Text Box 37"/>
          <p:cNvSpPr txBox="1">
            <a:spLocks noChangeAspect="1" noChangeArrowheads="1"/>
          </p:cNvSpPr>
          <p:nvPr/>
        </p:nvSpPr>
        <p:spPr bwMode="auto">
          <a:xfrm>
            <a:off x="7034213" y="6626225"/>
            <a:ext cx="92075" cy="44450"/>
          </a:xfrm>
          <a:prstGeom prst="rect">
            <a:avLst/>
          </a:prstGeom>
          <a:noFill/>
          <a:ln w="9525">
            <a:noFill/>
            <a:miter lim="800000"/>
            <a:headEnd/>
            <a:tailEnd/>
          </a:ln>
          <a:effectLst/>
        </p:spPr>
        <p:txBody>
          <a:bodyPr lIns="0" tIns="0" rIns="0" bIns="0"/>
          <a:lstStyle/>
          <a:p>
            <a:pPr defTabSz="914400" eaLnBrk="0" fontAlgn="base" hangingPunct="0">
              <a:lnSpc>
                <a:spcPct val="115000"/>
              </a:lnSpc>
              <a:spcBef>
                <a:spcPct val="0"/>
              </a:spcBef>
              <a:spcAft>
                <a:spcPct val="0"/>
              </a:spcAft>
            </a:pPr>
            <a:r>
              <a:rPr lang="en-US" sz="300" dirty="0">
                <a:solidFill>
                  <a:srgbClr val="000000"/>
                </a:solidFill>
                <a:latin typeface="Wingdings" pitchFamily="2" charset="2"/>
                <a:cs typeface="Arial" charset="0"/>
              </a:rPr>
              <a:t>l</a:t>
            </a:r>
            <a:endParaRPr lang="en-US" sz="800" dirty="0">
              <a:solidFill>
                <a:srgbClr val="707070"/>
              </a:solidFill>
              <a:cs typeface="Arial" charset="0"/>
            </a:endParaRPr>
          </a:p>
        </p:txBody>
      </p:sp>
      <p:sp>
        <p:nvSpPr>
          <p:cNvPr id="2087" name="Line 39"/>
          <p:cNvSpPr>
            <a:spLocks noChangeShapeType="1"/>
          </p:cNvSpPr>
          <p:nvPr/>
        </p:nvSpPr>
        <p:spPr bwMode="auto">
          <a:xfrm flipV="1">
            <a:off x="593724" y="990600"/>
            <a:ext cx="8092440" cy="0"/>
          </a:xfrm>
          <a:prstGeom prst="line">
            <a:avLst/>
          </a:prstGeom>
          <a:noFill/>
          <a:ln w="12700">
            <a:solidFill>
              <a:srgbClr val="808080"/>
            </a:solidFill>
            <a:round/>
            <a:headEnd/>
            <a:tailEnd/>
          </a:ln>
          <a:effectLst/>
        </p:spPr>
        <p:txBody>
          <a:bodyPr anchor="ctr">
            <a:spAutoFit/>
          </a:bodyPr>
          <a:lstStyle/>
          <a:p>
            <a:pPr defTabSz="914400" eaLnBrk="0" fontAlgn="base" hangingPunct="0">
              <a:spcBef>
                <a:spcPct val="0"/>
              </a:spcBef>
              <a:spcAft>
                <a:spcPct val="0"/>
              </a:spcAft>
            </a:pPr>
            <a:endParaRPr lang="en-US" sz="1000" dirty="0">
              <a:solidFill>
                <a:srgbClr val="000000"/>
              </a:solidFill>
            </a:endParaRPr>
          </a:p>
        </p:txBody>
      </p:sp>
      <p:grpSp>
        <p:nvGrpSpPr>
          <p:cNvPr id="2" name="Group 40"/>
          <p:cNvGrpSpPr>
            <a:grpSpLocks noChangeAspect="1"/>
          </p:cNvGrpSpPr>
          <p:nvPr/>
        </p:nvGrpSpPr>
        <p:grpSpPr bwMode="auto">
          <a:xfrm>
            <a:off x="465138" y="6337300"/>
            <a:ext cx="2054225" cy="465138"/>
            <a:chOff x="4356" y="85"/>
            <a:chExt cx="1294" cy="293"/>
          </a:xfrm>
        </p:grpSpPr>
        <p:grpSp>
          <p:nvGrpSpPr>
            <p:cNvPr id="3" name="Group 41"/>
            <p:cNvGrpSpPr>
              <a:grpSpLocks noChangeAspect="1"/>
            </p:cNvGrpSpPr>
            <p:nvPr userDrawn="1"/>
          </p:nvGrpSpPr>
          <p:grpSpPr bwMode="auto">
            <a:xfrm>
              <a:off x="4356" y="85"/>
              <a:ext cx="1294" cy="293"/>
              <a:chOff x="4354" y="83"/>
              <a:chExt cx="1294" cy="293"/>
            </a:xfrm>
          </p:grpSpPr>
          <p:sp>
            <p:nvSpPr>
              <p:cNvPr id="2090" name="AutoShape 42"/>
              <p:cNvSpPr>
                <a:spLocks noChangeAspect="1" noChangeArrowheads="1" noTextEdit="1"/>
              </p:cNvSpPr>
              <p:nvPr userDrawn="1"/>
            </p:nvSpPr>
            <p:spPr bwMode="gray">
              <a:xfrm>
                <a:off x="4354" y="83"/>
                <a:ext cx="1294" cy="293"/>
              </a:xfrm>
              <a:prstGeom prst="rect">
                <a:avLst/>
              </a:prstGeom>
              <a:noFill/>
              <a:ln w="9525">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1" name="Rectangle 43"/>
              <p:cNvSpPr>
                <a:spLocks noChangeAspect="1" noChangeArrowheads="1"/>
              </p:cNvSpPr>
              <p:nvPr userDrawn="1"/>
            </p:nvSpPr>
            <p:spPr bwMode="gray">
              <a:xfrm>
                <a:off x="4354" y="83"/>
                <a:ext cx="1294" cy="293"/>
              </a:xfrm>
              <a:prstGeom prst="rect">
                <a:avLst/>
              </a:prstGeom>
              <a:noFill/>
              <a:ln w="0">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2" name="Freeform 44"/>
              <p:cNvSpPr>
                <a:spLocks noChangeAspect="1"/>
              </p:cNvSpPr>
              <p:nvPr userDrawn="1"/>
            </p:nvSpPr>
            <p:spPr bwMode="gray">
              <a:xfrm>
                <a:off x="4424" y="237"/>
                <a:ext cx="87" cy="68"/>
              </a:xfrm>
              <a:custGeom>
                <a:avLst/>
                <a:gdLst/>
                <a:ahLst/>
                <a:cxnLst>
                  <a:cxn ang="0">
                    <a:pos x="0" y="0"/>
                  </a:cxn>
                  <a:cxn ang="0">
                    <a:pos x="59" y="0"/>
                  </a:cxn>
                  <a:cxn ang="0">
                    <a:pos x="87" y="90"/>
                  </a:cxn>
                  <a:cxn ang="0">
                    <a:pos x="87" y="90"/>
                  </a:cxn>
                  <a:cxn ang="0">
                    <a:pos x="118" y="0"/>
                  </a:cxn>
                  <a:cxn ang="0">
                    <a:pos x="174" y="0"/>
                  </a:cxn>
                  <a:cxn ang="0">
                    <a:pos x="174" y="137"/>
                  </a:cxn>
                  <a:cxn ang="0">
                    <a:pos x="138" y="137"/>
                  </a:cxn>
                  <a:cxn ang="0">
                    <a:pos x="138" y="32"/>
                  </a:cxn>
                  <a:cxn ang="0">
                    <a:pos x="138" y="32"/>
                  </a:cxn>
                  <a:cxn ang="0">
                    <a:pos x="103" y="137"/>
                  </a:cxn>
                  <a:cxn ang="0">
                    <a:pos x="70" y="137"/>
                  </a:cxn>
                  <a:cxn ang="0">
                    <a:pos x="36" y="32"/>
                  </a:cxn>
                  <a:cxn ang="0">
                    <a:pos x="36" y="32"/>
                  </a:cxn>
                  <a:cxn ang="0">
                    <a:pos x="36" y="137"/>
                  </a:cxn>
                  <a:cxn ang="0">
                    <a:pos x="0" y="137"/>
                  </a:cxn>
                  <a:cxn ang="0">
                    <a:pos x="0" y="0"/>
                  </a:cxn>
                </a:cxnLst>
                <a:rect l="0" t="0" r="r" b="b"/>
                <a:pathLst>
                  <a:path w="174" h="137">
                    <a:moveTo>
                      <a:pt x="0" y="0"/>
                    </a:moveTo>
                    <a:lnTo>
                      <a:pt x="59" y="0"/>
                    </a:lnTo>
                    <a:lnTo>
                      <a:pt x="87" y="90"/>
                    </a:lnTo>
                    <a:lnTo>
                      <a:pt x="87" y="90"/>
                    </a:lnTo>
                    <a:lnTo>
                      <a:pt x="118" y="0"/>
                    </a:lnTo>
                    <a:lnTo>
                      <a:pt x="174" y="0"/>
                    </a:lnTo>
                    <a:lnTo>
                      <a:pt x="174" y="137"/>
                    </a:lnTo>
                    <a:lnTo>
                      <a:pt x="138" y="137"/>
                    </a:lnTo>
                    <a:lnTo>
                      <a:pt x="138" y="32"/>
                    </a:lnTo>
                    <a:lnTo>
                      <a:pt x="138" y="32"/>
                    </a:lnTo>
                    <a:lnTo>
                      <a:pt x="103" y="137"/>
                    </a:lnTo>
                    <a:lnTo>
                      <a:pt x="70" y="137"/>
                    </a:lnTo>
                    <a:lnTo>
                      <a:pt x="36" y="32"/>
                    </a:lnTo>
                    <a:lnTo>
                      <a:pt x="36" y="32"/>
                    </a:lnTo>
                    <a:lnTo>
                      <a:pt x="36" y="137"/>
                    </a:lnTo>
                    <a:lnTo>
                      <a:pt x="0" y="137"/>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3" name="Freeform 45"/>
              <p:cNvSpPr>
                <a:spLocks noChangeAspect="1" noEditPoints="1"/>
              </p:cNvSpPr>
              <p:nvPr userDrawn="1"/>
            </p:nvSpPr>
            <p:spPr bwMode="gray">
              <a:xfrm>
                <a:off x="4519" y="253"/>
                <a:ext cx="52" cy="53"/>
              </a:xfrm>
              <a:custGeom>
                <a:avLst/>
                <a:gdLst/>
                <a:ahLst/>
                <a:cxnLst>
                  <a:cxn ang="0">
                    <a:pos x="34" y="72"/>
                  </a:cxn>
                  <a:cxn ang="0">
                    <a:pos x="35" y="65"/>
                  </a:cxn>
                  <a:cxn ang="0">
                    <a:pos x="40" y="61"/>
                  </a:cxn>
                  <a:cxn ang="0">
                    <a:pos x="47" y="60"/>
                  </a:cxn>
                  <a:cxn ang="0">
                    <a:pos x="55" y="58"/>
                  </a:cxn>
                  <a:cxn ang="0">
                    <a:pos x="63" y="58"/>
                  </a:cxn>
                  <a:cxn ang="0">
                    <a:pos x="70" y="60"/>
                  </a:cxn>
                  <a:cxn ang="0">
                    <a:pos x="68" y="68"/>
                  </a:cxn>
                  <a:cxn ang="0">
                    <a:pos x="64" y="76"/>
                  </a:cxn>
                  <a:cxn ang="0">
                    <a:pos x="56" y="81"/>
                  </a:cxn>
                  <a:cxn ang="0">
                    <a:pos x="47" y="84"/>
                  </a:cxn>
                  <a:cxn ang="0">
                    <a:pos x="43" y="82"/>
                  </a:cxn>
                  <a:cxn ang="0">
                    <a:pos x="39" y="81"/>
                  </a:cxn>
                  <a:cxn ang="0">
                    <a:pos x="36" y="78"/>
                  </a:cxn>
                  <a:cxn ang="0">
                    <a:pos x="34" y="76"/>
                  </a:cxn>
                  <a:cxn ang="0">
                    <a:pos x="34" y="72"/>
                  </a:cxn>
                  <a:cxn ang="0">
                    <a:pos x="104" y="105"/>
                  </a:cxn>
                  <a:cxn ang="0">
                    <a:pos x="103" y="93"/>
                  </a:cxn>
                  <a:cxn ang="0">
                    <a:pos x="103" y="81"/>
                  </a:cxn>
                  <a:cxn ang="0">
                    <a:pos x="103" y="42"/>
                  </a:cxn>
                  <a:cxn ang="0">
                    <a:pos x="100" y="26"/>
                  </a:cxn>
                  <a:cxn ang="0">
                    <a:pos x="94" y="14"/>
                  </a:cxn>
                  <a:cxn ang="0">
                    <a:pos x="83" y="5"/>
                  </a:cxn>
                  <a:cxn ang="0">
                    <a:pos x="70" y="1"/>
                  </a:cxn>
                  <a:cxn ang="0">
                    <a:pos x="54" y="0"/>
                  </a:cxn>
                  <a:cxn ang="0">
                    <a:pos x="35" y="1"/>
                  </a:cxn>
                  <a:cxn ang="0">
                    <a:pos x="20" y="4"/>
                  </a:cxn>
                  <a:cxn ang="0">
                    <a:pos x="14" y="6"/>
                  </a:cxn>
                  <a:cxn ang="0">
                    <a:pos x="14" y="30"/>
                  </a:cxn>
                  <a:cxn ang="0">
                    <a:pos x="19" y="28"/>
                  </a:cxn>
                  <a:cxn ang="0">
                    <a:pos x="30" y="25"/>
                  </a:cxn>
                  <a:cxn ang="0">
                    <a:pos x="43" y="24"/>
                  </a:cxn>
                  <a:cxn ang="0">
                    <a:pos x="54" y="24"/>
                  </a:cxn>
                  <a:cxn ang="0">
                    <a:pos x="62" y="28"/>
                  </a:cxn>
                  <a:cxn ang="0">
                    <a:pos x="68" y="33"/>
                  </a:cxn>
                  <a:cxn ang="0">
                    <a:pos x="70" y="41"/>
                  </a:cxn>
                  <a:cxn ang="0">
                    <a:pos x="64" y="40"/>
                  </a:cxn>
                  <a:cxn ang="0">
                    <a:pos x="59" y="40"/>
                  </a:cxn>
                  <a:cxn ang="0">
                    <a:pos x="54" y="40"/>
                  </a:cxn>
                  <a:cxn ang="0">
                    <a:pos x="43" y="40"/>
                  </a:cxn>
                  <a:cxn ang="0">
                    <a:pos x="31" y="42"/>
                  </a:cxn>
                  <a:cxn ang="0">
                    <a:pos x="19" y="45"/>
                  </a:cxn>
                  <a:cxn ang="0">
                    <a:pos x="10" y="52"/>
                  </a:cxn>
                  <a:cxn ang="0">
                    <a:pos x="3" y="61"/>
                  </a:cxn>
                  <a:cxn ang="0">
                    <a:pos x="0" y="74"/>
                  </a:cxn>
                  <a:cxn ang="0">
                    <a:pos x="3" y="88"/>
                  </a:cxn>
                  <a:cxn ang="0">
                    <a:pos x="11" y="98"/>
                  </a:cxn>
                  <a:cxn ang="0">
                    <a:pos x="23" y="105"/>
                  </a:cxn>
                  <a:cxn ang="0">
                    <a:pos x="36" y="106"/>
                  </a:cxn>
                  <a:cxn ang="0">
                    <a:pos x="51" y="105"/>
                  </a:cxn>
                  <a:cxn ang="0">
                    <a:pos x="62" y="100"/>
                  </a:cxn>
                  <a:cxn ang="0">
                    <a:pos x="68" y="94"/>
                  </a:cxn>
                  <a:cxn ang="0">
                    <a:pos x="71" y="90"/>
                  </a:cxn>
                  <a:cxn ang="0">
                    <a:pos x="72" y="90"/>
                  </a:cxn>
                  <a:cxn ang="0">
                    <a:pos x="72" y="93"/>
                  </a:cxn>
                  <a:cxn ang="0">
                    <a:pos x="72" y="97"/>
                  </a:cxn>
                  <a:cxn ang="0">
                    <a:pos x="72" y="101"/>
                  </a:cxn>
                  <a:cxn ang="0">
                    <a:pos x="72" y="105"/>
                  </a:cxn>
                  <a:cxn ang="0">
                    <a:pos x="104" y="105"/>
                  </a:cxn>
                </a:cxnLst>
                <a:rect l="0" t="0" r="r" b="b"/>
                <a:pathLst>
                  <a:path w="104" h="106">
                    <a:moveTo>
                      <a:pt x="34" y="72"/>
                    </a:moveTo>
                    <a:lnTo>
                      <a:pt x="35" y="65"/>
                    </a:lnTo>
                    <a:lnTo>
                      <a:pt x="40" y="61"/>
                    </a:lnTo>
                    <a:lnTo>
                      <a:pt x="47" y="60"/>
                    </a:lnTo>
                    <a:lnTo>
                      <a:pt x="55" y="58"/>
                    </a:lnTo>
                    <a:lnTo>
                      <a:pt x="63" y="58"/>
                    </a:lnTo>
                    <a:lnTo>
                      <a:pt x="70" y="60"/>
                    </a:lnTo>
                    <a:lnTo>
                      <a:pt x="68" y="68"/>
                    </a:lnTo>
                    <a:lnTo>
                      <a:pt x="64" y="76"/>
                    </a:lnTo>
                    <a:lnTo>
                      <a:pt x="56" y="81"/>
                    </a:lnTo>
                    <a:lnTo>
                      <a:pt x="47" y="84"/>
                    </a:lnTo>
                    <a:lnTo>
                      <a:pt x="43" y="82"/>
                    </a:lnTo>
                    <a:lnTo>
                      <a:pt x="39" y="81"/>
                    </a:lnTo>
                    <a:lnTo>
                      <a:pt x="36" y="78"/>
                    </a:lnTo>
                    <a:lnTo>
                      <a:pt x="34" y="76"/>
                    </a:lnTo>
                    <a:lnTo>
                      <a:pt x="34" y="72"/>
                    </a:lnTo>
                    <a:close/>
                    <a:moveTo>
                      <a:pt x="104" y="105"/>
                    </a:moveTo>
                    <a:lnTo>
                      <a:pt x="103" y="93"/>
                    </a:lnTo>
                    <a:lnTo>
                      <a:pt x="103" y="81"/>
                    </a:lnTo>
                    <a:lnTo>
                      <a:pt x="103" y="42"/>
                    </a:lnTo>
                    <a:lnTo>
                      <a:pt x="100" y="26"/>
                    </a:lnTo>
                    <a:lnTo>
                      <a:pt x="94" y="14"/>
                    </a:lnTo>
                    <a:lnTo>
                      <a:pt x="83" y="5"/>
                    </a:lnTo>
                    <a:lnTo>
                      <a:pt x="70" y="1"/>
                    </a:lnTo>
                    <a:lnTo>
                      <a:pt x="54" y="0"/>
                    </a:lnTo>
                    <a:lnTo>
                      <a:pt x="35" y="1"/>
                    </a:lnTo>
                    <a:lnTo>
                      <a:pt x="20" y="4"/>
                    </a:lnTo>
                    <a:lnTo>
                      <a:pt x="14" y="6"/>
                    </a:lnTo>
                    <a:lnTo>
                      <a:pt x="14" y="30"/>
                    </a:lnTo>
                    <a:lnTo>
                      <a:pt x="19" y="28"/>
                    </a:lnTo>
                    <a:lnTo>
                      <a:pt x="30" y="25"/>
                    </a:lnTo>
                    <a:lnTo>
                      <a:pt x="43" y="24"/>
                    </a:lnTo>
                    <a:lnTo>
                      <a:pt x="54" y="24"/>
                    </a:lnTo>
                    <a:lnTo>
                      <a:pt x="62" y="28"/>
                    </a:lnTo>
                    <a:lnTo>
                      <a:pt x="68" y="33"/>
                    </a:lnTo>
                    <a:lnTo>
                      <a:pt x="70" y="41"/>
                    </a:lnTo>
                    <a:lnTo>
                      <a:pt x="64" y="40"/>
                    </a:lnTo>
                    <a:lnTo>
                      <a:pt x="59" y="40"/>
                    </a:lnTo>
                    <a:lnTo>
                      <a:pt x="54" y="40"/>
                    </a:lnTo>
                    <a:lnTo>
                      <a:pt x="43" y="40"/>
                    </a:lnTo>
                    <a:lnTo>
                      <a:pt x="31" y="42"/>
                    </a:lnTo>
                    <a:lnTo>
                      <a:pt x="19" y="45"/>
                    </a:lnTo>
                    <a:lnTo>
                      <a:pt x="10" y="52"/>
                    </a:lnTo>
                    <a:lnTo>
                      <a:pt x="3" y="61"/>
                    </a:lnTo>
                    <a:lnTo>
                      <a:pt x="0" y="74"/>
                    </a:lnTo>
                    <a:lnTo>
                      <a:pt x="3" y="88"/>
                    </a:lnTo>
                    <a:lnTo>
                      <a:pt x="11" y="98"/>
                    </a:lnTo>
                    <a:lnTo>
                      <a:pt x="23" y="105"/>
                    </a:lnTo>
                    <a:lnTo>
                      <a:pt x="36" y="106"/>
                    </a:lnTo>
                    <a:lnTo>
                      <a:pt x="51" y="105"/>
                    </a:lnTo>
                    <a:lnTo>
                      <a:pt x="62" y="100"/>
                    </a:lnTo>
                    <a:lnTo>
                      <a:pt x="68" y="94"/>
                    </a:lnTo>
                    <a:lnTo>
                      <a:pt x="71" y="90"/>
                    </a:lnTo>
                    <a:lnTo>
                      <a:pt x="72" y="90"/>
                    </a:lnTo>
                    <a:lnTo>
                      <a:pt x="72" y="93"/>
                    </a:lnTo>
                    <a:lnTo>
                      <a:pt x="72" y="97"/>
                    </a:lnTo>
                    <a:lnTo>
                      <a:pt x="72" y="101"/>
                    </a:lnTo>
                    <a:lnTo>
                      <a:pt x="72" y="105"/>
                    </a:lnTo>
                    <a:lnTo>
                      <a:pt x="104" y="105"/>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4" name="Freeform 46"/>
              <p:cNvSpPr>
                <a:spLocks noChangeAspect="1"/>
              </p:cNvSpPr>
              <p:nvPr userDrawn="1"/>
            </p:nvSpPr>
            <p:spPr bwMode="gray">
              <a:xfrm>
                <a:off x="4579" y="253"/>
                <a:ext cx="43" cy="53"/>
              </a:xfrm>
              <a:custGeom>
                <a:avLst/>
                <a:gdLst/>
                <a:ahLst/>
                <a:cxnLst>
                  <a:cxn ang="0">
                    <a:pos x="3" y="76"/>
                  </a:cxn>
                  <a:cxn ang="0">
                    <a:pos x="9" y="78"/>
                  </a:cxn>
                  <a:cxn ang="0">
                    <a:pos x="19" y="82"/>
                  </a:cxn>
                  <a:cxn ang="0">
                    <a:pos x="34" y="84"/>
                  </a:cxn>
                  <a:cxn ang="0">
                    <a:pos x="39" y="84"/>
                  </a:cxn>
                  <a:cxn ang="0">
                    <a:pos x="42" y="82"/>
                  </a:cxn>
                  <a:cxn ang="0">
                    <a:pos x="46" y="81"/>
                  </a:cxn>
                  <a:cxn ang="0">
                    <a:pos x="49" y="80"/>
                  </a:cxn>
                  <a:cxn ang="0">
                    <a:pos x="50" y="78"/>
                  </a:cxn>
                  <a:cxn ang="0">
                    <a:pos x="50" y="74"/>
                  </a:cxn>
                  <a:cxn ang="0">
                    <a:pos x="50" y="72"/>
                  </a:cxn>
                  <a:cxn ang="0">
                    <a:pos x="47" y="69"/>
                  </a:cxn>
                  <a:cxn ang="0">
                    <a:pos x="45" y="68"/>
                  </a:cxn>
                  <a:cxn ang="0">
                    <a:pos x="41" y="65"/>
                  </a:cxn>
                  <a:cxn ang="0">
                    <a:pos x="35" y="64"/>
                  </a:cxn>
                  <a:cxn ang="0">
                    <a:pos x="31" y="62"/>
                  </a:cxn>
                  <a:cxn ang="0">
                    <a:pos x="22" y="60"/>
                  </a:cxn>
                  <a:cxn ang="0">
                    <a:pos x="14" y="57"/>
                  </a:cxn>
                  <a:cxn ang="0">
                    <a:pos x="7" y="50"/>
                  </a:cxn>
                  <a:cxn ang="0">
                    <a:pos x="2" y="42"/>
                  </a:cxn>
                  <a:cxn ang="0">
                    <a:pos x="0" y="32"/>
                  </a:cxn>
                  <a:cxn ang="0">
                    <a:pos x="2" y="20"/>
                  </a:cxn>
                  <a:cxn ang="0">
                    <a:pos x="9" y="10"/>
                  </a:cxn>
                  <a:cxn ang="0">
                    <a:pos x="19" y="5"/>
                  </a:cxn>
                  <a:cxn ang="0">
                    <a:pos x="30" y="1"/>
                  </a:cxn>
                  <a:cxn ang="0">
                    <a:pos x="43" y="0"/>
                  </a:cxn>
                  <a:cxn ang="0">
                    <a:pos x="61" y="1"/>
                  </a:cxn>
                  <a:cxn ang="0">
                    <a:pos x="74" y="4"/>
                  </a:cxn>
                  <a:cxn ang="0">
                    <a:pos x="79" y="5"/>
                  </a:cxn>
                  <a:cxn ang="0">
                    <a:pos x="77" y="30"/>
                  </a:cxn>
                  <a:cxn ang="0">
                    <a:pos x="71" y="28"/>
                  </a:cxn>
                  <a:cxn ang="0">
                    <a:pos x="62" y="25"/>
                  </a:cxn>
                  <a:cxn ang="0">
                    <a:pos x="47" y="24"/>
                  </a:cxn>
                  <a:cxn ang="0">
                    <a:pos x="43" y="24"/>
                  </a:cxn>
                  <a:cxn ang="0">
                    <a:pos x="39" y="24"/>
                  </a:cxn>
                  <a:cxn ang="0">
                    <a:pos x="35" y="26"/>
                  </a:cxn>
                  <a:cxn ang="0">
                    <a:pos x="34" y="28"/>
                  </a:cxn>
                  <a:cxn ang="0">
                    <a:pos x="33" y="30"/>
                  </a:cxn>
                  <a:cxn ang="0">
                    <a:pos x="34" y="33"/>
                  </a:cxn>
                  <a:cxn ang="0">
                    <a:pos x="35" y="36"/>
                  </a:cxn>
                  <a:cxn ang="0">
                    <a:pos x="39" y="37"/>
                  </a:cxn>
                  <a:cxn ang="0">
                    <a:pos x="43" y="38"/>
                  </a:cxn>
                  <a:cxn ang="0">
                    <a:pos x="47" y="40"/>
                  </a:cxn>
                  <a:cxn ang="0">
                    <a:pos x="53" y="41"/>
                  </a:cxn>
                  <a:cxn ang="0">
                    <a:pos x="66" y="45"/>
                  </a:cxn>
                  <a:cxn ang="0">
                    <a:pos x="75" y="52"/>
                  </a:cxn>
                  <a:cxn ang="0">
                    <a:pos x="83" y="61"/>
                  </a:cxn>
                  <a:cxn ang="0">
                    <a:pos x="86" y="74"/>
                  </a:cxn>
                  <a:cxn ang="0">
                    <a:pos x="83" y="86"/>
                  </a:cxn>
                  <a:cxn ang="0">
                    <a:pos x="75" y="97"/>
                  </a:cxn>
                  <a:cxn ang="0">
                    <a:pos x="63" y="102"/>
                  </a:cxn>
                  <a:cxn ang="0">
                    <a:pos x="50" y="106"/>
                  </a:cxn>
                  <a:cxn ang="0">
                    <a:pos x="37" y="106"/>
                  </a:cxn>
                  <a:cxn ang="0">
                    <a:pos x="19" y="106"/>
                  </a:cxn>
                  <a:cxn ang="0">
                    <a:pos x="7" y="103"/>
                  </a:cxn>
                  <a:cxn ang="0">
                    <a:pos x="0" y="102"/>
                  </a:cxn>
                  <a:cxn ang="0">
                    <a:pos x="3" y="76"/>
                  </a:cxn>
                </a:cxnLst>
                <a:rect l="0" t="0" r="r" b="b"/>
                <a:pathLst>
                  <a:path w="86" h="106">
                    <a:moveTo>
                      <a:pt x="3" y="76"/>
                    </a:moveTo>
                    <a:lnTo>
                      <a:pt x="9" y="78"/>
                    </a:lnTo>
                    <a:lnTo>
                      <a:pt x="19" y="82"/>
                    </a:lnTo>
                    <a:lnTo>
                      <a:pt x="34" y="84"/>
                    </a:lnTo>
                    <a:lnTo>
                      <a:pt x="39" y="84"/>
                    </a:lnTo>
                    <a:lnTo>
                      <a:pt x="42" y="82"/>
                    </a:lnTo>
                    <a:lnTo>
                      <a:pt x="46" y="81"/>
                    </a:lnTo>
                    <a:lnTo>
                      <a:pt x="49" y="80"/>
                    </a:lnTo>
                    <a:lnTo>
                      <a:pt x="50" y="78"/>
                    </a:lnTo>
                    <a:lnTo>
                      <a:pt x="50" y="74"/>
                    </a:lnTo>
                    <a:lnTo>
                      <a:pt x="50" y="72"/>
                    </a:lnTo>
                    <a:lnTo>
                      <a:pt x="47" y="69"/>
                    </a:lnTo>
                    <a:lnTo>
                      <a:pt x="45" y="68"/>
                    </a:lnTo>
                    <a:lnTo>
                      <a:pt x="41" y="65"/>
                    </a:lnTo>
                    <a:lnTo>
                      <a:pt x="35" y="64"/>
                    </a:lnTo>
                    <a:lnTo>
                      <a:pt x="31" y="62"/>
                    </a:lnTo>
                    <a:lnTo>
                      <a:pt x="22" y="60"/>
                    </a:lnTo>
                    <a:lnTo>
                      <a:pt x="14" y="57"/>
                    </a:lnTo>
                    <a:lnTo>
                      <a:pt x="7" y="50"/>
                    </a:lnTo>
                    <a:lnTo>
                      <a:pt x="2" y="42"/>
                    </a:lnTo>
                    <a:lnTo>
                      <a:pt x="0" y="32"/>
                    </a:lnTo>
                    <a:lnTo>
                      <a:pt x="2" y="20"/>
                    </a:lnTo>
                    <a:lnTo>
                      <a:pt x="9" y="10"/>
                    </a:lnTo>
                    <a:lnTo>
                      <a:pt x="19" y="5"/>
                    </a:lnTo>
                    <a:lnTo>
                      <a:pt x="30" y="1"/>
                    </a:lnTo>
                    <a:lnTo>
                      <a:pt x="43" y="0"/>
                    </a:lnTo>
                    <a:lnTo>
                      <a:pt x="61" y="1"/>
                    </a:lnTo>
                    <a:lnTo>
                      <a:pt x="74" y="4"/>
                    </a:lnTo>
                    <a:lnTo>
                      <a:pt x="79" y="5"/>
                    </a:lnTo>
                    <a:lnTo>
                      <a:pt x="77" y="30"/>
                    </a:lnTo>
                    <a:lnTo>
                      <a:pt x="71" y="28"/>
                    </a:lnTo>
                    <a:lnTo>
                      <a:pt x="62" y="25"/>
                    </a:lnTo>
                    <a:lnTo>
                      <a:pt x="47" y="24"/>
                    </a:lnTo>
                    <a:lnTo>
                      <a:pt x="43" y="24"/>
                    </a:lnTo>
                    <a:lnTo>
                      <a:pt x="39" y="24"/>
                    </a:lnTo>
                    <a:lnTo>
                      <a:pt x="35" y="26"/>
                    </a:lnTo>
                    <a:lnTo>
                      <a:pt x="34" y="28"/>
                    </a:lnTo>
                    <a:lnTo>
                      <a:pt x="33" y="30"/>
                    </a:lnTo>
                    <a:lnTo>
                      <a:pt x="34" y="33"/>
                    </a:lnTo>
                    <a:lnTo>
                      <a:pt x="35" y="36"/>
                    </a:lnTo>
                    <a:lnTo>
                      <a:pt x="39" y="37"/>
                    </a:lnTo>
                    <a:lnTo>
                      <a:pt x="43" y="38"/>
                    </a:lnTo>
                    <a:lnTo>
                      <a:pt x="47" y="40"/>
                    </a:lnTo>
                    <a:lnTo>
                      <a:pt x="53" y="41"/>
                    </a:lnTo>
                    <a:lnTo>
                      <a:pt x="66" y="45"/>
                    </a:lnTo>
                    <a:lnTo>
                      <a:pt x="75" y="52"/>
                    </a:lnTo>
                    <a:lnTo>
                      <a:pt x="83" y="61"/>
                    </a:lnTo>
                    <a:lnTo>
                      <a:pt x="86" y="74"/>
                    </a:lnTo>
                    <a:lnTo>
                      <a:pt x="83" y="86"/>
                    </a:lnTo>
                    <a:lnTo>
                      <a:pt x="75" y="97"/>
                    </a:lnTo>
                    <a:lnTo>
                      <a:pt x="63" y="102"/>
                    </a:lnTo>
                    <a:lnTo>
                      <a:pt x="50" y="106"/>
                    </a:lnTo>
                    <a:lnTo>
                      <a:pt x="37" y="106"/>
                    </a:lnTo>
                    <a:lnTo>
                      <a:pt x="19" y="106"/>
                    </a:lnTo>
                    <a:lnTo>
                      <a:pt x="7" y="103"/>
                    </a:lnTo>
                    <a:lnTo>
                      <a:pt x="0" y="102"/>
                    </a:lnTo>
                    <a:lnTo>
                      <a:pt x="3"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5" name="Freeform 47"/>
              <p:cNvSpPr>
                <a:spLocks noChangeAspect="1"/>
              </p:cNvSpPr>
              <p:nvPr userDrawn="1"/>
            </p:nvSpPr>
            <p:spPr bwMode="gray">
              <a:xfrm>
                <a:off x="4627" y="237"/>
                <a:ext cx="40" cy="69"/>
              </a:xfrm>
              <a:custGeom>
                <a:avLst/>
                <a:gdLst/>
                <a:ahLst/>
                <a:cxnLst>
                  <a:cxn ang="0">
                    <a:pos x="0" y="34"/>
                  </a:cxn>
                  <a:cxn ang="0">
                    <a:pos x="22" y="34"/>
                  </a:cxn>
                  <a:cxn ang="0">
                    <a:pos x="22" y="12"/>
                  </a:cxn>
                  <a:cxn ang="0">
                    <a:pos x="57" y="0"/>
                  </a:cxn>
                  <a:cxn ang="0">
                    <a:pos x="57" y="34"/>
                  </a:cxn>
                  <a:cxn ang="0">
                    <a:pos x="81" y="34"/>
                  </a:cxn>
                  <a:cxn ang="0">
                    <a:pos x="81" y="58"/>
                  </a:cxn>
                  <a:cxn ang="0">
                    <a:pos x="57" y="58"/>
                  </a:cxn>
                  <a:cxn ang="0">
                    <a:pos x="57" y="101"/>
                  </a:cxn>
                  <a:cxn ang="0">
                    <a:pos x="57" y="106"/>
                  </a:cxn>
                  <a:cxn ang="0">
                    <a:pos x="58" y="110"/>
                  </a:cxn>
                  <a:cxn ang="0">
                    <a:pos x="59" y="112"/>
                  </a:cxn>
                  <a:cxn ang="0">
                    <a:pos x="62" y="114"/>
                  </a:cxn>
                  <a:cxn ang="0">
                    <a:pos x="65" y="114"/>
                  </a:cxn>
                  <a:cxn ang="0">
                    <a:pos x="67" y="116"/>
                  </a:cxn>
                  <a:cxn ang="0">
                    <a:pos x="71" y="116"/>
                  </a:cxn>
                  <a:cxn ang="0">
                    <a:pos x="75" y="116"/>
                  </a:cxn>
                  <a:cxn ang="0">
                    <a:pos x="79" y="114"/>
                  </a:cxn>
                  <a:cxn ang="0">
                    <a:pos x="81" y="114"/>
                  </a:cxn>
                  <a:cxn ang="0">
                    <a:pos x="82" y="137"/>
                  </a:cxn>
                  <a:cxn ang="0">
                    <a:pos x="78" y="137"/>
                  </a:cxn>
                  <a:cxn ang="0">
                    <a:pos x="71" y="138"/>
                  </a:cxn>
                  <a:cxn ang="0">
                    <a:pos x="61" y="138"/>
                  </a:cxn>
                  <a:cxn ang="0">
                    <a:pos x="43" y="137"/>
                  </a:cxn>
                  <a:cxn ang="0">
                    <a:pos x="32" y="133"/>
                  </a:cxn>
                  <a:cxn ang="0">
                    <a:pos x="26" y="125"/>
                  </a:cxn>
                  <a:cxn ang="0">
                    <a:pos x="22" y="114"/>
                  </a:cxn>
                  <a:cxn ang="0">
                    <a:pos x="20" y="101"/>
                  </a:cxn>
                  <a:cxn ang="0">
                    <a:pos x="20" y="58"/>
                  </a:cxn>
                  <a:cxn ang="0">
                    <a:pos x="0" y="58"/>
                  </a:cxn>
                  <a:cxn ang="0">
                    <a:pos x="0" y="34"/>
                  </a:cxn>
                </a:cxnLst>
                <a:rect l="0" t="0" r="r" b="b"/>
                <a:pathLst>
                  <a:path w="82" h="138">
                    <a:moveTo>
                      <a:pt x="0" y="34"/>
                    </a:moveTo>
                    <a:lnTo>
                      <a:pt x="22" y="34"/>
                    </a:lnTo>
                    <a:lnTo>
                      <a:pt x="22" y="12"/>
                    </a:lnTo>
                    <a:lnTo>
                      <a:pt x="57" y="0"/>
                    </a:lnTo>
                    <a:lnTo>
                      <a:pt x="57" y="34"/>
                    </a:lnTo>
                    <a:lnTo>
                      <a:pt x="81" y="34"/>
                    </a:lnTo>
                    <a:lnTo>
                      <a:pt x="81" y="58"/>
                    </a:lnTo>
                    <a:lnTo>
                      <a:pt x="57" y="58"/>
                    </a:lnTo>
                    <a:lnTo>
                      <a:pt x="57" y="101"/>
                    </a:lnTo>
                    <a:lnTo>
                      <a:pt x="57" y="106"/>
                    </a:lnTo>
                    <a:lnTo>
                      <a:pt x="58" y="110"/>
                    </a:lnTo>
                    <a:lnTo>
                      <a:pt x="59" y="112"/>
                    </a:lnTo>
                    <a:lnTo>
                      <a:pt x="62" y="114"/>
                    </a:lnTo>
                    <a:lnTo>
                      <a:pt x="65" y="114"/>
                    </a:lnTo>
                    <a:lnTo>
                      <a:pt x="67" y="116"/>
                    </a:lnTo>
                    <a:lnTo>
                      <a:pt x="71" y="116"/>
                    </a:lnTo>
                    <a:lnTo>
                      <a:pt x="75" y="116"/>
                    </a:lnTo>
                    <a:lnTo>
                      <a:pt x="79" y="114"/>
                    </a:lnTo>
                    <a:lnTo>
                      <a:pt x="81" y="114"/>
                    </a:lnTo>
                    <a:lnTo>
                      <a:pt x="82" y="137"/>
                    </a:lnTo>
                    <a:lnTo>
                      <a:pt x="78" y="137"/>
                    </a:lnTo>
                    <a:lnTo>
                      <a:pt x="71" y="138"/>
                    </a:lnTo>
                    <a:lnTo>
                      <a:pt x="61" y="138"/>
                    </a:lnTo>
                    <a:lnTo>
                      <a:pt x="43" y="137"/>
                    </a:lnTo>
                    <a:lnTo>
                      <a:pt x="32" y="133"/>
                    </a:lnTo>
                    <a:lnTo>
                      <a:pt x="26" y="125"/>
                    </a:lnTo>
                    <a:lnTo>
                      <a:pt x="22" y="114"/>
                    </a:lnTo>
                    <a:lnTo>
                      <a:pt x="20" y="101"/>
                    </a:lnTo>
                    <a:lnTo>
                      <a:pt x="20" y="58"/>
                    </a:lnTo>
                    <a:lnTo>
                      <a:pt x="0" y="58"/>
                    </a:lnTo>
                    <a:lnTo>
                      <a:pt x="0" y="34"/>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6" name="Freeform 48"/>
              <p:cNvSpPr>
                <a:spLocks noChangeAspect="1" noEditPoints="1"/>
              </p:cNvSpPr>
              <p:nvPr userDrawn="1"/>
            </p:nvSpPr>
            <p:spPr bwMode="gray">
              <a:xfrm>
                <a:off x="4672" y="253"/>
                <a:ext cx="54" cy="53"/>
              </a:xfrm>
              <a:custGeom>
                <a:avLst/>
                <a:gdLst/>
                <a:ahLst/>
                <a:cxnLst>
                  <a:cxn ang="0">
                    <a:pos x="35" y="44"/>
                  </a:cxn>
                  <a:cxn ang="0">
                    <a:pos x="38" y="36"/>
                  </a:cxn>
                  <a:cxn ang="0">
                    <a:pos x="40" y="29"/>
                  </a:cxn>
                  <a:cxn ang="0">
                    <a:pos x="47" y="24"/>
                  </a:cxn>
                  <a:cxn ang="0">
                    <a:pos x="55" y="22"/>
                  </a:cxn>
                  <a:cxn ang="0">
                    <a:pos x="64" y="24"/>
                  </a:cxn>
                  <a:cxn ang="0">
                    <a:pos x="71" y="29"/>
                  </a:cxn>
                  <a:cxn ang="0">
                    <a:pos x="74" y="36"/>
                  </a:cxn>
                  <a:cxn ang="0">
                    <a:pos x="75" y="44"/>
                  </a:cxn>
                  <a:cxn ang="0">
                    <a:pos x="35" y="44"/>
                  </a:cxn>
                  <a:cxn ang="0">
                    <a:pos x="107" y="64"/>
                  </a:cxn>
                  <a:cxn ang="0">
                    <a:pos x="107" y="53"/>
                  </a:cxn>
                  <a:cxn ang="0">
                    <a:pos x="106" y="40"/>
                  </a:cxn>
                  <a:cxn ang="0">
                    <a:pos x="102" y="26"/>
                  </a:cxn>
                  <a:cxn ang="0">
                    <a:pos x="95" y="16"/>
                  </a:cxn>
                  <a:cxn ang="0">
                    <a:pos x="86" y="8"/>
                  </a:cxn>
                  <a:cxn ang="0">
                    <a:pos x="72" y="1"/>
                  </a:cxn>
                  <a:cxn ang="0">
                    <a:pos x="55" y="0"/>
                  </a:cxn>
                  <a:cxn ang="0">
                    <a:pos x="38" y="2"/>
                  </a:cxn>
                  <a:cxn ang="0">
                    <a:pos x="23" y="9"/>
                  </a:cxn>
                  <a:cxn ang="0">
                    <a:pos x="11" y="20"/>
                  </a:cxn>
                  <a:cxn ang="0">
                    <a:pos x="3" y="34"/>
                  </a:cxn>
                  <a:cxn ang="0">
                    <a:pos x="0" y="53"/>
                  </a:cxn>
                  <a:cxn ang="0">
                    <a:pos x="3" y="72"/>
                  </a:cxn>
                  <a:cxn ang="0">
                    <a:pos x="12" y="86"/>
                  </a:cxn>
                  <a:cxn ang="0">
                    <a:pos x="24" y="98"/>
                  </a:cxn>
                  <a:cxn ang="0">
                    <a:pos x="40" y="105"/>
                  </a:cxn>
                  <a:cxn ang="0">
                    <a:pos x="60" y="106"/>
                  </a:cxn>
                  <a:cxn ang="0">
                    <a:pos x="79" y="105"/>
                  </a:cxn>
                  <a:cxn ang="0">
                    <a:pos x="91" y="102"/>
                  </a:cxn>
                  <a:cxn ang="0">
                    <a:pos x="98" y="101"/>
                  </a:cxn>
                  <a:cxn ang="0">
                    <a:pos x="98" y="76"/>
                  </a:cxn>
                  <a:cxn ang="0">
                    <a:pos x="91" y="78"/>
                  </a:cxn>
                  <a:cxn ang="0">
                    <a:pos x="81" y="82"/>
                  </a:cxn>
                  <a:cxn ang="0">
                    <a:pos x="67" y="84"/>
                  </a:cxn>
                  <a:cxn ang="0">
                    <a:pos x="55" y="82"/>
                  </a:cxn>
                  <a:cxn ang="0">
                    <a:pos x="46" y="78"/>
                  </a:cxn>
                  <a:cxn ang="0">
                    <a:pos x="39" y="73"/>
                  </a:cxn>
                  <a:cxn ang="0">
                    <a:pos x="36" y="64"/>
                  </a:cxn>
                  <a:cxn ang="0">
                    <a:pos x="107" y="64"/>
                  </a:cxn>
                </a:cxnLst>
                <a:rect l="0" t="0" r="r" b="b"/>
                <a:pathLst>
                  <a:path w="107" h="106">
                    <a:moveTo>
                      <a:pt x="35" y="44"/>
                    </a:moveTo>
                    <a:lnTo>
                      <a:pt x="38" y="36"/>
                    </a:lnTo>
                    <a:lnTo>
                      <a:pt x="40" y="29"/>
                    </a:lnTo>
                    <a:lnTo>
                      <a:pt x="47" y="24"/>
                    </a:lnTo>
                    <a:lnTo>
                      <a:pt x="55" y="22"/>
                    </a:lnTo>
                    <a:lnTo>
                      <a:pt x="64" y="24"/>
                    </a:lnTo>
                    <a:lnTo>
                      <a:pt x="71" y="29"/>
                    </a:lnTo>
                    <a:lnTo>
                      <a:pt x="74" y="36"/>
                    </a:lnTo>
                    <a:lnTo>
                      <a:pt x="75" y="44"/>
                    </a:lnTo>
                    <a:lnTo>
                      <a:pt x="35" y="44"/>
                    </a:lnTo>
                    <a:close/>
                    <a:moveTo>
                      <a:pt x="107" y="64"/>
                    </a:moveTo>
                    <a:lnTo>
                      <a:pt x="107" y="53"/>
                    </a:lnTo>
                    <a:lnTo>
                      <a:pt x="106" y="40"/>
                    </a:lnTo>
                    <a:lnTo>
                      <a:pt x="102" y="26"/>
                    </a:lnTo>
                    <a:lnTo>
                      <a:pt x="95" y="16"/>
                    </a:lnTo>
                    <a:lnTo>
                      <a:pt x="86" y="8"/>
                    </a:lnTo>
                    <a:lnTo>
                      <a:pt x="72" y="1"/>
                    </a:lnTo>
                    <a:lnTo>
                      <a:pt x="55" y="0"/>
                    </a:lnTo>
                    <a:lnTo>
                      <a:pt x="38" y="2"/>
                    </a:lnTo>
                    <a:lnTo>
                      <a:pt x="23" y="9"/>
                    </a:lnTo>
                    <a:lnTo>
                      <a:pt x="11" y="20"/>
                    </a:lnTo>
                    <a:lnTo>
                      <a:pt x="3" y="34"/>
                    </a:lnTo>
                    <a:lnTo>
                      <a:pt x="0" y="53"/>
                    </a:lnTo>
                    <a:lnTo>
                      <a:pt x="3" y="72"/>
                    </a:lnTo>
                    <a:lnTo>
                      <a:pt x="12" y="86"/>
                    </a:lnTo>
                    <a:lnTo>
                      <a:pt x="24" y="98"/>
                    </a:lnTo>
                    <a:lnTo>
                      <a:pt x="40" y="105"/>
                    </a:lnTo>
                    <a:lnTo>
                      <a:pt x="60" y="106"/>
                    </a:lnTo>
                    <a:lnTo>
                      <a:pt x="79" y="105"/>
                    </a:lnTo>
                    <a:lnTo>
                      <a:pt x="91" y="102"/>
                    </a:lnTo>
                    <a:lnTo>
                      <a:pt x="98" y="101"/>
                    </a:lnTo>
                    <a:lnTo>
                      <a:pt x="98" y="76"/>
                    </a:lnTo>
                    <a:lnTo>
                      <a:pt x="91" y="78"/>
                    </a:lnTo>
                    <a:lnTo>
                      <a:pt x="81" y="82"/>
                    </a:lnTo>
                    <a:lnTo>
                      <a:pt x="67" y="84"/>
                    </a:lnTo>
                    <a:lnTo>
                      <a:pt x="55" y="82"/>
                    </a:lnTo>
                    <a:lnTo>
                      <a:pt x="46" y="78"/>
                    </a:lnTo>
                    <a:lnTo>
                      <a:pt x="39" y="73"/>
                    </a:lnTo>
                    <a:lnTo>
                      <a:pt x="36" y="64"/>
                    </a:lnTo>
                    <a:lnTo>
                      <a:pt x="107" y="64"/>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7" name="Freeform 49"/>
              <p:cNvSpPr>
                <a:spLocks noChangeAspect="1"/>
              </p:cNvSpPr>
              <p:nvPr userDrawn="1"/>
            </p:nvSpPr>
            <p:spPr bwMode="gray">
              <a:xfrm>
                <a:off x="4735" y="253"/>
                <a:ext cx="37" cy="52"/>
              </a:xfrm>
              <a:custGeom>
                <a:avLst/>
                <a:gdLst/>
                <a:ahLst/>
                <a:cxnLst>
                  <a:cxn ang="0">
                    <a:pos x="73" y="30"/>
                  </a:cxn>
                  <a:cxn ang="0">
                    <a:pos x="72" y="30"/>
                  </a:cxn>
                  <a:cxn ang="0">
                    <a:pos x="69" y="30"/>
                  </a:cxn>
                  <a:cxn ang="0">
                    <a:pos x="67" y="29"/>
                  </a:cxn>
                  <a:cxn ang="0">
                    <a:pos x="61" y="29"/>
                  </a:cxn>
                  <a:cxn ang="0">
                    <a:pos x="51" y="30"/>
                  </a:cxn>
                  <a:cxn ang="0">
                    <a:pos x="43" y="36"/>
                  </a:cxn>
                  <a:cxn ang="0">
                    <a:pos x="37" y="44"/>
                  </a:cxn>
                  <a:cxn ang="0">
                    <a:pos x="36" y="56"/>
                  </a:cxn>
                  <a:cxn ang="0">
                    <a:pos x="36" y="105"/>
                  </a:cxn>
                  <a:cxn ang="0">
                    <a:pos x="0" y="105"/>
                  </a:cxn>
                  <a:cxn ang="0">
                    <a:pos x="0" y="2"/>
                  </a:cxn>
                  <a:cxn ang="0">
                    <a:pos x="32" y="2"/>
                  </a:cxn>
                  <a:cxn ang="0">
                    <a:pos x="32" y="17"/>
                  </a:cxn>
                  <a:cxn ang="0">
                    <a:pos x="33" y="17"/>
                  </a:cxn>
                  <a:cxn ang="0">
                    <a:pos x="36" y="13"/>
                  </a:cxn>
                  <a:cxn ang="0">
                    <a:pos x="41" y="8"/>
                  </a:cxn>
                  <a:cxn ang="0">
                    <a:pos x="51" y="2"/>
                  </a:cxn>
                  <a:cxn ang="0">
                    <a:pos x="63" y="0"/>
                  </a:cxn>
                  <a:cxn ang="0">
                    <a:pos x="68" y="0"/>
                  </a:cxn>
                  <a:cxn ang="0">
                    <a:pos x="71" y="0"/>
                  </a:cxn>
                  <a:cxn ang="0">
                    <a:pos x="73" y="1"/>
                  </a:cxn>
                  <a:cxn ang="0">
                    <a:pos x="75" y="1"/>
                  </a:cxn>
                  <a:cxn ang="0">
                    <a:pos x="73" y="30"/>
                  </a:cxn>
                </a:cxnLst>
                <a:rect l="0" t="0" r="r" b="b"/>
                <a:pathLst>
                  <a:path w="75" h="105">
                    <a:moveTo>
                      <a:pt x="73" y="30"/>
                    </a:moveTo>
                    <a:lnTo>
                      <a:pt x="72" y="30"/>
                    </a:lnTo>
                    <a:lnTo>
                      <a:pt x="69" y="30"/>
                    </a:lnTo>
                    <a:lnTo>
                      <a:pt x="67" y="29"/>
                    </a:lnTo>
                    <a:lnTo>
                      <a:pt x="61" y="29"/>
                    </a:lnTo>
                    <a:lnTo>
                      <a:pt x="51" y="30"/>
                    </a:lnTo>
                    <a:lnTo>
                      <a:pt x="43" y="36"/>
                    </a:lnTo>
                    <a:lnTo>
                      <a:pt x="37" y="44"/>
                    </a:lnTo>
                    <a:lnTo>
                      <a:pt x="36" y="56"/>
                    </a:lnTo>
                    <a:lnTo>
                      <a:pt x="36" y="105"/>
                    </a:lnTo>
                    <a:lnTo>
                      <a:pt x="0" y="105"/>
                    </a:lnTo>
                    <a:lnTo>
                      <a:pt x="0" y="2"/>
                    </a:lnTo>
                    <a:lnTo>
                      <a:pt x="32" y="2"/>
                    </a:lnTo>
                    <a:lnTo>
                      <a:pt x="32" y="17"/>
                    </a:lnTo>
                    <a:lnTo>
                      <a:pt x="33" y="17"/>
                    </a:lnTo>
                    <a:lnTo>
                      <a:pt x="36" y="13"/>
                    </a:lnTo>
                    <a:lnTo>
                      <a:pt x="41" y="8"/>
                    </a:lnTo>
                    <a:lnTo>
                      <a:pt x="51" y="2"/>
                    </a:lnTo>
                    <a:lnTo>
                      <a:pt x="63" y="0"/>
                    </a:lnTo>
                    <a:lnTo>
                      <a:pt x="68" y="0"/>
                    </a:lnTo>
                    <a:lnTo>
                      <a:pt x="71" y="0"/>
                    </a:lnTo>
                    <a:lnTo>
                      <a:pt x="73" y="1"/>
                    </a:lnTo>
                    <a:lnTo>
                      <a:pt x="75" y="1"/>
                    </a:lnTo>
                    <a:lnTo>
                      <a:pt x="73"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8" name="Freeform 50"/>
              <p:cNvSpPr>
                <a:spLocks noChangeAspect="1"/>
              </p:cNvSpPr>
              <p:nvPr userDrawn="1"/>
            </p:nvSpPr>
            <p:spPr bwMode="gray">
              <a:xfrm>
                <a:off x="4779" y="235"/>
                <a:ext cx="60" cy="71"/>
              </a:xfrm>
              <a:custGeom>
                <a:avLst/>
                <a:gdLst/>
                <a:ahLst/>
                <a:cxnLst>
                  <a:cxn ang="0">
                    <a:pos x="121" y="136"/>
                  </a:cxn>
                  <a:cxn ang="0">
                    <a:pos x="114" y="138"/>
                  </a:cxn>
                  <a:cxn ang="0">
                    <a:pos x="99" y="140"/>
                  </a:cxn>
                  <a:cxn ang="0">
                    <a:pos x="80" y="141"/>
                  </a:cxn>
                  <a:cxn ang="0">
                    <a:pos x="64" y="141"/>
                  </a:cxn>
                  <a:cxn ang="0">
                    <a:pos x="48" y="137"/>
                  </a:cxn>
                  <a:cxn ang="0">
                    <a:pos x="34" y="131"/>
                  </a:cxn>
                  <a:cxn ang="0">
                    <a:pos x="20" y="121"/>
                  </a:cxn>
                  <a:cxn ang="0">
                    <a:pos x="10" y="108"/>
                  </a:cxn>
                  <a:cxn ang="0">
                    <a:pos x="3" y="92"/>
                  </a:cxn>
                  <a:cxn ang="0">
                    <a:pos x="0" y="72"/>
                  </a:cxn>
                  <a:cxn ang="0">
                    <a:pos x="3" y="49"/>
                  </a:cxn>
                  <a:cxn ang="0">
                    <a:pos x="11" y="32"/>
                  </a:cxn>
                  <a:cxn ang="0">
                    <a:pos x="23" y="17"/>
                  </a:cxn>
                  <a:cxn ang="0">
                    <a:pos x="39" y="8"/>
                  </a:cxn>
                  <a:cxn ang="0">
                    <a:pos x="58" y="1"/>
                  </a:cxn>
                  <a:cxn ang="0">
                    <a:pos x="78" y="0"/>
                  </a:cxn>
                  <a:cxn ang="0">
                    <a:pos x="92" y="1"/>
                  </a:cxn>
                  <a:cxn ang="0">
                    <a:pos x="106" y="3"/>
                  </a:cxn>
                  <a:cxn ang="0">
                    <a:pos x="115" y="5"/>
                  </a:cxn>
                  <a:cxn ang="0">
                    <a:pos x="121" y="7"/>
                  </a:cxn>
                  <a:cxn ang="0">
                    <a:pos x="118" y="36"/>
                  </a:cxn>
                  <a:cxn ang="0">
                    <a:pos x="114" y="35"/>
                  </a:cxn>
                  <a:cxn ang="0">
                    <a:pos x="106" y="31"/>
                  </a:cxn>
                  <a:cxn ang="0">
                    <a:pos x="95" y="28"/>
                  </a:cxn>
                  <a:cxn ang="0">
                    <a:pos x="82" y="27"/>
                  </a:cxn>
                  <a:cxn ang="0">
                    <a:pos x="64" y="31"/>
                  </a:cxn>
                  <a:cxn ang="0">
                    <a:pos x="51" y="40"/>
                  </a:cxn>
                  <a:cxn ang="0">
                    <a:pos x="42" y="53"/>
                  </a:cxn>
                  <a:cxn ang="0">
                    <a:pos x="39" y="72"/>
                  </a:cxn>
                  <a:cxn ang="0">
                    <a:pos x="42" y="89"/>
                  </a:cxn>
                  <a:cxn ang="0">
                    <a:pos x="51" y="103"/>
                  </a:cxn>
                  <a:cxn ang="0">
                    <a:pos x="67" y="112"/>
                  </a:cxn>
                  <a:cxn ang="0">
                    <a:pos x="86" y="115"/>
                  </a:cxn>
                  <a:cxn ang="0">
                    <a:pos x="98" y="113"/>
                  </a:cxn>
                  <a:cxn ang="0">
                    <a:pos x="107" y="112"/>
                  </a:cxn>
                  <a:cxn ang="0">
                    <a:pos x="115" y="109"/>
                  </a:cxn>
                  <a:cxn ang="0">
                    <a:pos x="119" y="108"/>
                  </a:cxn>
                  <a:cxn ang="0">
                    <a:pos x="121" y="136"/>
                  </a:cxn>
                </a:cxnLst>
                <a:rect l="0" t="0" r="r" b="b"/>
                <a:pathLst>
                  <a:path w="121" h="141">
                    <a:moveTo>
                      <a:pt x="121" y="136"/>
                    </a:moveTo>
                    <a:lnTo>
                      <a:pt x="114" y="138"/>
                    </a:lnTo>
                    <a:lnTo>
                      <a:pt x="99" y="140"/>
                    </a:lnTo>
                    <a:lnTo>
                      <a:pt x="80" y="141"/>
                    </a:lnTo>
                    <a:lnTo>
                      <a:pt x="64" y="141"/>
                    </a:lnTo>
                    <a:lnTo>
                      <a:pt x="48" y="137"/>
                    </a:lnTo>
                    <a:lnTo>
                      <a:pt x="34" y="131"/>
                    </a:lnTo>
                    <a:lnTo>
                      <a:pt x="20" y="121"/>
                    </a:lnTo>
                    <a:lnTo>
                      <a:pt x="10" y="108"/>
                    </a:lnTo>
                    <a:lnTo>
                      <a:pt x="3" y="92"/>
                    </a:lnTo>
                    <a:lnTo>
                      <a:pt x="0" y="72"/>
                    </a:lnTo>
                    <a:lnTo>
                      <a:pt x="3" y="49"/>
                    </a:lnTo>
                    <a:lnTo>
                      <a:pt x="11" y="32"/>
                    </a:lnTo>
                    <a:lnTo>
                      <a:pt x="23" y="17"/>
                    </a:lnTo>
                    <a:lnTo>
                      <a:pt x="39" y="8"/>
                    </a:lnTo>
                    <a:lnTo>
                      <a:pt x="58" y="1"/>
                    </a:lnTo>
                    <a:lnTo>
                      <a:pt x="78" y="0"/>
                    </a:lnTo>
                    <a:lnTo>
                      <a:pt x="92" y="1"/>
                    </a:lnTo>
                    <a:lnTo>
                      <a:pt x="106" y="3"/>
                    </a:lnTo>
                    <a:lnTo>
                      <a:pt x="115" y="5"/>
                    </a:lnTo>
                    <a:lnTo>
                      <a:pt x="121" y="7"/>
                    </a:lnTo>
                    <a:lnTo>
                      <a:pt x="118" y="36"/>
                    </a:lnTo>
                    <a:lnTo>
                      <a:pt x="114" y="35"/>
                    </a:lnTo>
                    <a:lnTo>
                      <a:pt x="106" y="31"/>
                    </a:lnTo>
                    <a:lnTo>
                      <a:pt x="95" y="28"/>
                    </a:lnTo>
                    <a:lnTo>
                      <a:pt x="82" y="27"/>
                    </a:lnTo>
                    <a:lnTo>
                      <a:pt x="64" y="31"/>
                    </a:lnTo>
                    <a:lnTo>
                      <a:pt x="51" y="40"/>
                    </a:lnTo>
                    <a:lnTo>
                      <a:pt x="42" y="53"/>
                    </a:lnTo>
                    <a:lnTo>
                      <a:pt x="39" y="72"/>
                    </a:lnTo>
                    <a:lnTo>
                      <a:pt x="42" y="89"/>
                    </a:lnTo>
                    <a:lnTo>
                      <a:pt x="51" y="103"/>
                    </a:lnTo>
                    <a:lnTo>
                      <a:pt x="67" y="112"/>
                    </a:lnTo>
                    <a:lnTo>
                      <a:pt x="86" y="115"/>
                    </a:lnTo>
                    <a:lnTo>
                      <a:pt x="98" y="113"/>
                    </a:lnTo>
                    <a:lnTo>
                      <a:pt x="107" y="112"/>
                    </a:lnTo>
                    <a:lnTo>
                      <a:pt x="115" y="109"/>
                    </a:lnTo>
                    <a:lnTo>
                      <a:pt x="119" y="108"/>
                    </a:lnTo>
                    <a:lnTo>
                      <a:pt x="121" y="13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9" name="Freeform 51"/>
              <p:cNvSpPr>
                <a:spLocks noChangeAspect="1" noEditPoints="1"/>
              </p:cNvSpPr>
              <p:nvPr userDrawn="1"/>
            </p:nvSpPr>
            <p:spPr bwMode="gray">
              <a:xfrm>
                <a:off x="4846" y="253"/>
                <a:ext cx="52" cy="53"/>
              </a:xfrm>
              <a:custGeom>
                <a:avLst/>
                <a:gdLst/>
                <a:ahLst/>
                <a:cxnLst>
                  <a:cxn ang="0">
                    <a:pos x="33" y="72"/>
                  </a:cxn>
                  <a:cxn ang="0">
                    <a:pos x="35" y="65"/>
                  </a:cxn>
                  <a:cxn ang="0">
                    <a:pos x="39" y="61"/>
                  </a:cxn>
                  <a:cxn ang="0">
                    <a:pos x="45" y="60"/>
                  </a:cxn>
                  <a:cxn ang="0">
                    <a:pos x="55" y="58"/>
                  </a:cxn>
                  <a:cxn ang="0">
                    <a:pos x="61" y="58"/>
                  </a:cxn>
                  <a:cxn ang="0">
                    <a:pos x="69" y="60"/>
                  </a:cxn>
                  <a:cxn ang="0">
                    <a:pos x="68" y="68"/>
                  </a:cxn>
                  <a:cxn ang="0">
                    <a:pos x="63" y="76"/>
                  </a:cxn>
                  <a:cxn ang="0">
                    <a:pos x="56" y="81"/>
                  </a:cxn>
                  <a:cxn ang="0">
                    <a:pos x="47" y="84"/>
                  </a:cxn>
                  <a:cxn ang="0">
                    <a:pos x="43" y="82"/>
                  </a:cxn>
                  <a:cxn ang="0">
                    <a:pos x="39" y="81"/>
                  </a:cxn>
                  <a:cxn ang="0">
                    <a:pos x="35" y="78"/>
                  </a:cxn>
                  <a:cxn ang="0">
                    <a:pos x="33" y="76"/>
                  </a:cxn>
                  <a:cxn ang="0">
                    <a:pos x="33" y="72"/>
                  </a:cxn>
                  <a:cxn ang="0">
                    <a:pos x="104" y="105"/>
                  </a:cxn>
                  <a:cxn ang="0">
                    <a:pos x="103" y="93"/>
                  </a:cxn>
                  <a:cxn ang="0">
                    <a:pos x="103" y="81"/>
                  </a:cxn>
                  <a:cxn ang="0">
                    <a:pos x="103" y="42"/>
                  </a:cxn>
                  <a:cxn ang="0">
                    <a:pos x="100" y="26"/>
                  </a:cxn>
                  <a:cxn ang="0">
                    <a:pos x="92" y="14"/>
                  </a:cxn>
                  <a:cxn ang="0">
                    <a:pos x="81" y="5"/>
                  </a:cxn>
                  <a:cxn ang="0">
                    <a:pos x="68" y="1"/>
                  </a:cxn>
                  <a:cxn ang="0">
                    <a:pos x="53" y="0"/>
                  </a:cxn>
                  <a:cxn ang="0">
                    <a:pos x="33" y="1"/>
                  </a:cxn>
                  <a:cxn ang="0">
                    <a:pos x="20" y="4"/>
                  </a:cxn>
                  <a:cxn ang="0">
                    <a:pos x="12" y="6"/>
                  </a:cxn>
                  <a:cxn ang="0">
                    <a:pos x="13" y="30"/>
                  </a:cxn>
                  <a:cxn ang="0">
                    <a:pos x="19" y="28"/>
                  </a:cxn>
                  <a:cxn ang="0">
                    <a:pos x="28" y="25"/>
                  </a:cxn>
                  <a:cxn ang="0">
                    <a:pos x="43" y="24"/>
                  </a:cxn>
                  <a:cxn ang="0">
                    <a:pos x="52" y="24"/>
                  </a:cxn>
                  <a:cxn ang="0">
                    <a:pos x="61" y="28"/>
                  </a:cxn>
                  <a:cxn ang="0">
                    <a:pos x="67" y="33"/>
                  </a:cxn>
                  <a:cxn ang="0">
                    <a:pos x="69" y="41"/>
                  </a:cxn>
                  <a:cxn ang="0">
                    <a:pos x="64" y="40"/>
                  </a:cxn>
                  <a:cxn ang="0">
                    <a:pos x="59" y="40"/>
                  </a:cxn>
                  <a:cxn ang="0">
                    <a:pos x="52" y="40"/>
                  </a:cxn>
                  <a:cxn ang="0">
                    <a:pos x="41" y="40"/>
                  </a:cxn>
                  <a:cxn ang="0">
                    <a:pos x="31" y="42"/>
                  </a:cxn>
                  <a:cxn ang="0">
                    <a:pos x="19" y="45"/>
                  </a:cxn>
                  <a:cxn ang="0">
                    <a:pos x="9" y="52"/>
                  </a:cxn>
                  <a:cxn ang="0">
                    <a:pos x="3" y="61"/>
                  </a:cxn>
                  <a:cxn ang="0">
                    <a:pos x="0" y="74"/>
                  </a:cxn>
                  <a:cxn ang="0">
                    <a:pos x="3" y="88"/>
                  </a:cxn>
                  <a:cxn ang="0">
                    <a:pos x="11" y="98"/>
                  </a:cxn>
                  <a:cxn ang="0">
                    <a:pos x="21" y="105"/>
                  </a:cxn>
                  <a:cxn ang="0">
                    <a:pos x="36" y="106"/>
                  </a:cxn>
                  <a:cxn ang="0">
                    <a:pos x="49" y="105"/>
                  </a:cxn>
                  <a:cxn ang="0">
                    <a:pos x="60" y="100"/>
                  </a:cxn>
                  <a:cxn ang="0">
                    <a:pos x="67" y="94"/>
                  </a:cxn>
                  <a:cxn ang="0">
                    <a:pos x="71" y="90"/>
                  </a:cxn>
                  <a:cxn ang="0">
                    <a:pos x="71" y="90"/>
                  </a:cxn>
                  <a:cxn ang="0">
                    <a:pos x="71" y="93"/>
                  </a:cxn>
                  <a:cxn ang="0">
                    <a:pos x="71" y="97"/>
                  </a:cxn>
                  <a:cxn ang="0">
                    <a:pos x="72" y="101"/>
                  </a:cxn>
                  <a:cxn ang="0">
                    <a:pos x="72" y="105"/>
                  </a:cxn>
                  <a:cxn ang="0">
                    <a:pos x="104" y="105"/>
                  </a:cxn>
                </a:cxnLst>
                <a:rect l="0" t="0" r="r" b="b"/>
                <a:pathLst>
                  <a:path w="104" h="106">
                    <a:moveTo>
                      <a:pt x="33" y="72"/>
                    </a:moveTo>
                    <a:lnTo>
                      <a:pt x="35" y="65"/>
                    </a:lnTo>
                    <a:lnTo>
                      <a:pt x="39" y="61"/>
                    </a:lnTo>
                    <a:lnTo>
                      <a:pt x="45" y="60"/>
                    </a:lnTo>
                    <a:lnTo>
                      <a:pt x="55" y="58"/>
                    </a:lnTo>
                    <a:lnTo>
                      <a:pt x="61" y="58"/>
                    </a:lnTo>
                    <a:lnTo>
                      <a:pt x="69" y="60"/>
                    </a:lnTo>
                    <a:lnTo>
                      <a:pt x="68" y="68"/>
                    </a:lnTo>
                    <a:lnTo>
                      <a:pt x="63" y="76"/>
                    </a:lnTo>
                    <a:lnTo>
                      <a:pt x="56" y="81"/>
                    </a:lnTo>
                    <a:lnTo>
                      <a:pt x="47" y="84"/>
                    </a:lnTo>
                    <a:lnTo>
                      <a:pt x="43" y="82"/>
                    </a:lnTo>
                    <a:lnTo>
                      <a:pt x="39" y="81"/>
                    </a:lnTo>
                    <a:lnTo>
                      <a:pt x="35" y="78"/>
                    </a:lnTo>
                    <a:lnTo>
                      <a:pt x="33" y="76"/>
                    </a:lnTo>
                    <a:lnTo>
                      <a:pt x="33" y="72"/>
                    </a:lnTo>
                    <a:close/>
                    <a:moveTo>
                      <a:pt x="104" y="105"/>
                    </a:moveTo>
                    <a:lnTo>
                      <a:pt x="103" y="93"/>
                    </a:lnTo>
                    <a:lnTo>
                      <a:pt x="103" y="81"/>
                    </a:lnTo>
                    <a:lnTo>
                      <a:pt x="103" y="42"/>
                    </a:lnTo>
                    <a:lnTo>
                      <a:pt x="100" y="26"/>
                    </a:lnTo>
                    <a:lnTo>
                      <a:pt x="92" y="14"/>
                    </a:lnTo>
                    <a:lnTo>
                      <a:pt x="81" y="5"/>
                    </a:lnTo>
                    <a:lnTo>
                      <a:pt x="68" y="1"/>
                    </a:lnTo>
                    <a:lnTo>
                      <a:pt x="53" y="0"/>
                    </a:lnTo>
                    <a:lnTo>
                      <a:pt x="33" y="1"/>
                    </a:lnTo>
                    <a:lnTo>
                      <a:pt x="20" y="4"/>
                    </a:lnTo>
                    <a:lnTo>
                      <a:pt x="12" y="6"/>
                    </a:lnTo>
                    <a:lnTo>
                      <a:pt x="13" y="30"/>
                    </a:lnTo>
                    <a:lnTo>
                      <a:pt x="19" y="28"/>
                    </a:lnTo>
                    <a:lnTo>
                      <a:pt x="28" y="25"/>
                    </a:lnTo>
                    <a:lnTo>
                      <a:pt x="43" y="24"/>
                    </a:lnTo>
                    <a:lnTo>
                      <a:pt x="52" y="24"/>
                    </a:lnTo>
                    <a:lnTo>
                      <a:pt x="61" y="28"/>
                    </a:lnTo>
                    <a:lnTo>
                      <a:pt x="67" y="33"/>
                    </a:lnTo>
                    <a:lnTo>
                      <a:pt x="69" y="41"/>
                    </a:lnTo>
                    <a:lnTo>
                      <a:pt x="64" y="40"/>
                    </a:lnTo>
                    <a:lnTo>
                      <a:pt x="59" y="40"/>
                    </a:lnTo>
                    <a:lnTo>
                      <a:pt x="52" y="40"/>
                    </a:lnTo>
                    <a:lnTo>
                      <a:pt x="41" y="40"/>
                    </a:lnTo>
                    <a:lnTo>
                      <a:pt x="31" y="42"/>
                    </a:lnTo>
                    <a:lnTo>
                      <a:pt x="19" y="45"/>
                    </a:lnTo>
                    <a:lnTo>
                      <a:pt x="9" y="52"/>
                    </a:lnTo>
                    <a:lnTo>
                      <a:pt x="3" y="61"/>
                    </a:lnTo>
                    <a:lnTo>
                      <a:pt x="0" y="74"/>
                    </a:lnTo>
                    <a:lnTo>
                      <a:pt x="3" y="88"/>
                    </a:lnTo>
                    <a:lnTo>
                      <a:pt x="11" y="98"/>
                    </a:lnTo>
                    <a:lnTo>
                      <a:pt x="21" y="105"/>
                    </a:lnTo>
                    <a:lnTo>
                      <a:pt x="36" y="106"/>
                    </a:lnTo>
                    <a:lnTo>
                      <a:pt x="49" y="105"/>
                    </a:lnTo>
                    <a:lnTo>
                      <a:pt x="60" y="100"/>
                    </a:lnTo>
                    <a:lnTo>
                      <a:pt x="67" y="94"/>
                    </a:lnTo>
                    <a:lnTo>
                      <a:pt x="71" y="90"/>
                    </a:lnTo>
                    <a:lnTo>
                      <a:pt x="71" y="90"/>
                    </a:lnTo>
                    <a:lnTo>
                      <a:pt x="71" y="93"/>
                    </a:lnTo>
                    <a:lnTo>
                      <a:pt x="71" y="97"/>
                    </a:lnTo>
                    <a:lnTo>
                      <a:pt x="72" y="101"/>
                    </a:lnTo>
                    <a:lnTo>
                      <a:pt x="72" y="105"/>
                    </a:lnTo>
                    <a:lnTo>
                      <a:pt x="104" y="105"/>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0" name="Freeform 52"/>
              <p:cNvSpPr>
                <a:spLocks noChangeAspect="1"/>
              </p:cNvSpPr>
              <p:nvPr userDrawn="1"/>
            </p:nvSpPr>
            <p:spPr bwMode="gray">
              <a:xfrm>
                <a:off x="4908" y="253"/>
                <a:ext cx="38" cy="52"/>
              </a:xfrm>
              <a:custGeom>
                <a:avLst/>
                <a:gdLst/>
                <a:ahLst/>
                <a:cxnLst>
                  <a:cxn ang="0">
                    <a:pos x="74" y="30"/>
                  </a:cxn>
                  <a:cxn ang="0">
                    <a:pos x="72" y="30"/>
                  </a:cxn>
                  <a:cxn ang="0">
                    <a:pos x="70" y="30"/>
                  </a:cxn>
                  <a:cxn ang="0">
                    <a:pos x="66" y="29"/>
                  </a:cxn>
                  <a:cxn ang="0">
                    <a:pos x="62" y="29"/>
                  </a:cxn>
                  <a:cxn ang="0">
                    <a:pos x="51" y="30"/>
                  </a:cxn>
                  <a:cxn ang="0">
                    <a:pos x="43" y="36"/>
                  </a:cxn>
                  <a:cxn ang="0">
                    <a:pos x="38" y="44"/>
                  </a:cxn>
                  <a:cxn ang="0">
                    <a:pos x="35" y="56"/>
                  </a:cxn>
                  <a:cxn ang="0">
                    <a:pos x="35" y="105"/>
                  </a:cxn>
                  <a:cxn ang="0">
                    <a:pos x="0" y="105"/>
                  </a:cxn>
                  <a:cxn ang="0">
                    <a:pos x="0" y="2"/>
                  </a:cxn>
                  <a:cxn ang="0">
                    <a:pos x="32" y="2"/>
                  </a:cxn>
                  <a:cxn ang="0">
                    <a:pos x="32" y="17"/>
                  </a:cxn>
                  <a:cxn ang="0">
                    <a:pos x="32" y="17"/>
                  </a:cxn>
                  <a:cxn ang="0">
                    <a:pos x="35" y="13"/>
                  </a:cxn>
                  <a:cxn ang="0">
                    <a:pos x="40" y="8"/>
                  </a:cxn>
                  <a:cxn ang="0">
                    <a:pos x="50" y="2"/>
                  </a:cxn>
                  <a:cxn ang="0">
                    <a:pos x="63" y="0"/>
                  </a:cxn>
                  <a:cxn ang="0">
                    <a:pos x="67" y="0"/>
                  </a:cxn>
                  <a:cxn ang="0">
                    <a:pos x="71" y="0"/>
                  </a:cxn>
                  <a:cxn ang="0">
                    <a:pos x="74" y="1"/>
                  </a:cxn>
                  <a:cxn ang="0">
                    <a:pos x="75" y="1"/>
                  </a:cxn>
                  <a:cxn ang="0">
                    <a:pos x="74" y="30"/>
                  </a:cxn>
                </a:cxnLst>
                <a:rect l="0" t="0" r="r" b="b"/>
                <a:pathLst>
                  <a:path w="75" h="105">
                    <a:moveTo>
                      <a:pt x="74" y="30"/>
                    </a:moveTo>
                    <a:lnTo>
                      <a:pt x="72" y="30"/>
                    </a:lnTo>
                    <a:lnTo>
                      <a:pt x="70" y="30"/>
                    </a:lnTo>
                    <a:lnTo>
                      <a:pt x="66" y="29"/>
                    </a:lnTo>
                    <a:lnTo>
                      <a:pt x="62" y="29"/>
                    </a:lnTo>
                    <a:lnTo>
                      <a:pt x="51" y="30"/>
                    </a:lnTo>
                    <a:lnTo>
                      <a:pt x="43" y="36"/>
                    </a:lnTo>
                    <a:lnTo>
                      <a:pt x="38" y="44"/>
                    </a:lnTo>
                    <a:lnTo>
                      <a:pt x="35" y="56"/>
                    </a:lnTo>
                    <a:lnTo>
                      <a:pt x="35" y="105"/>
                    </a:lnTo>
                    <a:lnTo>
                      <a:pt x="0" y="105"/>
                    </a:lnTo>
                    <a:lnTo>
                      <a:pt x="0" y="2"/>
                    </a:lnTo>
                    <a:lnTo>
                      <a:pt x="32" y="2"/>
                    </a:lnTo>
                    <a:lnTo>
                      <a:pt x="32" y="17"/>
                    </a:lnTo>
                    <a:lnTo>
                      <a:pt x="32" y="17"/>
                    </a:lnTo>
                    <a:lnTo>
                      <a:pt x="35" y="13"/>
                    </a:lnTo>
                    <a:lnTo>
                      <a:pt x="40" y="8"/>
                    </a:lnTo>
                    <a:lnTo>
                      <a:pt x="50" y="2"/>
                    </a:lnTo>
                    <a:lnTo>
                      <a:pt x="63" y="0"/>
                    </a:lnTo>
                    <a:lnTo>
                      <a:pt x="67" y="0"/>
                    </a:lnTo>
                    <a:lnTo>
                      <a:pt x="71" y="0"/>
                    </a:lnTo>
                    <a:lnTo>
                      <a:pt x="74" y="1"/>
                    </a:lnTo>
                    <a:lnTo>
                      <a:pt x="75" y="1"/>
                    </a:lnTo>
                    <a:lnTo>
                      <a:pt x="74"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1" name="Freeform 53"/>
              <p:cNvSpPr>
                <a:spLocks noChangeAspect="1" noEditPoints="1"/>
              </p:cNvSpPr>
              <p:nvPr userDrawn="1"/>
            </p:nvSpPr>
            <p:spPr bwMode="gray">
              <a:xfrm>
                <a:off x="4948" y="231"/>
                <a:ext cx="58" cy="75"/>
              </a:xfrm>
              <a:custGeom>
                <a:avLst/>
                <a:gdLst/>
                <a:ahLst/>
                <a:cxnLst>
                  <a:cxn ang="0">
                    <a:pos x="36" y="95"/>
                  </a:cxn>
                  <a:cxn ang="0">
                    <a:pos x="38" y="85"/>
                  </a:cxn>
                  <a:cxn ang="0">
                    <a:pos x="42" y="77"/>
                  </a:cxn>
                  <a:cxn ang="0">
                    <a:pos x="49" y="72"/>
                  </a:cxn>
                  <a:cxn ang="0">
                    <a:pos x="58" y="69"/>
                  </a:cxn>
                  <a:cxn ang="0">
                    <a:pos x="70" y="73"/>
                  </a:cxn>
                  <a:cxn ang="0">
                    <a:pos x="78" y="83"/>
                  </a:cxn>
                  <a:cxn ang="0">
                    <a:pos x="81" y="96"/>
                  </a:cxn>
                  <a:cxn ang="0">
                    <a:pos x="77" y="111"/>
                  </a:cxn>
                  <a:cxn ang="0">
                    <a:pos x="70" y="119"/>
                  </a:cxn>
                  <a:cxn ang="0">
                    <a:pos x="58" y="123"/>
                  </a:cxn>
                  <a:cxn ang="0">
                    <a:pos x="50" y="121"/>
                  </a:cxn>
                  <a:cxn ang="0">
                    <a:pos x="43" y="115"/>
                  </a:cxn>
                  <a:cxn ang="0">
                    <a:pos x="38" y="107"/>
                  </a:cxn>
                  <a:cxn ang="0">
                    <a:pos x="36" y="95"/>
                  </a:cxn>
                  <a:cxn ang="0">
                    <a:pos x="115" y="0"/>
                  </a:cxn>
                  <a:cxn ang="0">
                    <a:pos x="79" y="0"/>
                  </a:cxn>
                  <a:cxn ang="0">
                    <a:pos x="79" y="55"/>
                  </a:cxn>
                  <a:cxn ang="0">
                    <a:pos x="79" y="55"/>
                  </a:cxn>
                  <a:cxn ang="0">
                    <a:pos x="77" y="52"/>
                  </a:cxn>
                  <a:cxn ang="0">
                    <a:pos x="70" y="48"/>
                  </a:cxn>
                  <a:cxn ang="0">
                    <a:pos x="61" y="44"/>
                  </a:cxn>
                  <a:cxn ang="0">
                    <a:pos x="49" y="43"/>
                  </a:cxn>
                  <a:cxn ang="0">
                    <a:pos x="31" y="45"/>
                  </a:cxn>
                  <a:cxn ang="0">
                    <a:pos x="18" y="53"/>
                  </a:cxn>
                  <a:cxn ang="0">
                    <a:pos x="8" y="64"/>
                  </a:cxn>
                  <a:cxn ang="0">
                    <a:pos x="2" y="79"/>
                  </a:cxn>
                  <a:cxn ang="0">
                    <a:pos x="0" y="95"/>
                  </a:cxn>
                  <a:cxn ang="0">
                    <a:pos x="2" y="112"/>
                  </a:cxn>
                  <a:cxn ang="0">
                    <a:pos x="8" y="127"/>
                  </a:cxn>
                  <a:cxn ang="0">
                    <a:pos x="18" y="139"/>
                  </a:cxn>
                  <a:cxn ang="0">
                    <a:pos x="31" y="146"/>
                  </a:cxn>
                  <a:cxn ang="0">
                    <a:pos x="49" y="149"/>
                  </a:cxn>
                  <a:cxn ang="0">
                    <a:pos x="63" y="148"/>
                  </a:cxn>
                  <a:cxn ang="0">
                    <a:pos x="73" y="143"/>
                  </a:cxn>
                  <a:cxn ang="0">
                    <a:pos x="79" y="137"/>
                  </a:cxn>
                  <a:cxn ang="0">
                    <a:pos x="82" y="133"/>
                  </a:cxn>
                  <a:cxn ang="0">
                    <a:pos x="83" y="133"/>
                  </a:cxn>
                  <a:cxn ang="0">
                    <a:pos x="83" y="148"/>
                  </a:cxn>
                  <a:cxn ang="0">
                    <a:pos x="115" y="148"/>
                  </a:cxn>
                  <a:cxn ang="0">
                    <a:pos x="115" y="0"/>
                  </a:cxn>
                </a:cxnLst>
                <a:rect l="0" t="0" r="r" b="b"/>
                <a:pathLst>
                  <a:path w="115" h="149">
                    <a:moveTo>
                      <a:pt x="36" y="95"/>
                    </a:moveTo>
                    <a:lnTo>
                      <a:pt x="38" y="85"/>
                    </a:lnTo>
                    <a:lnTo>
                      <a:pt x="42" y="77"/>
                    </a:lnTo>
                    <a:lnTo>
                      <a:pt x="49" y="72"/>
                    </a:lnTo>
                    <a:lnTo>
                      <a:pt x="58" y="69"/>
                    </a:lnTo>
                    <a:lnTo>
                      <a:pt x="70" y="73"/>
                    </a:lnTo>
                    <a:lnTo>
                      <a:pt x="78" y="83"/>
                    </a:lnTo>
                    <a:lnTo>
                      <a:pt x="81" y="96"/>
                    </a:lnTo>
                    <a:lnTo>
                      <a:pt x="77" y="111"/>
                    </a:lnTo>
                    <a:lnTo>
                      <a:pt x="70" y="119"/>
                    </a:lnTo>
                    <a:lnTo>
                      <a:pt x="58" y="123"/>
                    </a:lnTo>
                    <a:lnTo>
                      <a:pt x="50" y="121"/>
                    </a:lnTo>
                    <a:lnTo>
                      <a:pt x="43" y="115"/>
                    </a:lnTo>
                    <a:lnTo>
                      <a:pt x="38" y="107"/>
                    </a:lnTo>
                    <a:lnTo>
                      <a:pt x="36" y="95"/>
                    </a:lnTo>
                    <a:close/>
                    <a:moveTo>
                      <a:pt x="115" y="0"/>
                    </a:moveTo>
                    <a:lnTo>
                      <a:pt x="79" y="0"/>
                    </a:lnTo>
                    <a:lnTo>
                      <a:pt x="79" y="55"/>
                    </a:lnTo>
                    <a:lnTo>
                      <a:pt x="79" y="55"/>
                    </a:lnTo>
                    <a:lnTo>
                      <a:pt x="77" y="52"/>
                    </a:lnTo>
                    <a:lnTo>
                      <a:pt x="70" y="48"/>
                    </a:lnTo>
                    <a:lnTo>
                      <a:pt x="61" y="44"/>
                    </a:lnTo>
                    <a:lnTo>
                      <a:pt x="49" y="43"/>
                    </a:lnTo>
                    <a:lnTo>
                      <a:pt x="31" y="45"/>
                    </a:lnTo>
                    <a:lnTo>
                      <a:pt x="18" y="53"/>
                    </a:lnTo>
                    <a:lnTo>
                      <a:pt x="8" y="64"/>
                    </a:lnTo>
                    <a:lnTo>
                      <a:pt x="2" y="79"/>
                    </a:lnTo>
                    <a:lnTo>
                      <a:pt x="0" y="95"/>
                    </a:lnTo>
                    <a:lnTo>
                      <a:pt x="2" y="112"/>
                    </a:lnTo>
                    <a:lnTo>
                      <a:pt x="8" y="127"/>
                    </a:lnTo>
                    <a:lnTo>
                      <a:pt x="18" y="139"/>
                    </a:lnTo>
                    <a:lnTo>
                      <a:pt x="31" y="146"/>
                    </a:lnTo>
                    <a:lnTo>
                      <a:pt x="49" y="149"/>
                    </a:lnTo>
                    <a:lnTo>
                      <a:pt x="63" y="148"/>
                    </a:lnTo>
                    <a:lnTo>
                      <a:pt x="73" y="143"/>
                    </a:lnTo>
                    <a:lnTo>
                      <a:pt x="79" y="137"/>
                    </a:lnTo>
                    <a:lnTo>
                      <a:pt x="82" y="133"/>
                    </a:lnTo>
                    <a:lnTo>
                      <a:pt x="83" y="133"/>
                    </a:lnTo>
                    <a:lnTo>
                      <a:pt x="83" y="148"/>
                    </a:lnTo>
                    <a:lnTo>
                      <a:pt x="115" y="148"/>
                    </a:lnTo>
                    <a:lnTo>
                      <a:pt x="11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2" name="Freeform 54"/>
              <p:cNvSpPr>
                <a:spLocks noChangeAspect="1" noEditPoints="1"/>
              </p:cNvSpPr>
              <p:nvPr userDrawn="1"/>
            </p:nvSpPr>
            <p:spPr bwMode="gray">
              <a:xfrm>
                <a:off x="5030" y="237"/>
                <a:ext cx="76" cy="68"/>
              </a:xfrm>
              <a:custGeom>
                <a:avLst/>
                <a:gdLst/>
                <a:ahLst/>
                <a:cxnLst>
                  <a:cxn ang="0">
                    <a:pos x="92" y="81"/>
                  </a:cxn>
                  <a:cxn ang="0">
                    <a:pos x="57" y="81"/>
                  </a:cxn>
                  <a:cxn ang="0">
                    <a:pos x="75" y="28"/>
                  </a:cxn>
                  <a:cxn ang="0">
                    <a:pos x="75" y="28"/>
                  </a:cxn>
                  <a:cxn ang="0">
                    <a:pos x="92" y="81"/>
                  </a:cxn>
                  <a:cxn ang="0">
                    <a:pos x="0" y="137"/>
                  </a:cxn>
                  <a:cxn ang="0">
                    <a:pos x="37" y="137"/>
                  </a:cxn>
                  <a:cxn ang="0">
                    <a:pos x="49" y="108"/>
                  </a:cxn>
                  <a:cxn ang="0">
                    <a:pos x="100" y="108"/>
                  </a:cxn>
                  <a:cxn ang="0">
                    <a:pos x="111" y="137"/>
                  </a:cxn>
                  <a:cxn ang="0">
                    <a:pos x="151" y="137"/>
                  </a:cxn>
                  <a:cxn ang="0">
                    <a:pos x="99" y="0"/>
                  </a:cxn>
                  <a:cxn ang="0">
                    <a:pos x="53" y="0"/>
                  </a:cxn>
                  <a:cxn ang="0">
                    <a:pos x="0" y="137"/>
                  </a:cxn>
                </a:cxnLst>
                <a:rect l="0" t="0" r="r" b="b"/>
                <a:pathLst>
                  <a:path w="151" h="137">
                    <a:moveTo>
                      <a:pt x="92" y="81"/>
                    </a:moveTo>
                    <a:lnTo>
                      <a:pt x="57" y="81"/>
                    </a:lnTo>
                    <a:lnTo>
                      <a:pt x="75" y="28"/>
                    </a:lnTo>
                    <a:lnTo>
                      <a:pt x="75" y="28"/>
                    </a:lnTo>
                    <a:lnTo>
                      <a:pt x="92" y="81"/>
                    </a:lnTo>
                    <a:close/>
                    <a:moveTo>
                      <a:pt x="0" y="137"/>
                    </a:moveTo>
                    <a:lnTo>
                      <a:pt x="37" y="137"/>
                    </a:lnTo>
                    <a:lnTo>
                      <a:pt x="49" y="108"/>
                    </a:lnTo>
                    <a:lnTo>
                      <a:pt x="100" y="108"/>
                    </a:lnTo>
                    <a:lnTo>
                      <a:pt x="111" y="137"/>
                    </a:lnTo>
                    <a:lnTo>
                      <a:pt x="151" y="137"/>
                    </a:lnTo>
                    <a:lnTo>
                      <a:pt x="99" y="0"/>
                    </a:lnTo>
                    <a:lnTo>
                      <a:pt x="53" y="0"/>
                    </a:lnTo>
                    <a:lnTo>
                      <a:pt x="0" y="137"/>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3" name="Freeform 55"/>
              <p:cNvSpPr>
                <a:spLocks noChangeAspect="1" noEditPoints="1"/>
              </p:cNvSpPr>
              <p:nvPr userDrawn="1"/>
            </p:nvSpPr>
            <p:spPr bwMode="gray">
              <a:xfrm>
                <a:off x="5107" y="231"/>
                <a:ext cx="58" cy="75"/>
              </a:xfrm>
              <a:custGeom>
                <a:avLst/>
                <a:gdLst/>
                <a:ahLst/>
                <a:cxnLst>
                  <a:cxn ang="0">
                    <a:pos x="36" y="95"/>
                  </a:cxn>
                  <a:cxn ang="0">
                    <a:pos x="37" y="85"/>
                  </a:cxn>
                  <a:cxn ang="0">
                    <a:pos x="41" y="77"/>
                  </a:cxn>
                  <a:cxn ang="0">
                    <a:pos x="49" y="72"/>
                  </a:cxn>
                  <a:cxn ang="0">
                    <a:pos x="57" y="69"/>
                  </a:cxn>
                  <a:cxn ang="0">
                    <a:pos x="69" y="73"/>
                  </a:cxn>
                  <a:cxn ang="0">
                    <a:pos x="77" y="83"/>
                  </a:cxn>
                  <a:cxn ang="0">
                    <a:pos x="80" y="96"/>
                  </a:cxn>
                  <a:cxn ang="0">
                    <a:pos x="76" y="111"/>
                  </a:cxn>
                  <a:cxn ang="0">
                    <a:pos x="69" y="119"/>
                  </a:cxn>
                  <a:cxn ang="0">
                    <a:pos x="57" y="123"/>
                  </a:cxn>
                  <a:cxn ang="0">
                    <a:pos x="49" y="121"/>
                  </a:cxn>
                  <a:cxn ang="0">
                    <a:pos x="42" y="115"/>
                  </a:cxn>
                  <a:cxn ang="0">
                    <a:pos x="37" y="107"/>
                  </a:cxn>
                  <a:cxn ang="0">
                    <a:pos x="36" y="95"/>
                  </a:cxn>
                  <a:cxn ang="0">
                    <a:pos x="115" y="0"/>
                  </a:cxn>
                  <a:cxn ang="0">
                    <a:pos x="78" y="0"/>
                  </a:cxn>
                  <a:cxn ang="0">
                    <a:pos x="78" y="55"/>
                  </a:cxn>
                  <a:cxn ang="0">
                    <a:pos x="78" y="55"/>
                  </a:cxn>
                  <a:cxn ang="0">
                    <a:pos x="76" y="52"/>
                  </a:cxn>
                  <a:cxn ang="0">
                    <a:pos x="69" y="48"/>
                  </a:cxn>
                  <a:cxn ang="0">
                    <a:pos x="60" y="44"/>
                  </a:cxn>
                  <a:cxn ang="0">
                    <a:pos x="48" y="43"/>
                  </a:cxn>
                  <a:cxn ang="0">
                    <a:pos x="30" y="45"/>
                  </a:cxn>
                  <a:cxn ang="0">
                    <a:pos x="17" y="53"/>
                  </a:cxn>
                  <a:cxn ang="0">
                    <a:pos x="8" y="64"/>
                  </a:cxn>
                  <a:cxn ang="0">
                    <a:pos x="1" y="79"/>
                  </a:cxn>
                  <a:cxn ang="0">
                    <a:pos x="0" y="95"/>
                  </a:cxn>
                  <a:cxn ang="0">
                    <a:pos x="1" y="112"/>
                  </a:cxn>
                  <a:cxn ang="0">
                    <a:pos x="8" y="127"/>
                  </a:cxn>
                  <a:cxn ang="0">
                    <a:pos x="17" y="139"/>
                  </a:cxn>
                  <a:cxn ang="0">
                    <a:pos x="30" y="146"/>
                  </a:cxn>
                  <a:cxn ang="0">
                    <a:pos x="48" y="149"/>
                  </a:cxn>
                  <a:cxn ang="0">
                    <a:pos x="62" y="148"/>
                  </a:cxn>
                  <a:cxn ang="0">
                    <a:pos x="72" y="143"/>
                  </a:cxn>
                  <a:cxn ang="0">
                    <a:pos x="78" y="137"/>
                  </a:cxn>
                  <a:cxn ang="0">
                    <a:pos x="81" y="133"/>
                  </a:cxn>
                  <a:cxn ang="0">
                    <a:pos x="82" y="133"/>
                  </a:cxn>
                  <a:cxn ang="0">
                    <a:pos x="82" y="148"/>
                  </a:cxn>
                  <a:cxn ang="0">
                    <a:pos x="115" y="148"/>
                  </a:cxn>
                  <a:cxn ang="0">
                    <a:pos x="115" y="0"/>
                  </a:cxn>
                </a:cxnLst>
                <a:rect l="0" t="0" r="r" b="b"/>
                <a:pathLst>
                  <a:path w="115" h="149">
                    <a:moveTo>
                      <a:pt x="36" y="95"/>
                    </a:moveTo>
                    <a:lnTo>
                      <a:pt x="37" y="85"/>
                    </a:lnTo>
                    <a:lnTo>
                      <a:pt x="41" y="77"/>
                    </a:lnTo>
                    <a:lnTo>
                      <a:pt x="49" y="72"/>
                    </a:lnTo>
                    <a:lnTo>
                      <a:pt x="57" y="69"/>
                    </a:lnTo>
                    <a:lnTo>
                      <a:pt x="69" y="73"/>
                    </a:lnTo>
                    <a:lnTo>
                      <a:pt x="77" y="83"/>
                    </a:lnTo>
                    <a:lnTo>
                      <a:pt x="80" y="96"/>
                    </a:lnTo>
                    <a:lnTo>
                      <a:pt x="76" y="111"/>
                    </a:lnTo>
                    <a:lnTo>
                      <a:pt x="69" y="119"/>
                    </a:lnTo>
                    <a:lnTo>
                      <a:pt x="57" y="123"/>
                    </a:lnTo>
                    <a:lnTo>
                      <a:pt x="49" y="121"/>
                    </a:lnTo>
                    <a:lnTo>
                      <a:pt x="42" y="115"/>
                    </a:lnTo>
                    <a:lnTo>
                      <a:pt x="37" y="107"/>
                    </a:lnTo>
                    <a:lnTo>
                      <a:pt x="36" y="95"/>
                    </a:lnTo>
                    <a:close/>
                    <a:moveTo>
                      <a:pt x="115" y="0"/>
                    </a:moveTo>
                    <a:lnTo>
                      <a:pt x="78" y="0"/>
                    </a:lnTo>
                    <a:lnTo>
                      <a:pt x="78" y="55"/>
                    </a:lnTo>
                    <a:lnTo>
                      <a:pt x="78" y="55"/>
                    </a:lnTo>
                    <a:lnTo>
                      <a:pt x="76" y="52"/>
                    </a:lnTo>
                    <a:lnTo>
                      <a:pt x="69" y="48"/>
                    </a:lnTo>
                    <a:lnTo>
                      <a:pt x="60" y="44"/>
                    </a:lnTo>
                    <a:lnTo>
                      <a:pt x="48" y="43"/>
                    </a:lnTo>
                    <a:lnTo>
                      <a:pt x="30" y="45"/>
                    </a:lnTo>
                    <a:lnTo>
                      <a:pt x="17" y="53"/>
                    </a:lnTo>
                    <a:lnTo>
                      <a:pt x="8" y="64"/>
                    </a:lnTo>
                    <a:lnTo>
                      <a:pt x="1" y="79"/>
                    </a:lnTo>
                    <a:lnTo>
                      <a:pt x="0" y="95"/>
                    </a:lnTo>
                    <a:lnTo>
                      <a:pt x="1" y="112"/>
                    </a:lnTo>
                    <a:lnTo>
                      <a:pt x="8" y="127"/>
                    </a:lnTo>
                    <a:lnTo>
                      <a:pt x="17" y="139"/>
                    </a:lnTo>
                    <a:lnTo>
                      <a:pt x="30" y="146"/>
                    </a:lnTo>
                    <a:lnTo>
                      <a:pt x="48" y="149"/>
                    </a:lnTo>
                    <a:lnTo>
                      <a:pt x="62" y="148"/>
                    </a:lnTo>
                    <a:lnTo>
                      <a:pt x="72" y="143"/>
                    </a:lnTo>
                    <a:lnTo>
                      <a:pt x="78" y="137"/>
                    </a:lnTo>
                    <a:lnTo>
                      <a:pt x="81" y="133"/>
                    </a:lnTo>
                    <a:lnTo>
                      <a:pt x="82" y="133"/>
                    </a:lnTo>
                    <a:lnTo>
                      <a:pt x="82" y="148"/>
                    </a:lnTo>
                    <a:lnTo>
                      <a:pt x="115" y="148"/>
                    </a:lnTo>
                    <a:lnTo>
                      <a:pt x="11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4" name="Freeform 56"/>
              <p:cNvSpPr>
                <a:spLocks noChangeAspect="1"/>
              </p:cNvSpPr>
              <p:nvPr userDrawn="1"/>
            </p:nvSpPr>
            <p:spPr bwMode="gray">
              <a:xfrm>
                <a:off x="5171" y="254"/>
                <a:ext cx="59" cy="51"/>
              </a:xfrm>
              <a:custGeom>
                <a:avLst/>
                <a:gdLst/>
                <a:ahLst/>
                <a:cxnLst>
                  <a:cxn ang="0">
                    <a:pos x="0" y="0"/>
                  </a:cxn>
                  <a:cxn ang="0">
                    <a:pos x="38" y="0"/>
                  </a:cxn>
                  <a:cxn ang="0">
                    <a:pos x="60" y="74"/>
                  </a:cxn>
                  <a:cxn ang="0">
                    <a:pos x="60" y="74"/>
                  </a:cxn>
                  <a:cxn ang="0">
                    <a:pos x="81" y="0"/>
                  </a:cxn>
                  <a:cxn ang="0">
                    <a:pos x="117" y="0"/>
                  </a:cxn>
                  <a:cxn ang="0">
                    <a:pos x="78" y="103"/>
                  </a:cxn>
                  <a:cxn ang="0">
                    <a:pos x="38" y="103"/>
                  </a:cxn>
                  <a:cxn ang="0">
                    <a:pos x="0" y="0"/>
                  </a:cxn>
                </a:cxnLst>
                <a:rect l="0" t="0" r="r" b="b"/>
                <a:pathLst>
                  <a:path w="117" h="103">
                    <a:moveTo>
                      <a:pt x="0" y="0"/>
                    </a:moveTo>
                    <a:lnTo>
                      <a:pt x="38" y="0"/>
                    </a:lnTo>
                    <a:lnTo>
                      <a:pt x="60" y="74"/>
                    </a:lnTo>
                    <a:lnTo>
                      <a:pt x="60" y="74"/>
                    </a:lnTo>
                    <a:lnTo>
                      <a:pt x="81" y="0"/>
                    </a:lnTo>
                    <a:lnTo>
                      <a:pt x="117" y="0"/>
                    </a:lnTo>
                    <a:lnTo>
                      <a:pt x="78" y="103"/>
                    </a:lnTo>
                    <a:lnTo>
                      <a:pt x="38" y="103"/>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5" name="Rectangle 57"/>
              <p:cNvSpPr>
                <a:spLocks noChangeAspect="1" noChangeArrowheads="1"/>
              </p:cNvSpPr>
              <p:nvPr userDrawn="1"/>
            </p:nvSpPr>
            <p:spPr bwMode="gray">
              <a:xfrm>
                <a:off x="5238" y="254"/>
                <a:ext cx="18" cy="51"/>
              </a:xfrm>
              <a:prstGeom prst="rect">
                <a:avLst/>
              </a:prstGeom>
              <a:solidFill>
                <a:srgbClr val="000000"/>
              </a:solidFill>
              <a:ln w="0">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6" name="Freeform 58"/>
              <p:cNvSpPr>
                <a:spLocks noChangeAspect="1"/>
              </p:cNvSpPr>
              <p:nvPr userDrawn="1"/>
            </p:nvSpPr>
            <p:spPr bwMode="gray">
              <a:xfrm>
                <a:off x="5266" y="253"/>
                <a:ext cx="43" cy="53"/>
              </a:xfrm>
              <a:custGeom>
                <a:avLst/>
                <a:gdLst/>
                <a:ahLst/>
                <a:cxnLst>
                  <a:cxn ang="0">
                    <a:pos x="2" y="76"/>
                  </a:cxn>
                  <a:cxn ang="0">
                    <a:pos x="9" y="78"/>
                  </a:cxn>
                  <a:cxn ang="0">
                    <a:pos x="20" y="82"/>
                  </a:cxn>
                  <a:cxn ang="0">
                    <a:pos x="34" y="84"/>
                  </a:cxn>
                  <a:cxn ang="0">
                    <a:pos x="38" y="84"/>
                  </a:cxn>
                  <a:cxn ang="0">
                    <a:pos x="42" y="82"/>
                  </a:cxn>
                  <a:cxn ang="0">
                    <a:pos x="45" y="81"/>
                  </a:cxn>
                  <a:cxn ang="0">
                    <a:pos x="48" y="80"/>
                  </a:cxn>
                  <a:cxn ang="0">
                    <a:pos x="49" y="78"/>
                  </a:cxn>
                  <a:cxn ang="0">
                    <a:pos x="50" y="74"/>
                  </a:cxn>
                  <a:cxn ang="0">
                    <a:pos x="49" y="72"/>
                  </a:cxn>
                  <a:cxn ang="0">
                    <a:pos x="48" y="69"/>
                  </a:cxn>
                  <a:cxn ang="0">
                    <a:pos x="44" y="68"/>
                  </a:cxn>
                  <a:cxn ang="0">
                    <a:pos x="40" y="65"/>
                  </a:cxn>
                  <a:cxn ang="0">
                    <a:pos x="36" y="64"/>
                  </a:cxn>
                  <a:cxn ang="0">
                    <a:pos x="30" y="62"/>
                  </a:cxn>
                  <a:cxn ang="0">
                    <a:pos x="22" y="60"/>
                  </a:cxn>
                  <a:cxn ang="0">
                    <a:pos x="13" y="57"/>
                  </a:cxn>
                  <a:cxn ang="0">
                    <a:pos x="6" y="50"/>
                  </a:cxn>
                  <a:cxn ang="0">
                    <a:pos x="2" y="42"/>
                  </a:cxn>
                  <a:cxn ang="0">
                    <a:pos x="0" y="32"/>
                  </a:cxn>
                  <a:cxn ang="0">
                    <a:pos x="2" y="20"/>
                  </a:cxn>
                  <a:cxn ang="0">
                    <a:pos x="9" y="10"/>
                  </a:cxn>
                  <a:cxn ang="0">
                    <a:pos x="18" y="5"/>
                  </a:cxn>
                  <a:cxn ang="0">
                    <a:pos x="30" y="1"/>
                  </a:cxn>
                  <a:cxn ang="0">
                    <a:pos x="42" y="0"/>
                  </a:cxn>
                  <a:cxn ang="0">
                    <a:pos x="61" y="1"/>
                  </a:cxn>
                  <a:cxn ang="0">
                    <a:pos x="73" y="4"/>
                  </a:cxn>
                  <a:cxn ang="0">
                    <a:pos x="80" y="5"/>
                  </a:cxn>
                  <a:cxn ang="0">
                    <a:pos x="77" y="30"/>
                  </a:cxn>
                  <a:cxn ang="0">
                    <a:pos x="72" y="28"/>
                  </a:cxn>
                  <a:cxn ang="0">
                    <a:pos x="61" y="25"/>
                  </a:cxn>
                  <a:cxn ang="0">
                    <a:pos x="48" y="24"/>
                  </a:cxn>
                  <a:cxn ang="0">
                    <a:pos x="42" y="24"/>
                  </a:cxn>
                  <a:cxn ang="0">
                    <a:pos x="38" y="24"/>
                  </a:cxn>
                  <a:cxn ang="0">
                    <a:pos x="36" y="26"/>
                  </a:cxn>
                  <a:cxn ang="0">
                    <a:pos x="34" y="28"/>
                  </a:cxn>
                  <a:cxn ang="0">
                    <a:pos x="33" y="30"/>
                  </a:cxn>
                  <a:cxn ang="0">
                    <a:pos x="33" y="33"/>
                  </a:cxn>
                  <a:cxn ang="0">
                    <a:pos x="36" y="36"/>
                  </a:cxn>
                  <a:cxn ang="0">
                    <a:pos x="38" y="37"/>
                  </a:cxn>
                  <a:cxn ang="0">
                    <a:pos x="42" y="38"/>
                  </a:cxn>
                  <a:cxn ang="0">
                    <a:pos x="48" y="40"/>
                  </a:cxn>
                  <a:cxn ang="0">
                    <a:pos x="53" y="41"/>
                  </a:cxn>
                  <a:cxn ang="0">
                    <a:pos x="65" y="45"/>
                  </a:cxn>
                  <a:cxn ang="0">
                    <a:pos x="76" y="52"/>
                  </a:cxn>
                  <a:cxn ang="0">
                    <a:pos x="83" y="61"/>
                  </a:cxn>
                  <a:cxn ang="0">
                    <a:pos x="85" y="74"/>
                  </a:cxn>
                  <a:cxn ang="0">
                    <a:pos x="83" y="86"/>
                  </a:cxn>
                  <a:cxn ang="0">
                    <a:pos x="75" y="97"/>
                  </a:cxn>
                  <a:cxn ang="0">
                    <a:pos x="64" y="102"/>
                  </a:cxn>
                  <a:cxn ang="0">
                    <a:pos x="50" y="106"/>
                  </a:cxn>
                  <a:cxn ang="0">
                    <a:pos x="36" y="106"/>
                  </a:cxn>
                  <a:cxn ang="0">
                    <a:pos x="18" y="106"/>
                  </a:cxn>
                  <a:cxn ang="0">
                    <a:pos x="6" y="103"/>
                  </a:cxn>
                  <a:cxn ang="0">
                    <a:pos x="1" y="102"/>
                  </a:cxn>
                  <a:cxn ang="0">
                    <a:pos x="2" y="76"/>
                  </a:cxn>
                </a:cxnLst>
                <a:rect l="0" t="0" r="r" b="b"/>
                <a:pathLst>
                  <a:path w="85" h="106">
                    <a:moveTo>
                      <a:pt x="2" y="76"/>
                    </a:moveTo>
                    <a:lnTo>
                      <a:pt x="9" y="78"/>
                    </a:lnTo>
                    <a:lnTo>
                      <a:pt x="20" y="82"/>
                    </a:lnTo>
                    <a:lnTo>
                      <a:pt x="34" y="84"/>
                    </a:lnTo>
                    <a:lnTo>
                      <a:pt x="38" y="84"/>
                    </a:lnTo>
                    <a:lnTo>
                      <a:pt x="42" y="82"/>
                    </a:lnTo>
                    <a:lnTo>
                      <a:pt x="45" y="81"/>
                    </a:lnTo>
                    <a:lnTo>
                      <a:pt x="48" y="80"/>
                    </a:lnTo>
                    <a:lnTo>
                      <a:pt x="49" y="78"/>
                    </a:lnTo>
                    <a:lnTo>
                      <a:pt x="50" y="74"/>
                    </a:lnTo>
                    <a:lnTo>
                      <a:pt x="49" y="72"/>
                    </a:lnTo>
                    <a:lnTo>
                      <a:pt x="48" y="69"/>
                    </a:lnTo>
                    <a:lnTo>
                      <a:pt x="44" y="68"/>
                    </a:lnTo>
                    <a:lnTo>
                      <a:pt x="40" y="65"/>
                    </a:lnTo>
                    <a:lnTo>
                      <a:pt x="36" y="64"/>
                    </a:lnTo>
                    <a:lnTo>
                      <a:pt x="30" y="62"/>
                    </a:lnTo>
                    <a:lnTo>
                      <a:pt x="22" y="60"/>
                    </a:lnTo>
                    <a:lnTo>
                      <a:pt x="13" y="57"/>
                    </a:lnTo>
                    <a:lnTo>
                      <a:pt x="6" y="50"/>
                    </a:lnTo>
                    <a:lnTo>
                      <a:pt x="2" y="42"/>
                    </a:lnTo>
                    <a:lnTo>
                      <a:pt x="0" y="32"/>
                    </a:lnTo>
                    <a:lnTo>
                      <a:pt x="2" y="20"/>
                    </a:lnTo>
                    <a:lnTo>
                      <a:pt x="9" y="10"/>
                    </a:lnTo>
                    <a:lnTo>
                      <a:pt x="18" y="5"/>
                    </a:lnTo>
                    <a:lnTo>
                      <a:pt x="30" y="1"/>
                    </a:lnTo>
                    <a:lnTo>
                      <a:pt x="42" y="0"/>
                    </a:lnTo>
                    <a:lnTo>
                      <a:pt x="61" y="1"/>
                    </a:lnTo>
                    <a:lnTo>
                      <a:pt x="73" y="4"/>
                    </a:lnTo>
                    <a:lnTo>
                      <a:pt x="80" y="5"/>
                    </a:lnTo>
                    <a:lnTo>
                      <a:pt x="77" y="30"/>
                    </a:lnTo>
                    <a:lnTo>
                      <a:pt x="72" y="28"/>
                    </a:lnTo>
                    <a:lnTo>
                      <a:pt x="61" y="25"/>
                    </a:lnTo>
                    <a:lnTo>
                      <a:pt x="48" y="24"/>
                    </a:lnTo>
                    <a:lnTo>
                      <a:pt x="42" y="24"/>
                    </a:lnTo>
                    <a:lnTo>
                      <a:pt x="38" y="24"/>
                    </a:lnTo>
                    <a:lnTo>
                      <a:pt x="36" y="26"/>
                    </a:lnTo>
                    <a:lnTo>
                      <a:pt x="34" y="28"/>
                    </a:lnTo>
                    <a:lnTo>
                      <a:pt x="33" y="30"/>
                    </a:lnTo>
                    <a:lnTo>
                      <a:pt x="33" y="33"/>
                    </a:lnTo>
                    <a:lnTo>
                      <a:pt x="36" y="36"/>
                    </a:lnTo>
                    <a:lnTo>
                      <a:pt x="38" y="37"/>
                    </a:lnTo>
                    <a:lnTo>
                      <a:pt x="42" y="38"/>
                    </a:lnTo>
                    <a:lnTo>
                      <a:pt x="48" y="40"/>
                    </a:lnTo>
                    <a:lnTo>
                      <a:pt x="53" y="41"/>
                    </a:lnTo>
                    <a:lnTo>
                      <a:pt x="65" y="45"/>
                    </a:lnTo>
                    <a:lnTo>
                      <a:pt x="76" y="52"/>
                    </a:lnTo>
                    <a:lnTo>
                      <a:pt x="83" y="61"/>
                    </a:lnTo>
                    <a:lnTo>
                      <a:pt x="85" y="74"/>
                    </a:lnTo>
                    <a:lnTo>
                      <a:pt x="83" y="86"/>
                    </a:lnTo>
                    <a:lnTo>
                      <a:pt x="75" y="97"/>
                    </a:lnTo>
                    <a:lnTo>
                      <a:pt x="64" y="102"/>
                    </a:lnTo>
                    <a:lnTo>
                      <a:pt x="50" y="106"/>
                    </a:lnTo>
                    <a:lnTo>
                      <a:pt x="36" y="106"/>
                    </a:lnTo>
                    <a:lnTo>
                      <a:pt x="18" y="106"/>
                    </a:lnTo>
                    <a:lnTo>
                      <a:pt x="6" y="103"/>
                    </a:lnTo>
                    <a:lnTo>
                      <a:pt x="1" y="102"/>
                    </a:lnTo>
                    <a:lnTo>
                      <a:pt x="2"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7" name="Freeform 59"/>
              <p:cNvSpPr>
                <a:spLocks noChangeAspect="1" noEditPoints="1"/>
              </p:cNvSpPr>
              <p:nvPr userDrawn="1"/>
            </p:nvSpPr>
            <p:spPr bwMode="gray">
              <a:xfrm>
                <a:off x="5315" y="253"/>
                <a:ext cx="60" cy="53"/>
              </a:xfrm>
              <a:custGeom>
                <a:avLst/>
                <a:gdLst/>
                <a:ahLst/>
                <a:cxnLst>
                  <a:cxn ang="0">
                    <a:pos x="60" y="82"/>
                  </a:cxn>
                  <a:cxn ang="0">
                    <a:pos x="50" y="80"/>
                  </a:cxn>
                  <a:cxn ang="0">
                    <a:pos x="43" y="73"/>
                  </a:cxn>
                  <a:cxn ang="0">
                    <a:pos x="39" y="64"/>
                  </a:cxn>
                  <a:cxn ang="0">
                    <a:pos x="38" y="53"/>
                  </a:cxn>
                  <a:cxn ang="0">
                    <a:pos x="39" y="42"/>
                  </a:cxn>
                  <a:cxn ang="0">
                    <a:pos x="43" y="33"/>
                  </a:cxn>
                  <a:cxn ang="0">
                    <a:pos x="50" y="26"/>
                  </a:cxn>
                  <a:cxn ang="0">
                    <a:pos x="60" y="25"/>
                  </a:cxn>
                  <a:cxn ang="0">
                    <a:pos x="71" y="26"/>
                  </a:cxn>
                  <a:cxn ang="0">
                    <a:pos x="78" y="33"/>
                  </a:cxn>
                  <a:cxn ang="0">
                    <a:pos x="83" y="42"/>
                  </a:cxn>
                  <a:cxn ang="0">
                    <a:pos x="85" y="53"/>
                  </a:cxn>
                  <a:cxn ang="0">
                    <a:pos x="83" y="64"/>
                  </a:cxn>
                  <a:cxn ang="0">
                    <a:pos x="78" y="73"/>
                  </a:cxn>
                  <a:cxn ang="0">
                    <a:pos x="71" y="80"/>
                  </a:cxn>
                  <a:cxn ang="0">
                    <a:pos x="60" y="82"/>
                  </a:cxn>
                  <a:cxn ang="0">
                    <a:pos x="60" y="106"/>
                  </a:cxn>
                  <a:cxn ang="0">
                    <a:pos x="80" y="105"/>
                  </a:cxn>
                  <a:cxn ang="0">
                    <a:pos x="97" y="98"/>
                  </a:cxn>
                  <a:cxn ang="0">
                    <a:pos x="110" y="86"/>
                  </a:cxn>
                  <a:cxn ang="0">
                    <a:pos x="118" y="72"/>
                  </a:cxn>
                  <a:cxn ang="0">
                    <a:pos x="121" y="53"/>
                  </a:cxn>
                  <a:cxn ang="0">
                    <a:pos x="118" y="34"/>
                  </a:cxn>
                  <a:cxn ang="0">
                    <a:pos x="110" y="20"/>
                  </a:cxn>
                  <a:cxn ang="0">
                    <a:pos x="97" y="9"/>
                  </a:cxn>
                  <a:cxn ang="0">
                    <a:pos x="80" y="2"/>
                  </a:cxn>
                  <a:cxn ang="0">
                    <a:pos x="60" y="0"/>
                  </a:cxn>
                  <a:cxn ang="0">
                    <a:pos x="42" y="2"/>
                  </a:cxn>
                  <a:cxn ang="0">
                    <a:pos x="26" y="9"/>
                  </a:cxn>
                  <a:cxn ang="0">
                    <a:pos x="12" y="20"/>
                  </a:cxn>
                  <a:cxn ang="0">
                    <a:pos x="4" y="34"/>
                  </a:cxn>
                  <a:cxn ang="0">
                    <a:pos x="0" y="53"/>
                  </a:cxn>
                  <a:cxn ang="0">
                    <a:pos x="4" y="72"/>
                  </a:cxn>
                  <a:cxn ang="0">
                    <a:pos x="12" y="86"/>
                  </a:cxn>
                  <a:cxn ang="0">
                    <a:pos x="26" y="98"/>
                  </a:cxn>
                  <a:cxn ang="0">
                    <a:pos x="42" y="105"/>
                  </a:cxn>
                  <a:cxn ang="0">
                    <a:pos x="60" y="106"/>
                  </a:cxn>
                </a:cxnLst>
                <a:rect l="0" t="0" r="r" b="b"/>
                <a:pathLst>
                  <a:path w="121" h="106">
                    <a:moveTo>
                      <a:pt x="60" y="82"/>
                    </a:moveTo>
                    <a:lnTo>
                      <a:pt x="50" y="80"/>
                    </a:lnTo>
                    <a:lnTo>
                      <a:pt x="43" y="73"/>
                    </a:lnTo>
                    <a:lnTo>
                      <a:pt x="39" y="64"/>
                    </a:lnTo>
                    <a:lnTo>
                      <a:pt x="38" y="53"/>
                    </a:lnTo>
                    <a:lnTo>
                      <a:pt x="39" y="42"/>
                    </a:lnTo>
                    <a:lnTo>
                      <a:pt x="43" y="33"/>
                    </a:lnTo>
                    <a:lnTo>
                      <a:pt x="50" y="26"/>
                    </a:lnTo>
                    <a:lnTo>
                      <a:pt x="60" y="25"/>
                    </a:lnTo>
                    <a:lnTo>
                      <a:pt x="71" y="26"/>
                    </a:lnTo>
                    <a:lnTo>
                      <a:pt x="78" y="33"/>
                    </a:lnTo>
                    <a:lnTo>
                      <a:pt x="83" y="42"/>
                    </a:lnTo>
                    <a:lnTo>
                      <a:pt x="85" y="53"/>
                    </a:lnTo>
                    <a:lnTo>
                      <a:pt x="83" y="64"/>
                    </a:lnTo>
                    <a:lnTo>
                      <a:pt x="78" y="73"/>
                    </a:lnTo>
                    <a:lnTo>
                      <a:pt x="71" y="80"/>
                    </a:lnTo>
                    <a:lnTo>
                      <a:pt x="60" y="82"/>
                    </a:lnTo>
                    <a:close/>
                    <a:moveTo>
                      <a:pt x="60" y="106"/>
                    </a:moveTo>
                    <a:lnTo>
                      <a:pt x="80" y="105"/>
                    </a:lnTo>
                    <a:lnTo>
                      <a:pt x="97" y="98"/>
                    </a:lnTo>
                    <a:lnTo>
                      <a:pt x="110" y="86"/>
                    </a:lnTo>
                    <a:lnTo>
                      <a:pt x="118" y="72"/>
                    </a:lnTo>
                    <a:lnTo>
                      <a:pt x="121" y="53"/>
                    </a:lnTo>
                    <a:lnTo>
                      <a:pt x="118" y="34"/>
                    </a:lnTo>
                    <a:lnTo>
                      <a:pt x="110" y="20"/>
                    </a:lnTo>
                    <a:lnTo>
                      <a:pt x="97" y="9"/>
                    </a:lnTo>
                    <a:lnTo>
                      <a:pt x="80" y="2"/>
                    </a:lnTo>
                    <a:lnTo>
                      <a:pt x="60" y="0"/>
                    </a:lnTo>
                    <a:lnTo>
                      <a:pt x="42" y="2"/>
                    </a:lnTo>
                    <a:lnTo>
                      <a:pt x="26" y="9"/>
                    </a:lnTo>
                    <a:lnTo>
                      <a:pt x="12" y="20"/>
                    </a:lnTo>
                    <a:lnTo>
                      <a:pt x="4" y="34"/>
                    </a:lnTo>
                    <a:lnTo>
                      <a:pt x="0" y="53"/>
                    </a:lnTo>
                    <a:lnTo>
                      <a:pt x="4" y="72"/>
                    </a:lnTo>
                    <a:lnTo>
                      <a:pt x="12" y="86"/>
                    </a:lnTo>
                    <a:lnTo>
                      <a:pt x="26" y="98"/>
                    </a:lnTo>
                    <a:lnTo>
                      <a:pt x="42" y="105"/>
                    </a:lnTo>
                    <a:lnTo>
                      <a:pt x="60" y="10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8" name="Freeform 60"/>
              <p:cNvSpPr>
                <a:spLocks noChangeAspect="1"/>
              </p:cNvSpPr>
              <p:nvPr userDrawn="1"/>
            </p:nvSpPr>
            <p:spPr bwMode="gray">
              <a:xfrm>
                <a:off x="5384" y="253"/>
                <a:ext cx="37" cy="52"/>
              </a:xfrm>
              <a:custGeom>
                <a:avLst/>
                <a:gdLst/>
                <a:ahLst/>
                <a:cxnLst>
                  <a:cxn ang="0">
                    <a:pos x="73" y="30"/>
                  </a:cxn>
                  <a:cxn ang="0">
                    <a:pos x="72" y="30"/>
                  </a:cxn>
                  <a:cxn ang="0">
                    <a:pos x="69" y="30"/>
                  </a:cxn>
                  <a:cxn ang="0">
                    <a:pos x="65" y="29"/>
                  </a:cxn>
                  <a:cxn ang="0">
                    <a:pos x="61" y="29"/>
                  </a:cxn>
                  <a:cxn ang="0">
                    <a:pos x="51" y="30"/>
                  </a:cxn>
                  <a:cxn ang="0">
                    <a:pos x="43" y="36"/>
                  </a:cxn>
                  <a:cxn ang="0">
                    <a:pos x="37" y="44"/>
                  </a:cxn>
                  <a:cxn ang="0">
                    <a:pos x="36" y="56"/>
                  </a:cxn>
                  <a:cxn ang="0">
                    <a:pos x="36" y="105"/>
                  </a:cxn>
                  <a:cxn ang="0">
                    <a:pos x="0" y="105"/>
                  </a:cxn>
                  <a:cxn ang="0">
                    <a:pos x="0" y="2"/>
                  </a:cxn>
                  <a:cxn ang="0">
                    <a:pos x="32" y="2"/>
                  </a:cxn>
                  <a:cxn ang="0">
                    <a:pos x="32" y="17"/>
                  </a:cxn>
                  <a:cxn ang="0">
                    <a:pos x="32" y="17"/>
                  </a:cxn>
                  <a:cxn ang="0">
                    <a:pos x="35" y="13"/>
                  </a:cxn>
                  <a:cxn ang="0">
                    <a:pos x="41" y="8"/>
                  </a:cxn>
                  <a:cxn ang="0">
                    <a:pos x="49" y="2"/>
                  </a:cxn>
                  <a:cxn ang="0">
                    <a:pos x="63" y="0"/>
                  </a:cxn>
                  <a:cxn ang="0">
                    <a:pos x="67" y="0"/>
                  </a:cxn>
                  <a:cxn ang="0">
                    <a:pos x="71" y="0"/>
                  </a:cxn>
                  <a:cxn ang="0">
                    <a:pos x="73" y="1"/>
                  </a:cxn>
                  <a:cxn ang="0">
                    <a:pos x="75" y="1"/>
                  </a:cxn>
                  <a:cxn ang="0">
                    <a:pos x="73" y="30"/>
                  </a:cxn>
                </a:cxnLst>
                <a:rect l="0" t="0" r="r" b="b"/>
                <a:pathLst>
                  <a:path w="75" h="105">
                    <a:moveTo>
                      <a:pt x="73" y="30"/>
                    </a:moveTo>
                    <a:lnTo>
                      <a:pt x="72" y="30"/>
                    </a:lnTo>
                    <a:lnTo>
                      <a:pt x="69" y="30"/>
                    </a:lnTo>
                    <a:lnTo>
                      <a:pt x="65" y="29"/>
                    </a:lnTo>
                    <a:lnTo>
                      <a:pt x="61" y="29"/>
                    </a:lnTo>
                    <a:lnTo>
                      <a:pt x="51" y="30"/>
                    </a:lnTo>
                    <a:lnTo>
                      <a:pt x="43" y="36"/>
                    </a:lnTo>
                    <a:lnTo>
                      <a:pt x="37" y="44"/>
                    </a:lnTo>
                    <a:lnTo>
                      <a:pt x="36" y="56"/>
                    </a:lnTo>
                    <a:lnTo>
                      <a:pt x="36" y="105"/>
                    </a:lnTo>
                    <a:lnTo>
                      <a:pt x="0" y="105"/>
                    </a:lnTo>
                    <a:lnTo>
                      <a:pt x="0" y="2"/>
                    </a:lnTo>
                    <a:lnTo>
                      <a:pt x="32" y="2"/>
                    </a:lnTo>
                    <a:lnTo>
                      <a:pt x="32" y="17"/>
                    </a:lnTo>
                    <a:lnTo>
                      <a:pt x="32" y="17"/>
                    </a:lnTo>
                    <a:lnTo>
                      <a:pt x="35" y="13"/>
                    </a:lnTo>
                    <a:lnTo>
                      <a:pt x="41" y="8"/>
                    </a:lnTo>
                    <a:lnTo>
                      <a:pt x="49" y="2"/>
                    </a:lnTo>
                    <a:lnTo>
                      <a:pt x="63" y="0"/>
                    </a:lnTo>
                    <a:lnTo>
                      <a:pt x="67" y="0"/>
                    </a:lnTo>
                    <a:lnTo>
                      <a:pt x="71" y="0"/>
                    </a:lnTo>
                    <a:lnTo>
                      <a:pt x="73" y="1"/>
                    </a:lnTo>
                    <a:lnTo>
                      <a:pt x="75" y="1"/>
                    </a:lnTo>
                    <a:lnTo>
                      <a:pt x="73"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9" name="Freeform 61"/>
              <p:cNvSpPr>
                <a:spLocks noChangeAspect="1"/>
              </p:cNvSpPr>
              <p:nvPr userDrawn="1"/>
            </p:nvSpPr>
            <p:spPr bwMode="gray">
              <a:xfrm>
                <a:off x="5427" y="253"/>
                <a:ext cx="43" cy="53"/>
              </a:xfrm>
              <a:custGeom>
                <a:avLst/>
                <a:gdLst/>
                <a:ahLst/>
                <a:cxnLst>
                  <a:cxn ang="0">
                    <a:pos x="3" y="76"/>
                  </a:cxn>
                  <a:cxn ang="0">
                    <a:pos x="8" y="78"/>
                  </a:cxn>
                  <a:cxn ang="0">
                    <a:pos x="20" y="82"/>
                  </a:cxn>
                  <a:cxn ang="0">
                    <a:pos x="35" y="84"/>
                  </a:cxn>
                  <a:cxn ang="0">
                    <a:pos x="39" y="84"/>
                  </a:cxn>
                  <a:cxn ang="0">
                    <a:pos x="43" y="82"/>
                  </a:cxn>
                  <a:cxn ang="0">
                    <a:pos x="45" y="81"/>
                  </a:cxn>
                  <a:cxn ang="0">
                    <a:pos x="48" y="80"/>
                  </a:cxn>
                  <a:cxn ang="0">
                    <a:pos x="49" y="78"/>
                  </a:cxn>
                  <a:cxn ang="0">
                    <a:pos x="51" y="74"/>
                  </a:cxn>
                  <a:cxn ang="0">
                    <a:pos x="49" y="72"/>
                  </a:cxn>
                  <a:cxn ang="0">
                    <a:pos x="48" y="69"/>
                  </a:cxn>
                  <a:cxn ang="0">
                    <a:pos x="44" y="68"/>
                  </a:cxn>
                  <a:cxn ang="0">
                    <a:pos x="40" y="65"/>
                  </a:cxn>
                  <a:cxn ang="0">
                    <a:pos x="36" y="64"/>
                  </a:cxn>
                  <a:cxn ang="0">
                    <a:pos x="31" y="62"/>
                  </a:cxn>
                  <a:cxn ang="0">
                    <a:pos x="21" y="60"/>
                  </a:cxn>
                  <a:cxn ang="0">
                    <a:pos x="13" y="57"/>
                  </a:cxn>
                  <a:cxn ang="0">
                    <a:pos x="7" y="50"/>
                  </a:cxn>
                  <a:cxn ang="0">
                    <a:pos x="1" y="42"/>
                  </a:cxn>
                  <a:cxn ang="0">
                    <a:pos x="0" y="32"/>
                  </a:cxn>
                  <a:cxn ang="0">
                    <a:pos x="3" y="20"/>
                  </a:cxn>
                  <a:cxn ang="0">
                    <a:pos x="9" y="10"/>
                  </a:cxn>
                  <a:cxn ang="0">
                    <a:pos x="19" y="5"/>
                  </a:cxn>
                  <a:cxn ang="0">
                    <a:pos x="31" y="1"/>
                  </a:cxn>
                  <a:cxn ang="0">
                    <a:pos x="43" y="0"/>
                  </a:cxn>
                  <a:cxn ang="0">
                    <a:pos x="61" y="1"/>
                  </a:cxn>
                  <a:cxn ang="0">
                    <a:pos x="73" y="4"/>
                  </a:cxn>
                  <a:cxn ang="0">
                    <a:pos x="80" y="5"/>
                  </a:cxn>
                  <a:cxn ang="0">
                    <a:pos x="77" y="30"/>
                  </a:cxn>
                  <a:cxn ang="0">
                    <a:pos x="72" y="28"/>
                  </a:cxn>
                  <a:cxn ang="0">
                    <a:pos x="61" y="25"/>
                  </a:cxn>
                  <a:cxn ang="0">
                    <a:pos x="48" y="24"/>
                  </a:cxn>
                  <a:cxn ang="0">
                    <a:pos x="43" y="24"/>
                  </a:cxn>
                  <a:cxn ang="0">
                    <a:pos x="39" y="24"/>
                  </a:cxn>
                  <a:cxn ang="0">
                    <a:pos x="36" y="26"/>
                  </a:cxn>
                  <a:cxn ang="0">
                    <a:pos x="33" y="28"/>
                  </a:cxn>
                  <a:cxn ang="0">
                    <a:pos x="33" y="30"/>
                  </a:cxn>
                  <a:cxn ang="0">
                    <a:pos x="33" y="33"/>
                  </a:cxn>
                  <a:cxn ang="0">
                    <a:pos x="36" y="36"/>
                  </a:cxn>
                  <a:cxn ang="0">
                    <a:pos x="39" y="37"/>
                  </a:cxn>
                  <a:cxn ang="0">
                    <a:pos x="43" y="38"/>
                  </a:cxn>
                  <a:cxn ang="0">
                    <a:pos x="48" y="40"/>
                  </a:cxn>
                  <a:cxn ang="0">
                    <a:pos x="53" y="41"/>
                  </a:cxn>
                  <a:cxn ang="0">
                    <a:pos x="65" y="45"/>
                  </a:cxn>
                  <a:cxn ang="0">
                    <a:pos x="76" y="52"/>
                  </a:cxn>
                  <a:cxn ang="0">
                    <a:pos x="83" y="61"/>
                  </a:cxn>
                  <a:cxn ang="0">
                    <a:pos x="85" y="74"/>
                  </a:cxn>
                  <a:cxn ang="0">
                    <a:pos x="83" y="86"/>
                  </a:cxn>
                  <a:cxn ang="0">
                    <a:pos x="75" y="97"/>
                  </a:cxn>
                  <a:cxn ang="0">
                    <a:pos x="64" y="102"/>
                  </a:cxn>
                  <a:cxn ang="0">
                    <a:pos x="51" y="106"/>
                  </a:cxn>
                  <a:cxn ang="0">
                    <a:pos x="36" y="106"/>
                  </a:cxn>
                  <a:cxn ang="0">
                    <a:pos x="19" y="106"/>
                  </a:cxn>
                  <a:cxn ang="0">
                    <a:pos x="7" y="103"/>
                  </a:cxn>
                  <a:cxn ang="0">
                    <a:pos x="1" y="102"/>
                  </a:cxn>
                  <a:cxn ang="0">
                    <a:pos x="3" y="76"/>
                  </a:cxn>
                </a:cxnLst>
                <a:rect l="0" t="0" r="r" b="b"/>
                <a:pathLst>
                  <a:path w="85" h="106">
                    <a:moveTo>
                      <a:pt x="3" y="76"/>
                    </a:moveTo>
                    <a:lnTo>
                      <a:pt x="8" y="78"/>
                    </a:lnTo>
                    <a:lnTo>
                      <a:pt x="20" y="82"/>
                    </a:lnTo>
                    <a:lnTo>
                      <a:pt x="35" y="84"/>
                    </a:lnTo>
                    <a:lnTo>
                      <a:pt x="39" y="84"/>
                    </a:lnTo>
                    <a:lnTo>
                      <a:pt x="43" y="82"/>
                    </a:lnTo>
                    <a:lnTo>
                      <a:pt x="45" y="81"/>
                    </a:lnTo>
                    <a:lnTo>
                      <a:pt x="48" y="80"/>
                    </a:lnTo>
                    <a:lnTo>
                      <a:pt x="49" y="78"/>
                    </a:lnTo>
                    <a:lnTo>
                      <a:pt x="51" y="74"/>
                    </a:lnTo>
                    <a:lnTo>
                      <a:pt x="49" y="72"/>
                    </a:lnTo>
                    <a:lnTo>
                      <a:pt x="48" y="69"/>
                    </a:lnTo>
                    <a:lnTo>
                      <a:pt x="44" y="68"/>
                    </a:lnTo>
                    <a:lnTo>
                      <a:pt x="40" y="65"/>
                    </a:lnTo>
                    <a:lnTo>
                      <a:pt x="36" y="64"/>
                    </a:lnTo>
                    <a:lnTo>
                      <a:pt x="31" y="62"/>
                    </a:lnTo>
                    <a:lnTo>
                      <a:pt x="21" y="60"/>
                    </a:lnTo>
                    <a:lnTo>
                      <a:pt x="13" y="57"/>
                    </a:lnTo>
                    <a:lnTo>
                      <a:pt x="7" y="50"/>
                    </a:lnTo>
                    <a:lnTo>
                      <a:pt x="1" y="42"/>
                    </a:lnTo>
                    <a:lnTo>
                      <a:pt x="0" y="32"/>
                    </a:lnTo>
                    <a:lnTo>
                      <a:pt x="3" y="20"/>
                    </a:lnTo>
                    <a:lnTo>
                      <a:pt x="9" y="10"/>
                    </a:lnTo>
                    <a:lnTo>
                      <a:pt x="19" y="5"/>
                    </a:lnTo>
                    <a:lnTo>
                      <a:pt x="31" y="1"/>
                    </a:lnTo>
                    <a:lnTo>
                      <a:pt x="43" y="0"/>
                    </a:lnTo>
                    <a:lnTo>
                      <a:pt x="61" y="1"/>
                    </a:lnTo>
                    <a:lnTo>
                      <a:pt x="73" y="4"/>
                    </a:lnTo>
                    <a:lnTo>
                      <a:pt x="80" y="5"/>
                    </a:lnTo>
                    <a:lnTo>
                      <a:pt x="77" y="30"/>
                    </a:lnTo>
                    <a:lnTo>
                      <a:pt x="72" y="28"/>
                    </a:lnTo>
                    <a:lnTo>
                      <a:pt x="61" y="25"/>
                    </a:lnTo>
                    <a:lnTo>
                      <a:pt x="48" y="24"/>
                    </a:lnTo>
                    <a:lnTo>
                      <a:pt x="43" y="24"/>
                    </a:lnTo>
                    <a:lnTo>
                      <a:pt x="39" y="24"/>
                    </a:lnTo>
                    <a:lnTo>
                      <a:pt x="36" y="26"/>
                    </a:lnTo>
                    <a:lnTo>
                      <a:pt x="33" y="28"/>
                    </a:lnTo>
                    <a:lnTo>
                      <a:pt x="33" y="30"/>
                    </a:lnTo>
                    <a:lnTo>
                      <a:pt x="33" y="33"/>
                    </a:lnTo>
                    <a:lnTo>
                      <a:pt x="36" y="36"/>
                    </a:lnTo>
                    <a:lnTo>
                      <a:pt x="39" y="37"/>
                    </a:lnTo>
                    <a:lnTo>
                      <a:pt x="43" y="38"/>
                    </a:lnTo>
                    <a:lnTo>
                      <a:pt x="48" y="40"/>
                    </a:lnTo>
                    <a:lnTo>
                      <a:pt x="53" y="41"/>
                    </a:lnTo>
                    <a:lnTo>
                      <a:pt x="65" y="45"/>
                    </a:lnTo>
                    <a:lnTo>
                      <a:pt x="76" y="52"/>
                    </a:lnTo>
                    <a:lnTo>
                      <a:pt x="83" y="61"/>
                    </a:lnTo>
                    <a:lnTo>
                      <a:pt x="85" y="74"/>
                    </a:lnTo>
                    <a:lnTo>
                      <a:pt x="83" y="86"/>
                    </a:lnTo>
                    <a:lnTo>
                      <a:pt x="75" y="97"/>
                    </a:lnTo>
                    <a:lnTo>
                      <a:pt x="64" y="102"/>
                    </a:lnTo>
                    <a:lnTo>
                      <a:pt x="51" y="106"/>
                    </a:lnTo>
                    <a:lnTo>
                      <a:pt x="36" y="106"/>
                    </a:lnTo>
                    <a:lnTo>
                      <a:pt x="19" y="106"/>
                    </a:lnTo>
                    <a:lnTo>
                      <a:pt x="7" y="103"/>
                    </a:lnTo>
                    <a:lnTo>
                      <a:pt x="1" y="102"/>
                    </a:lnTo>
                    <a:lnTo>
                      <a:pt x="3"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0" name="Freeform 62"/>
              <p:cNvSpPr>
                <a:spLocks noChangeAspect="1"/>
              </p:cNvSpPr>
              <p:nvPr userDrawn="1"/>
            </p:nvSpPr>
            <p:spPr bwMode="gray">
              <a:xfrm>
                <a:off x="5481" y="254"/>
                <a:ext cx="8" cy="10"/>
              </a:xfrm>
              <a:custGeom>
                <a:avLst/>
                <a:gdLst/>
                <a:ahLst/>
                <a:cxnLst>
                  <a:cxn ang="0">
                    <a:pos x="6" y="3"/>
                  </a:cxn>
                  <a:cxn ang="0">
                    <a:pos x="0" y="3"/>
                  </a:cxn>
                  <a:cxn ang="0">
                    <a:pos x="0" y="0"/>
                  </a:cxn>
                  <a:cxn ang="0">
                    <a:pos x="16" y="0"/>
                  </a:cxn>
                  <a:cxn ang="0">
                    <a:pos x="16" y="3"/>
                  </a:cxn>
                  <a:cxn ang="0">
                    <a:pos x="9" y="3"/>
                  </a:cxn>
                  <a:cxn ang="0">
                    <a:pos x="9" y="20"/>
                  </a:cxn>
                  <a:cxn ang="0">
                    <a:pos x="6" y="20"/>
                  </a:cxn>
                  <a:cxn ang="0">
                    <a:pos x="6" y="3"/>
                  </a:cxn>
                </a:cxnLst>
                <a:rect l="0" t="0" r="r" b="b"/>
                <a:pathLst>
                  <a:path w="16" h="20">
                    <a:moveTo>
                      <a:pt x="6" y="3"/>
                    </a:moveTo>
                    <a:lnTo>
                      <a:pt x="0" y="3"/>
                    </a:lnTo>
                    <a:lnTo>
                      <a:pt x="0" y="0"/>
                    </a:lnTo>
                    <a:lnTo>
                      <a:pt x="16" y="0"/>
                    </a:lnTo>
                    <a:lnTo>
                      <a:pt x="16" y="3"/>
                    </a:lnTo>
                    <a:lnTo>
                      <a:pt x="9" y="3"/>
                    </a:lnTo>
                    <a:lnTo>
                      <a:pt x="9" y="20"/>
                    </a:lnTo>
                    <a:lnTo>
                      <a:pt x="6" y="20"/>
                    </a:lnTo>
                    <a:lnTo>
                      <a:pt x="6" y="3"/>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1" name="Freeform 63"/>
              <p:cNvSpPr>
                <a:spLocks noChangeAspect="1"/>
              </p:cNvSpPr>
              <p:nvPr userDrawn="1"/>
            </p:nvSpPr>
            <p:spPr bwMode="gray">
              <a:xfrm>
                <a:off x="5490" y="254"/>
                <a:ext cx="12" cy="10"/>
              </a:xfrm>
              <a:custGeom>
                <a:avLst/>
                <a:gdLst/>
                <a:ahLst/>
                <a:cxnLst>
                  <a:cxn ang="0">
                    <a:pos x="0" y="0"/>
                  </a:cxn>
                  <a:cxn ang="0">
                    <a:pos x="4" y="0"/>
                  </a:cxn>
                  <a:cxn ang="0">
                    <a:pos x="10" y="18"/>
                  </a:cxn>
                  <a:cxn ang="0">
                    <a:pos x="17" y="0"/>
                  </a:cxn>
                  <a:cxn ang="0">
                    <a:pos x="22" y="0"/>
                  </a:cxn>
                  <a:cxn ang="0">
                    <a:pos x="22" y="20"/>
                  </a:cxn>
                  <a:cxn ang="0">
                    <a:pos x="20" y="20"/>
                  </a:cxn>
                  <a:cxn ang="0">
                    <a:pos x="20" y="3"/>
                  </a:cxn>
                  <a:cxn ang="0">
                    <a:pos x="18" y="3"/>
                  </a:cxn>
                  <a:cxn ang="0">
                    <a:pos x="12" y="20"/>
                  </a:cxn>
                  <a:cxn ang="0">
                    <a:pos x="9" y="20"/>
                  </a:cxn>
                  <a:cxn ang="0">
                    <a:pos x="2" y="3"/>
                  </a:cxn>
                  <a:cxn ang="0">
                    <a:pos x="2" y="3"/>
                  </a:cxn>
                  <a:cxn ang="0">
                    <a:pos x="2" y="20"/>
                  </a:cxn>
                  <a:cxn ang="0">
                    <a:pos x="0" y="20"/>
                  </a:cxn>
                  <a:cxn ang="0">
                    <a:pos x="0" y="0"/>
                  </a:cxn>
                </a:cxnLst>
                <a:rect l="0" t="0" r="r" b="b"/>
                <a:pathLst>
                  <a:path w="22" h="20">
                    <a:moveTo>
                      <a:pt x="0" y="0"/>
                    </a:moveTo>
                    <a:lnTo>
                      <a:pt x="4" y="0"/>
                    </a:lnTo>
                    <a:lnTo>
                      <a:pt x="10" y="18"/>
                    </a:lnTo>
                    <a:lnTo>
                      <a:pt x="17" y="0"/>
                    </a:lnTo>
                    <a:lnTo>
                      <a:pt x="22" y="0"/>
                    </a:lnTo>
                    <a:lnTo>
                      <a:pt x="22" y="20"/>
                    </a:lnTo>
                    <a:lnTo>
                      <a:pt x="20" y="20"/>
                    </a:lnTo>
                    <a:lnTo>
                      <a:pt x="20" y="3"/>
                    </a:lnTo>
                    <a:lnTo>
                      <a:pt x="18" y="3"/>
                    </a:lnTo>
                    <a:lnTo>
                      <a:pt x="12" y="20"/>
                    </a:lnTo>
                    <a:lnTo>
                      <a:pt x="9" y="20"/>
                    </a:lnTo>
                    <a:lnTo>
                      <a:pt x="2" y="3"/>
                    </a:lnTo>
                    <a:lnTo>
                      <a:pt x="2" y="3"/>
                    </a:lnTo>
                    <a:lnTo>
                      <a:pt x="2" y="20"/>
                    </a:lnTo>
                    <a:lnTo>
                      <a:pt x="0" y="20"/>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2" name="Freeform 64"/>
              <p:cNvSpPr>
                <a:spLocks noChangeAspect="1" noEditPoints="1"/>
              </p:cNvSpPr>
              <p:nvPr userDrawn="1"/>
            </p:nvSpPr>
            <p:spPr bwMode="gray">
              <a:xfrm>
                <a:off x="5210" y="153"/>
                <a:ext cx="74" cy="73"/>
              </a:xfrm>
              <a:custGeom>
                <a:avLst/>
                <a:gdLst/>
                <a:ahLst/>
                <a:cxnLst>
                  <a:cxn ang="0">
                    <a:pos x="74" y="0"/>
                  </a:cxn>
                  <a:cxn ang="0">
                    <a:pos x="50" y="3"/>
                  </a:cxn>
                  <a:cxn ang="0">
                    <a:pos x="30" y="13"/>
                  </a:cxn>
                  <a:cxn ang="0">
                    <a:pos x="15" y="29"/>
                  </a:cxn>
                  <a:cxn ang="0">
                    <a:pos x="4" y="49"/>
                  </a:cxn>
                  <a:cxn ang="0">
                    <a:pos x="0" y="72"/>
                  </a:cxn>
                  <a:cxn ang="0">
                    <a:pos x="4" y="96"/>
                  </a:cxn>
                  <a:cxn ang="0">
                    <a:pos x="15" y="116"/>
                  </a:cxn>
                  <a:cxn ang="0">
                    <a:pos x="30" y="132"/>
                  </a:cxn>
                  <a:cxn ang="0">
                    <a:pos x="50" y="141"/>
                  </a:cxn>
                  <a:cxn ang="0">
                    <a:pos x="74" y="145"/>
                  </a:cxn>
                  <a:cxn ang="0">
                    <a:pos x="97" y="141"/>
                  </a:cxn>
                  <a:cxn ang="0">
                    <a:pos x="117" y="132"/>
                  </a:cxn>
                  <a:cxn ang="0">
                    <a:pos x="133" y="116"/>
                  </a:cxn>
                  <a:cxn ang="0">
                    <a:pos x="143" y="96"/>
                  </a:cxn>
                  <a:cxn ang="0">
                    <a:pos x="147" y="72"/>
                  </a:cxn>
                  <a:cxn ang="0">
                    <a:pos x="143" y="49"/>
                  </a:cxn>
                  <a:cxn ang="0">
                    <a:pos x="133" y="29"/>
                  </a:cxn>
                  <a:cxn ang="0">
                    <a:pos x="117" y="13"/>
                  </a:cxn>
                  <a:cxn ang="0">
                    <a:pos x="97" y="3"/>
                  </a:cxn>
                  <a:cxn ang="0">
                    <a:pos x="74" y="0"/>
                  </a:cxn>
                  <a:cxn ang="0">
                    <a:pos x="74" y="116"/>
                  </a:cxn>
                  <a:cxn ang="0">
                    <a:pos x="57" y="112"/>
                  </a:cxn>
                  <a:cxn ang="0">
                    <a:pos x="43" y="102"/>
                  </a:cxn>
                  <a:cxn ang="0">
                    <a:pos x="34" y="89"/>
                  </a:cxn>
                  <a:cxn ang="0">
                    <a:pos x="30" y="72"/>
                  </a:cxn>
                  <a:cxn ang="0">
                    <a:pos x="34" y="56"/>
                  </a:cxn>
                  <a:cxn ang="0">
                    <a:pos x="43" y="41"/>
                  </a:cxn>
                  <a:cxn ang="0">
                    <a:pos x="57" y="32"/>
                  </a:cxn>
                  <a:cxn ang="0">
                    <a:pos x="74" y="29"/>
                  </a:cxn>
                  <a:cxn ang="0">
                    <a:pos x="90" y="32"/>
                  </a:cxn>
                  <a:cxn ang="0">
                    <a:pos x="105" y="41"/>
                  </a:cxn>
                  <a:cxn ang="0">
                    <a:pos x="114" y="56"/>
                  </a:cxn>
                  <a:cxn ang="0">
                    <a:pos x="117" y="72"/>
                  </a:cxn>
                  <a:cxn ang="0">
                    <a:pos x="114" y="89"/>
                  </a:cxn>
                  <a:cxn ang="0">
                    <a:pos x="105" y="102"/>
                  </a:cxn>
                  <a:cxn ang="0">
                    <a:pos x="90" y="112"/>
                  </a:cxn>
                  <a:cxn ang="0">
                    <a:pos x="74" y="116"/>
                  </a:cxn>
                </a:cxnLst>
                <a:rect l="0" t="0" r="r" b="b"/>
                <a:pathLst>
                  <a:path w="147" h="145">
                    <a:moveTo>
                      <a:pt x="74" y="0"/>
                    </a:moveTo>
                    <a:lnTo>
                      <a:pt x="50" y="3"/>
                    </a:lnTo>
                    <a:lnTo>
                      <a:pt x="30" y="13"/>
                    </a:lnTo>
                    <a:lnTo>
                      <a:pt x="15" y="29"/>
                    </a:lnTo>
                    <a:lnTo>
                      <a:pt x="4" y="49"/>
                    </a:lnTo>
                    <a:lnTo>
                      <a:pt x="0" y="72"/>
                    </a:lnTo>
                    <a:lnTo>
                      <a:pt x="4" y="96"/>
                    </a:lnTo>
                    <a:lnTo>
                      <a:pt x="15" y="116"/>
                    </a:lnTo>
                    <a:lnTo>
                      <a:pt x="30" y="132"/>
                    </a:lnTo>
                    <a:lnTo>
                      <a:pt x="50" y="141"/>
                    </a:lnTo>
                    <a:lnTo>
                      <a:pt x="74" y="145"/>
                    </a:lnTo>
                    <a:lnTo>
                      <a:pt x="97" y="141"/>
                    </a:lnTo>
                    <a:lnTo>
                      <a:pt x="117" y="132"/>
                    </a:lnTo>
                    <a:lnTo>
                      <a:pt x="133" y="116"/>
                    </a:lnTo>
                    <a:lnTo>
                      <a:pt x="143" y="96"/>
                    </a:lnTo>
                    <a:lnTo>
                      <a:pt x="147" y="72"/>
                    </a:lnTo>
                    <a:lnTo>
                      <a:pt x="143" y="49"/>
                    </a:lnTo>
                    <a:lnTo>
                      <a:pt x="133" y="29"/>
                    </a:lnTo>
                    <a:lnTo>
                      <a:pt x="117" y="13"/>
                    </a:lnTo>
                    <a:lnTo>
                      <a:pt x="97" y="3"/>
                    </a:lnTo>
                    <a:lnTo>
                      <a:pt x="74" y="0"/>
                    </a:lnTo>
                    <a:close/>
                    <a:moveTo>
                      <a:pt x="74" y="116"/>
                    </a:moveTo>
                    <a:lnTo>
                      <a:pt x="57" y="112"/>
                    </a:lnTo>
                    <a:lnTo>
                      <a:pt x="43" y="102"/>
                    </a:lnTo>
                    <a:lnTo>
                      <a:pt x="34" y="89"/>
                    </a:lnTo>
                    <a:lnTo>
                      <a:pt x="30" y="72"/>
                    </a:lnTo>
                    <a:lnTo>
                      <a:pt x="34" y="56"/>
                    </a:lnTo>
                    <a:lnTo>
                      <a:pt x="43" y="41"/>
                    </a:lnTo>
                    <a:lnTo>
                      <a:pt x="57" y="32"/>
                    </a:lnTo>
                    <a:lnTo>
                      <a:pt x="74" y="29"/>
                    </a:lnTo>
                    <a:lnTo>
                      <a:pt x="90" y="32"/>
                    </a:lnTo>
                    <a:lnTo>
                      <a:pt x="105" y="41"/>
                    </a:lnTo>
                    <a:lnTo>
                      <a:pt x="114" y="56"/>
                    </a:lnTo>
                    <a:lnTo>
                      <a:pt x="117" y="72"/>
                    </a:lnTo>
                    <a:lnTo>
                      <a:pt x="114" y="89"/>
                    </a:lnTo>
                    <a:lnTo>
                      <a:pt x="105" y="102"/>
                    </a:lnTo>
                    <a:lnTo>
                      <a:pt x="90" y="112"/>
                    </a:lnTo>
                    <a:lnTo>
                      <a:pt x="74" y="116"/>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3" name="Freeform 65"/>
              <p:cNvSpPr>
                <a:spLocks noChangeAspect="1"/>
              </p:cNvSpPr>
              <p:nvPr userDrawn="1"/>
            </p:nvSpPr>
            <p:spPr bwMode="gray">
              <a:xfrm>
                <a:off x="5361" y="153"/>
                <a:ext cx="58" cy="73"/>
              </a:xfrm>
              <a:custGeom>
                <a:avLst/>
                <a:gdLst/>
                <a:ahLst/>
                <a:cxnLst>
                  <a:cxn ang="0">
                    <a:pos x="87" y="72"/>
                  </a:cxn>
                  <a:cxn ang="0">
                    <a:pos x="91" y="49"/>
                  </a:cxn>
                  <a:cxn ang="0">
                    <a:pos x="102" y="29"/>
                  </a:cxn>
                  <a:cxn ang="0">
                    <a:pos x="116" y="13"/>
                  </a:cxn>
                  <a:cxn ang="0">
                    <a:pos x="96" y="3"/>
                  </a:cxn>
                  <a:cxn ang="0">
                    <a:pos x="74" y="0"/>
                  </a:cxn>
                  <a:cxn ang="0">
                    <a:pos x="51" y="3"/>
                  </a:cxn>
                  <a:cxn ang="0">
                    <a:pos x="31" y="13"/>
                  </a:cxn>
                  <a:cxn ang="0">
                    <a:pos x="15" y="29"/>
                  </a:cxn>
                  <a:cxn ang="0">
                    <a:pos x="4" y="49"/>
                  </a:cxn>
                  <a:cxn ang="0">
                    <a:pos x="0" y="72"/>
                  </a:cxn>
                  <a:cxn ang="0">
                    <a:pos x="4" y="96"/>
                  </a:cxn>
                  <a:cxn ang="0">
                    <a:pos x="15" y="116"/>
                  </a:cxn>
                  <a:cxn ang="0">
                    <a:pos x="31" y="132"/>
                  </a:cxn>
                  <a:cxn ang="0">
                    <a:pos x="51" y="141"/>
                  </a:cxn>
                  <a:cxn ang="0">
                    <a:pos x="74" y="145"/>
                  </a:cxn>
                  <a:cxn ang="0">
                    <a:pos x="96" y="141"/>
                  </a:cxn>
                  <a:cxn ang="0">
                    <a:pos x="116" y="132"/>
                  </a:cxn>
                  <a:cxn ang="0">
                    <a:pos x="102" y="116"/>
                  </a:cxn>
                  <a:cxn ang="0">
                    <a:pos x="91" y="96"/>
                  </a:cxn>
                  <a:cxn ang="0">
                    <a:pos x="87" y="72"/>
                  </a:cxn>
                </a:cxnLst>
                <a:rect l="0" t="0" r="r" b="b"/>
                <a:pathLst>
                  <a:path w="116" h="145">
                    <a:moveTo>
                      <a:pt x="87" y="72"/>
                    </a:moveTo>
                    <a:lnTo>
                      <a:pt x="91" y="49"/>
                    </a:lnTo>
                    <a:lnTo>
                      <a:pt x="102" y="29"/>
                    </a:lnTo>
                    <a:lnTo>
                      <a:pt x="116" y="13"/>
                    </a:lnTo>
                    <a:lnTo>
                      <a:pt x="96" y="3"/>
                    </a:lnTo>
                    <a:lnTo>
                      <a:pt x="74" y="0"/>
                    </a:lnTo>
                    <a:lnTo>
                      <a:pt x="51" y="3"/>
                    </a:lnTo>
                    <a:lnTo>
                      <a:pt x="31" y="13"/>
                    </a:lnTo>
                    <a:lnTo>
                      <a:pt x="15" y="29"/>
                    </a:lnTo>
                    <a:lnTo>
                      <a:pt x="4" y="49"/>
                    </a:lnTo>
                    <a:lnTo>
                      <a:pt x="0" y="72"/>
                    </a:lnTo>
                    <a:lnTo>
                      <a:pt x="4" y="96"/>
                    </a:lnTo>
                    <a:lnTo>
                      <a:pt x="15" y="116"/>
                    </a:lnTo>
                    <a:lnTo>
                      <a:pt x="31" y="132"/>
                    </a:lnTo>
                    <a:lnTo>
                      <a:pt x="51" y="141"/>
                    </a:lnTo>
                    <a:lnTo>
                      <a:pt x="74" y="145"/>
                    </a:lnTo>
                    <a:lnTo>
                      <a:pt x="96" y="141"/>
                    </a:lnTo>
                    <a:lnTo>
                      <a:pt x="116" y="132"/>
                    </a:lnTo>
                    <a:lnTo>
                      <a:pt x="102" y="116"/>
                    </a:lnTo>
                    <a:lnTo>
                      <a:pt x="91" y="96"/>
                    </a:lnTo>
                    <a:lnTo>
                      <a:pt x="87" y="72"/>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4" name="Freeform 66"/>
              <p:cNvSpPr>
                <a:spLocks noChangeAspect="1"/>
              </p:cNvSpPr>
              <p:nvPr userDrawn="1"/>
            </p:nvSpPr>
            <p:spPr bwMode="gray">
              <a:xfrm>
                <a:off x="5404" y="160"/>
                <a:ext cx="30" cy="59"/>
              </a:xfrm>
              <a:custGeom>
                <a:avLst/>
                <a:gdLst/>
                <a:ahLst/>
                <a:cxnLst>
                  <a:cxn ang="0">
                    <a:pos x="60" y="59"/>
                  </a:cxn>
                  <a:cxn ang="0">
                    <a:pos x="56" y="36"/>
                  </a:cxn>
                  <a:cxn ang="0">
                    <a:pos x="46" y="16"/>
                  </a:cxn>
                  <a:cxn ang="0">
                    <a:pos x="29" y="0"/>
                  </a:cxn>
                  <a:cxn ang="0">
                    <a:pos x="15" y="16"/>
                  </a:cxn>
                  <a:cxn ang="0">
                    <a:pos x="4" y="36"/>
                  </a:cxn>
                  <a:cxn ang="0">
                    <a:pos x="0" y="59"/>
                  </a:cxn>
                  <a:cxn ang="0">
                    <a:pos x="4" y="83"/>
                  </a:cxn>
                  <a:cxn ang="0">
                    <a:pos x="15" y="103"/>
                  </a:cxn>
                  <a:cxn ang="0">
                    <a:pos x="29" y="119"/>
                  </a:cxn>
                  <a:cxn ang="0">
                    <a:pos x="46" y="103"/>
                  </a:cxn>
                  <a:cxn ang="0">
                    <a:pos x="56" y="83"/>
                  </a:cxn>
                  <a:cxn ang="0">
                    <a:pos x="60" y="59"/>
                  </a:cxn>
                </a:cxnLst>
                <a:rect l="0" t="0" r="r" b="b"/>
                <a:pathLst>
                  <a:path w="60" h="119">
                    <a:moveTo>
                      <a:pt x="60" y="59"/>
                    </a:moveTo>
                    <a:lnTo>
                      <a:pt x="56" y="36"/>
                    </a:lnTo>
                    <a:lnTo>
                      <a:pt x="46" y="16"/>
                    </a:lnTo>
                    <a:lnTo>
                      <a:pt x="29" y="0"/>
                    </a:lnTo>
                    <a:lnTo>
                      <a:pt x="15" y="16"/>
                    </a:lnTo>
                    <a:lnTo>
                      <a:pt x="4" y="36"/>
                    </a:lnTo>
                    <a:lnTo>
                      <a:pt x="0" y="59"/>
                    </a:lnTo>
                    <a:lnTo>
                      <a:pt x="4" y="83"/>
                    </a:lnTo>
                    <a:lnTo>
                      <a:pt x="15" y="103"/>
                    </a:lnTo>
                    <a:lnTo>
                      <a:pt x="29" y="119"/>
                    </a:lnTo>
                    <a:lnTo>
                      <a:pt x="46" y="103"/>
                    </a:lnTo>
                    <a:lnTo>
                      <a:pt x="56" y="83"/>
                    </a:lnTo>
                    <a:lnTo>
                      <a:pt x="60" y="59"/>
                    </a:lnTo>
                    <a:close/>
                  </a:path>
                </a:pathLst>
              </a:custGeom>
              <a:solidFill>
                <a:srgbClr val="80808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5" name="Freeform 67"/>
              <p:cNvSpPr>
                <a:spLocks noChangeAspect="1"/>
              </p:cNvSpPr>
              <p:nvPr userDrawn="1"/>
            </p:nvSpPr>
            <p:spPr bwMode="gray">
              <a:xfrm>
                <a:off x="5419" y="153"/>
                <a:ext cx="59" cy="73"/>
              </a:xfrm>
              <a:custGeom>
                <a:avLst/>
                <a:gdLst/>
                <a:ahLst/>
                <a:cxnLst>
                  <a:cxn ang="0">
                    <a:pos x="45" y="0"/>
                  </a:cxn>
                  <a:cxn ang="0">
                    <a:pos x="22" y="3"/>
                  </a:cxn>
                  <a:cxn ang="0">
                    <a:pos x="0" y="13"/>
                  </a:cxn>
                  <a:cxn ang="0">
                    <a:pos x="17" y="29"/>
                  </a:cxn>
                  <a:cxn ang="0">
                    <a:pos x="27" y="49"/>
                  </a:cxn>
                  <a:cxn ang="0">
                    <a:pos x="31" y="72"/>
                  </a:cxn>
                  <a:cxn ang="0">
                    <a:pos x="27" y="96"/>
                  </a:cxn>
                  <a:cxn ang="0">
                    <a:pos x="17" y="116"/>
                  </a:cxn>
                  <a:cxn ang="0">
                    <a:pos x="0" y="132"/>
                  </a:cxn>
                  <a:cxn ang="0">
                    <a:pos x="22" y="141"/>
                  </a:cxn>
                  <a:cxn ang="0">
                    <a:pos x="45" y="145"/>
                  </a:cxn>
                  <a:cxn ang="0">
                    <a:pos x="67" y="141"/>
                  </a:cxn>
                  <a:cxn ang="0">
                    <a:pos x="87" y="132"/>
                  </a:cxn>
                  <a:cxn ang="0">
                    <a:pos x="103" y="116"/>
                  </a:cxn>
                  <a:cxn ang="0">
                    <a:pos x="114" y="96"/>
                  </a:cxn>
                  <a:cxn ang="0">
                    <a:pos x="118" y="72"/>
                  </a:cxn>
                  <a:cxn ang="0">
                    <a:pos x="114" y="49"/>
                  </a:cxn>
                  <a:cxn ang="0">
                    <a:pos x="103" y="29"/>
                  </a:cxn>
                  <a:cxn ang="0">
                    <a:pos x="87" y="13"/>
                  </a:cxn>
                  <a:cxn ang="0">
                    <a:pos x="67" y="3"/>
                  </a:cxn>
                  <a:cxn ang="0">
                    <a:pos x="45" y="0"/>
                  </a:cxn>
                </a:cxnLst>
                <a:rect l="0" t="0" r="r" b="b"/>
                <a:pathLst>
                  <a:path w="118" h="145">
                    <a:moveTo>
                      <a:pt x="45" y="0"/>
                    </a:moveTo>
                    <a:lnTo>
                      <a:pt x="22" y="3"/>
                    </a:lnTo>
                    <a:lnTo>
                      <a:pt x="0" y="13"/>
                    </a:lnTo>
                    <a:lnTo>
                      <a:pt x="17" y="29"/>
                    </a:lnTo>
                    <a:lnTo>
                      <a:pt x="27" y="49"/>
                    </a:lnTo>
                    <a:lnTo>
                      <a:pt x="31" y="72"/>
                    </a:lnTo>
                    <a:lnTo>
                      <a:pt x="27" y="96"/>
                    </a:lnTo>
                    <a:lnTo>
                      <a:pt x="17" y="116"/>
                    </a:lnTo>
                    <a:lnTo>
                      <a:pt x="0" y="132"/>
                    </a:lnTo>
                    <a:lnTo>
                      <a:pt x="22" y="141"/>
                    </a:lnTo>
                    <a:lnTo>
                      <a:pt x="45" y="145"/>
                    </a:lnTo>
                    <a:lnTo>
                      <a:pt x="67" y="141"/>
                    </a:lnTo>
                    <a:lnTo>
                      <a:pt x="87" y="132"/>
                    </a:lnTo>
                    <a:lnTo>
                      <a:pt x="103" y="116"/>
                    </a:lnTo>
                    <a:lnTo>
                      <a:pt x="114" y="96"/>
                    </a:lnTo>
                    <a:lnTo>
                      <a:pt x="118" y="72"/>
                    </a:lnTo>
                    <a:lnTo>
                      <a:pt x="114" y="49"/>
                    </a:lnTo>
                    <a:lnTo>
                      <a:pt x="103" y="29"/>
                    </a:lnTo>
                    <a:lnTo>
                      <a:pt x="87" y="13"/>
                    </a:lnTo>
                    <a:lnTo>
                      <a:pt x="67" y="3"/>
                    </a:lnTo>
                    <a:lnTo>
                      <a:pt x="4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6" name="Freeform 68"/>
              <p:cNvSpPr>
                <a:spLocks noChangeAspect="1" noEditPoints="1"/>
              </p:cNvSpPr>
              <p:nvPr userDrawn="1"/>
            </p:nvSpPr>
            <p:spPr bwMode="gray">
              <a:xfrm>
                <a:off x="5321" y="153"/>
                <a:ext cx="73" cy="73"/>
              </a:xfrm>
              <a:custGeom>
                <a:avLst/>
                <a:gdLst/>
                <a:ahLst/>
                <a:cxnLst>
                  <a:cxn ang="0">
                    <a:pos x="146" y="72"/>
                  </a:cxn>
                  <a:cxn ang="0">
                    <a:pos x="143" y="96"/>
                  </a:cxn>
                  <a:cxn ang="0">
                    <a:pos x="133" y="116"/>
                  </a:cxn>
                  <a:cxn ang="0">
                    <a:pos x="117" y="132"/>
                  </a:cxn>
                  <a:cxn ang="0">
                    <a:pos x="97" y="141"/>
                  </a:cxn>
                  <a:cxn ang="0">
                    <a:pos x="74" y="145"/>
                  </a:cxn>
                  <a:cxn ang="0">
                    <a:pos x="50" y="141"/>
                  </a:cxn>
                  <a:cxn ang="0">
                    <a:pos x="30" y="132"/>
                  </a:cxn>
                  <a:cxn ang="0">
                    <a:pos x="14" y="116"/>
                  </a:cxn>
                  <a:cxn ang="0">
                    <a:pos x="4" y="96"/>
                  </a:cxn>
                  <a:cxn ang="0">
                    <a:pos x="0" y="72"/>
                  </a:cxn>
                  <a:cxn ang="0">
                    <a:pos x="4" y="49"/>
                  </a:cxn>
                  <a:cxn ang="0">
                    <a:pos x="14" y="29"/>
                  </a:cxn>
                  <a:cxn ang="0">
                    <a:pos x="30" y="13"/>
                  </a:cxn>
                  <a:cxn ang="0">
                    <a:pos x="50" y="3"/>
                  </a:cxn>
                  <a:cxn ang="0">
                    <a:pos x="74" y="0"/>
                  </a:cxn>
                  <a:cxn ang="0">
                    <a:pos x="97" y="3"/>
                  </a:cxn>
                  <a:cxn ang="0">
                    <a:pos x="117" y="13"/>
                  </a:cxn>
                  <a:cxn ang="0">
                    <a:pos x="133" y="29"/>
                  </a:cxn>
                  <a:cxn ang="0">
                    <a:pos x="143" y="49"/>
                  </a:cxn>
                  <a:cxn ang="0">
                    <a:pos x="146" y="72"/>
                  </a:cxn>
                  <a:cxn ang="0">
                    <a:pos x="74" y="9"/>
                  </a:cxn>
                  <a:cxn ang="0">
                    <a:pos x="54" y="12"/>
                  </a:cxn>
                  <a:cxn ang="0">
                    <a:pos x="35" y="21"/>
                  </a:cxn>
                  <a:cxn ang="0">
                    <a:pos x="22" y="34"/>
                  </a:cxn>
                  <a:cxn ang="0">
                    <a:pos x="12" y="52"/>
                  </a:cxn>
                  <a:cxn ang="0">
                    <a:pos x="10" y="72"/>
                  </a:cxn>
                  <a:cxn ang="0">
                    <a:pos x="12" y="92"/>
                  </a:cxn>
                  <a:cxn ang="0">
                    <a:pos x="22" y="110"/>
                  </a:cxn>
                  <a:cxn ang="0">
                    <a:pos x="35" y="124"/>
                  </a:cxn>
                  <a:cxn ang="0">
                    <a:pos x="54" y="133"/>
                  </a:cxn>
                  <a:cxn ang="0">
                    <a:pos x="74" y="136"/>
                  </a:cxn>
                  <a:cxn ang="0">
                    <a:pos x="94" y="133"/>
                  </a:cxn>
                  <a:cxn ang="0">
                    <a:pos x="111" y="124"/>
                  </a:cxn>
                  <a:cxn ang="0">
                    <a:pos x="125" y="110"/>
                  </a:cxn>
                  <a:cxn ang="0">
                    <a:pos x="134" y="92"/>
                  </a:cxn>
                  <a:cxn ang="0">
                    <a:pos x="137" y="72"/>
                  </a:cxn>
                  <a:cxn ang="0">
                    <a:pos x="134" y="52"/>
                  </a:cxn>
                  <a:cxn ang="0">
                    <a:pos x="125" y="34"/>
                  </a:cxn>
                  <a:cxn ang="0">
                    <a:pos x="111" y="21"/>
                  </a:cxn>
                  <a:cxn ang="0">
                    <a:pos x="94" y="12"/>
                  </a:cxn>
                  <a:cxn ang="0">
                    <a:pos x="74" y="9"/>
                  </a:cxn>
                </a:cxnLst>
                <a:rect l="0" t="0" r="r" b="b"/>
                <a:pathLst>
                  <a:path w="146" h="145">
                    <a:moveTo>
                      <a:pt x="146" y="72"/>
                    </a:moveTo>
                    <a:lnTo>
                      <a:pt x="143" y="96"/>
                    </a:lnTo>
                    <a:lnTo>
                      <a:pt x="133" y="116"/>
                    </a:lnTo>
                    <a:lnTo>
                      <a:pt x="117" y="132"/>
                    </a:lnTo>
                    <a:lnTo>
                      <a:pt x="97" y="141"/>
                    </a:lnTo>
                    <a:lnTo>
                      <a:pt x="74" y="145"/>
                    </a:lnTo>
                    <a:lnTo>
                      <a:pt x="50" y="141"/>
                    </a:lnTo>
                    <a:lnTo>
                      <a:pt x="30" y="132"/>
                    </a:lnTo>
                    <a:lnTo>
                      <a:pt x="14" y="116"/>
                    </a:lnTo>
                    <a:lnTo>
                      <a:pt x="4" y="96"/>
                    </a:lnTo>
                    <a:lnTo>
                      <a:pt x="0" y="72"/>
                    </a:lnTo>
                    <a:lnTo>
                      <a:pt x="4" y="49"/>
                    </a:lnTo>
                    <a:lnTo>
                      <a:pt x="14" y="29"/>
                    </a:lnTo>
                    <a:lnTo>
                      <a:pt x="30" y="13"/>
                    </a:lnTo>
                    <a:lnTo>
                      <a:pt x="50" y="3"/>
                    </a:lnTo>
                    <a:lnTo>
                      <a:pt x="74" y="0"/>
                    </a:lnTo>
                    <a:lnTo>
                      <a:pt x="97" y="3"/>
                    </a:lnTo>
                    <a:lnTo>
                      <a:pt x="117" y="13"/>
                    </a:lnTo>
                    <a:lnTo>
                      <a:pt x="133" y="29"/>
                    </a:lnTo>
                    <a:lnTo>
                      <a:pt x="143" y="49"/>
                    </a:lnTo>
                    <a:lnTo>
                      <a:pt x="146" y="72"/>
                    </a:lnTo>
                    <a:close/>
                    <a:moveTo>
                      <a:pt x="74" y="9"/>
                    </a:moveTo>
                    <a:lnTo>
                      <a:pt x="54" y="12"/>
                    </a:lnTo>
                    <a:lnTo>
                      <a:pt x="35" y="21"/>
                    </a:lnTo>
                    <a:lnTo>
                      <a:pt x="22" y="34"/>
                    </a:lnTo>
                    <a:lnTo>
                      <a:pt x="12" y="52"/>
                    </a:lnTo>
                    <a:lnTo>
                      <a:pt x="10" y="72"/>
                    </a:lnTo>
                    <a:lnTo>
                      <a:pt x="12" y="92"/>
                    </a:lnTo>
                    <a:lnTo>
                      <a:pt x="22" y="110"/>
                    </a:lnTo>
                    <a:lnTo>
                      <a:pt x="35" y="124"/>
                    </a:lnTo>
                    <a:lnTo>
                      <a:pt x="54" y="133"/>
                    </a:lnTo>
                    <a:lnTo>
                      <a:pt x="74" y="136"/>
                    </a:lnTo>
                    <a:lnTo>
                      <a:pt x="94" y="133"/>
                    </a:lnTo>
                    <a:lnTo>
                      <a:pt x="111" y="124"/>
                    </a:lnTo>
                    <a:lnTo>
                      <a:pt x="125" y="110"/>
                    </a:lnTo>
                    <a:lnTo>
                      <a:pt x="134" y="92"/>
                    </a:lnTo>
                    <a:lnTo>
                      <a:pt x="137" y="72"/>
                    </a:lnTo>
                    <a:lnTo>
                      <a:pt x="134" y="52"/>
                    </a:lnTo>
                    <a:lnTo>
                      <a:pt x="125" y="34"/>
                    </a:lnTo>
                    <a:lnTo>
                      <a:pt x="111" y="21"/>
                    </a:lnTo>
                    <a:lnTo>
                      <a:pt x="94" y="12"/>
                    </a:lnTo>
                    <a:lnTo>
                      <a:pt x="74" y="9"/>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7" name="Freeform 69"/>
              <p:cNvSpPr>
                <a:spLocks noChangeAspect="1"/>
              </p:cNvSpPr>
              <p:nvPr userDrawn="1"/>
            </p:nvSpPr>
            <p:spPr bwMode="gray">
              <a:xfrm>
                <a:off x="5504" y="153"/>
                <a:ext cx="74" cy="73"/>
              </a:xfrm>
              <a:custGeom>
                <a:avLst/>
                <a:gdLst/>
                <a:ahLst/>
                <a:cxnLst>
                  <a:cxn ang="0">
                    <a:pos x="147" y="72"/>
                  </a:cxn>
                  <a:cxn ang="0">
                    <a:pos x="143" y="96"/>
                  </a:cxn>
                  <a:cxn ang="0">
                    <a:pos x="132" y="116"/>
                  </a:cxn>
                  <a:cxn ang="0">
                    <a:pos x="117" y="132"/>
                  </a:cxn>
                  <a:cxn ang="0">
                    <a:pos x="96" y="141"/>
                  </a:cxn>
                  <a:cxn ang="0">
                    <a:pos x="73" y="145"/>
                  </a:cxn>
                  <a:cxn ang="0">
                    <a:pos x="50" y="141"/>
                  </a:cxn>
                  <a:cxn ang="0">
                    <a:pos x="30" y="132"/>
                  </a:cxn>
                  <a:cxn ang="0">
                    <a:pos x="14" y="116"/>
                  </a:cxn>
                  <a:cxn ang="0">
                    <a:pos x="4" y="96"/>
                  </a:cxn>
                  <a:cxn ang="0">
                    <a:pos x="0" y="72"/>
                  </a:cxn>
                  <a:cxn ang="0">
                    <a:pos x="4" y="49"/>
                  </a:cxn>
                  <a:cxn ang="0">
                    <a:pos x="14" y="29"/>
                  </a:cxn>
                  <a:cxn ang="0">
                    <a:pos x="30" y="13"/>
                  </a:cxn>
                  <a:cxn ang="0">
                    <a:pos x="50" y="3"/>
                  </a:cxn>
                  <a:cxn ang="0">
                    <a:pos x="73" y="0"/>
                  </a:cxn>
                  <a:cxn ang="0">
                    <a:pos x="96" y="3"/>
                  </a:cxn>
                  <a:cxn ang="0">
                    <a:pos x="117" y="13"/>
                  </a:cxn>
                  <a:cxn ang="0">
                    <a:pos x="132" y="29"/>
                  </a:cxn>
                  <a:cxn ang="0">
                    <a:pos x="143" y="49"/>
                  </a:cxn>
                  <a:cxn ang="0">
                    <a:pos x="147" y="72"/>
                  </a:cxn>
                </a:cxnLst>
                <a:rect l="0" t="0" r="r" b="b"/>
                <a:pathLst>
                  <a:path w="147" h="145">
                    <a:moveTo>
                      <a:pt x="147" y="72"/>
                    </a:moveTo>
                    <a:lnTo>
                      <a:pt x="143" y="96"/>
                    </a:lnTo>
                    <a:lnTo>
                      <a:pt x="132" y="116"/>
                    </a:lnTo>
                    <a:lnTo>
                      <a:pt x="117" y="132"/>
                    </a:lnTo>
                    <a:lnTo>
                      <a:pt x="96" y="141"/>
                    </a:lnTo>
                    <a:lnTo>
                      <a:pt x="73" y="145"/>
                    </a:lnTo>
                    <a:lnTo>
                      <a:pt x="50" y="141"/>
                    </a:lnTo>
                    <a:lnTo>
                      <a:pt x="30" y="132"/>
                    </a:lnTo>
                    <a:lnTo>
                      <a:pt x="14" y="116"/>
                    </a:lnTo>
                    <a:lnTo>
                      <a:pt x="4" y="96"/>
                    </a:lnTo>
                    <a:lnTo>
                      <a:pt x="0" y="72"/>
                    </a:lnTo>
                    <a:lnTo>
                      <a:pt x="4" y="49"/>
                    </a:lnTo>
                    <a:lnTo>
                      <a:pt x="14" y="29"/>
                    </a:lnTo>
                    <a:lnTo>
                      <a:pt x="30" y="13"/>
                    </a:lnTo>
                    <a:lnTo>
                      <a:pt x="50" y="3"/>
                    </a:lnTo>
                    <a:lnTo>
                      <a:pt x="73" y="0"/>
                    </a:lnTo>
                    <a:lnTo>
                      <a:pt x="96" y="3"/>
                    </a:lnTo>
                    <a:lnTo>
                      <a:pt x="117" y="13"/>
                    </a:lnTo>
                    <a:lnTo>
                      <a:pt x="132" y="29"/>
                    </a:lnTo>
                    <a:lnTo>
                      <a:pt x="143" y="49"/>
                    </a:lnTo>
                    <a:lnTo>
                      <a:pt x="147" y="72"/>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8" name="Freeform 70"/>
              <p:cNvSpPr>
                <a:spLocks noChangeAspect="1"/>
              </p:cNvSpPr>
              <p:nvPr userDrawn="1"/>
            </p:nvSpPr>
            <p:spPr bwMode="gray">
              <a:xfrm>
                <a:off x="5526" y="175"/>
                <a:ext cx="30" cy="29"/>
              </a:xfrm>
              <a:custGeom>
                <a:avLst/>
                <a:gdLst/>
                <a:ahLst/>
                <a:cxnLst>
                  <a:cxn ang="0">
                    <a:pos x="29" y="0"/>
                  </a:cxn>
                  <a:cxn ang="0">
                    <a:pos x="14" y="4"/>
                  </a:cxn>
                  <a:cxn ang="0">
                    <a:pos x="4" y="13"/>
                  </a:cxn>
                  <a:cxn ang="0">
                    <a:pos x="0" y="28"/>
                  </a:cxn>
                  <a:cxn ang="0">
                    <a:pos x="4" y="42"/>
                  </a:cxn>
                  <a:cxn ang="0">
                    <a:pos x="14" y="53"/>
                  </a:cxn>
                  <a:cxn ang="0">
                    <a:pos x="29" y="57"/>
                  </a:cxn>
                  <a:cxn ang="0">
                    <a:pos x="44" y="53"/>
                  </a:cxn>
                  <a:cxn ang="0">
                    <a:pos x="55" y="42"/>
                  </a:cxn>
                  <a:cxn ang="0">
                    <a:pos x="59" y="28"/>
                  </a:cxn>
                  <a:cxn ang="0">
                    <a:pos x="55" y="13"/>
                  </a:cxn>
                  <a:cxn ang="0">
                    <a:pos x="44" y="4"/>
                  </a:cxn>
                  <a:cxn ang="0">
                    <a:pos x="29" y="0"/>
                  </a:cxn>
                </a:cxnLst>
                <a:rect l="0" t="0" r="r" b="b"/>
                <a:pathLst>
                  <a:path w="59" h="57">
                    <a:moveTo>
                      <a:pt x="29" y="0"/>
                    </a:moveTo>
                    <a:lnTo>
                      <a:pt x="14" y="4"/>
                    </a:lnTo>
                    <a:lnTo>
                      <a:pt x="4" y="13"/>
                    </a:lnTo>
                    <a:lnTo>
                      <a:pt x="0" y="28"/>
                    </a:lnTo>
                    <a:lnTo>
                      <a:pt x="4" y="42"/>
                    </a:lnTo>
                    <a:lnTo>
                      <a:pt x="14" y="53"/>
                    </a:lnTo>
                    <a:lnTo>
                      <a:pt x="29" y="57"/>
                    </a:lnTo>
                    <a:lnTo>
                      <a:pt x="44" y="53"/>
                    </a:lnTo>
                    <a:lnTo>
                      <a:pt x="55" y="42"/>
                    </a:lnTo>
                    <a:lnTo>
                      <a:pt x="59" y="28"/>
                    </a:lnTo>
                    <a:lnTo>
                      <a:pt x="55" y="13"/>
                    </a:lnTo>
                    <a:lnTo>
                      <a:pt x="44" y="4"/>
                    </a:lnTo>
                    <a:lnTo>
                      <a:pt x="29" y="0"/>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grpSp>
        <p:pic>
          <p:nvPicPr>
            <p:cNvPr id="2119" name="Picture 71" descr="mca_rgb"/>
            <p:cNvPicPr>
              <a:picLocks noChangeAspect="1" noChangeArrowheads="1"/>
            </p:cNvPicPr>
            <p:nvPr userDrawn="1"/>
          </p:nvPicPr>
          <p:blipFill>
            <a:blip r:embed="rId3" cstate="print"/>
            <a:srcRect/>
            <a:stretch>
              <a:fillRect/>
            </a:stretch>
          </p:blipFill>
          <p:spPr bwMode="hidden">
            <a:xfrm>
              <a:off x="4362" y="87"/>
              <a:ext cx="1287" cy="291"/>
            </a:xfrm>
            <a:prstGeom prst="rect">
              <a:avLst/>
            </a:prstGeom>
            <a:noFill/>
          </p:spPr>
        </p:pic>
      </p:grpSp>
      <p:sp>
        <p:nvSpPr>
          <p:cNvPr id="2133" name="Text Box 85"/>
          <p:cNvSpPr txBox="1">
            <a:spLocks noChangeAspect="1" noChangeArrowheads="1"/>
          </p:cNvSpPr>
          <p:nvPr/>
        </p:nvSpPr>
        <p:spPr bwMode="auto">
          <a:xfrm>
            <a:off x="7034213" y="6626225"/>
            <a:ext cx="92075" cy="44450"/>
          </a:xfrm>
          <a:prstGeom prst="rect">
            <a:avLst/>
          </a:prstGeom>
          <a:noFill/>
          <a:ln w="9525">
            <a:noFill/>
            <a:miter lim="800000"/>
            <a:headEnd/>
            <a:tailEnd/>
          </a:ln>
          <a:effectLst/>
        </p:spPr>
        <p:txBody>
          <a:bodyPr lIns="0" tIns="0" rIns="0" bIns="0"/>
          <a:lstStyle/>
          <a:p>
            <a:pPr defTabSz="914400" eaLnBrk="0" fontAlgn="base" hangingPunct="0">
              <a:lnSpc>
                <a:spcPct val="115000"/>
              </a:lnSpc>
              <a:spcBef>
                <a:spcPct val="0"/>
              </a:spcBef>
              <a:spcAft>
                <a:spcPct val="0"/>
              </a:spcAft>
            </a:pPr>
            <a:r>
              <a:rPr lang="en-US" sz="300" dirty="0">
                <a:solidFill>
                  <a:srgbClr val="000000"/>
                </a:solidFill>
                <a:latin typeface="Wingdings" pitchFamily="2" charset="2"/>
                <a:cs typeface="Arial" charset="0"/>
              </a:rPr>
              <a:t>l</a:t>
            </a:r>
            <a:endParaRPr lang="en-US" sz="800" dirty="0">
              <a:solidFill>
                <a:srgbClr val="707070"/>
              </a:solidFill>
              <a:cs typeface="Arial" charset="0"/>
            </a:endParaRPr>
          </a:p>
        </p:txBody>
      </p:sp>
      <p:sp>
        <p:nvSpPr>
          <p:cNvPr id="41" name="Line 39"/>
          <p:cNvSpPr>
            <a:spLocks noChangeShapeType="1"/>
          </p:cNvSpPr>
          <p:nvPr/>
        </p:nvSpPr>
        <p:spPr bwMode="auto">
          <a:xfrm flipV="1">
            <a:off x="593724" y="6343650"/>
            <a:ext cx="8092440" cy="0"/>
          </a:xfrm>
          <a:prstGeom prst="line">
            <a:avLst/>
          </a:prstGeom>
          <a:noFill/>
          <a:ln w="12700">
            <a:solidFill>
              <a:srgbClr val="808080"/>
            </a:solidFill>
            <a:round/>
            <a:headEnd/>
            <a:tailEnd/>
          </a:ln>
          <a:effectLst/>
        </p:spPr>
        <p:txBody>
          <a:bodyPr anchor="ctr">
            <a:spAutoFit/>
          </a:bodyPr>
          <a:lstStyle/>
          <a:p>
            <a:pPr defTabSz="914400" eaLnBrk="0" fontAlgn="base" hangingPunct="0">
              <a:spcBef>
                <a:spcPct val="0"/>
              </a:spcBef>
              <a:spcAft>
                <a:spcPct val="0"/>
              </a:spcAft>
            </a:pPr>
            <a:endParaRPr lang="en-US" sz="1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Lst>
  <p:transition>
    <p:fade thruBlk="1"/>
  </p:transition>
  <p:txStyles>
    <p:title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p:titleStyle>
    <p:bodyStyle>
      <a:lvl1pPr algn="l" rtl="0" eaLnBrk="1" fontAlgn="base" hangingPunct="1">
        <a:lnSpc>
          <a:spcPct val="90000"/>
        </a:lnSpc>
        <a:spcBef>
          <a:spcPct val="50000"/>
        </a:spcBef>
        <a:spcAft>
          <a:spcPct val="0"/>
        </a:spcAft>
        <a:buClr>
          <a:srgbClr val="CC0000"/>
        </a:buClr>
        <a:buSzPct val="115000"/>
        <a:buFont typeface="Arial" charset="0"/>
        <a:defRPr>
          <a:solidFill>
            <a:schemeClr val="tx1"/>
          </a:solidFill>
          <a:latin typeface="+mn-lt"/>
          <a:ea typeface="+mn-ea"/>
          <a:cs typeface="+mn-cs"/>
        </a:defRPr>
      </a:lvl1pPr>
      <a:lvl2pPr marL="222250" indent="-220663" algn="l" rtl="0" eaLnBrk="1" fontAlgn="base" hangingPunct="1">
        <a:lnSpc>
          <a:spcPct val="90000"/>
        </a:lnSpc>
        <a:spcBef>
          <a:spcPct val="60000"/>
        </a:spcBef>
        <a:spcAft>
          <a:spcPct val="0"/>
        </a:spcAft>
        <a:buClr>
          <a:srgbClr val="CC0000"/>
        </a:buClr>
        <a:buSzPct val="115000"/>
        <a:buFont typeface="Arial" charset="0"/>
        <a:buChar char="•"/>
        <a:defRPr>
          <a:solidFill>
            <a:schemeClr val="tx1"/>
          </a:solidFill>
          <a:latin typeface="+mn-lt"/>
        </a:defRPr>
      </a:lvl2pPr>
      <a:lvl3pPr marL="457200" indent="-233363" algn="l" rtl="0" eaLnBrk="1" fontAlgn="base" hangingPunct="1">
        <a:lnSpc>
          <a:spcPct val="90000"/>
        </a:lnSpc>
        <a:spcBef>
          <a:spcPct val="25000"/>
        </a:spcBef>
        <a:spcAft>
          <a:spcPct val="0"/>
        </a:spcAft>
        <a:buClr>
          <a:schemeClr val="tx1"/>
        </a:buClr>
        <a:buSzPct val="80000"/>
        <a:buFont typeface="Arial" charset="0"/>
        <a:buChar char="—"/>
        <a:defRPr>
          <a:solidFill>
            <a:schemeClr val="tx1"/>
          </a:solidFill>
          <a:latin typeface="+mn-lt"/>
        </a:defRPr>
      </a:lvl3pPr>
      <a:lvl4pPr marL="685800" indent="-227013" algn="l" rtl="0" eaLnBrk="1" fontAlgn="base" hangingPunct="1">
        <a:lnSpc>
          <a:spcPct val="90000"/>
        </a:lnSpc>
        <a:spcBef>
          <a:spcPct val="25000"/>
        </a:spcBef>
        <a:spcAft>
          <a:spcPct val="0"/>
        </a:spcAft>
        <a:buClr>
          <a:schemeClr val="tx1"/>
        </a:buClr>
        <a:buSzPct val="80000"/>
        <a:buChar char="•"/>
        <a:defRPr>
          <a:solidFill>
            <a:schemeClr val="tx1"/>
          </a:solidFill>
          <a:latin typeface="+mn-lt"/>
        </a:defRPr>
      </a:lvl4pPr>
      <a:lvl5pPr marL="9144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5pPr>
      <a:lvl6pPr marL="13716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6pPr>
      <a:lvl7pPr marL="18288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7pPr>
      <a:lvl8pPr marL="22860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8pPr>
      <a:lvl9pPr marL="27432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1188" y="420688"/>
            <a:ext cx="8048625" cy="5111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11188" y="1447800"/>
            <a:ext cx="8048625" cy="4438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Text flush left</a:t>
            </a:r>
          </a:p>
          <a:p>
            <a:pPr lvl="1"/>
            <a:r>
              <a:rPr lang="en-US" smtClean="0"/>
              <a:t>First level</a:t>
            </a:r>
          </a:p>
          <a:p>
            <a:pPr lvl="2"/>
            <a:r>
              <a:rPr lang="en-US" smtClean="0"/>
              <a:t>Second level</a:t>
            </a:r>
          </a:p>
          <a:p>
            <a:pPr lvl="3"/>
            <a:r>
              <a:rPr lang="en-US" smtClean="0"/>
              <a:t>Third level</a:t>
            </a:r>
          </a:p>
          <a:p>
            <a:pPr lvl="4"/>
            <a:r>
              <a:rPr lang="en-US" smtClean="0"/>
              <a:t>Fourth level</a:t>
            </a:r>
          </a:p>
        </p:txBody>
      </p:sp>
      <p:sp>
        <p:nvSpPr>
          <p:cNvPr id="2084" name="Text Box 36"/>
          <p:cNvSpPr txBox="1">
            <a:spLocks noChangeAspect="1" noChangeArrowheads="1"/>
          </p:cNvSpPr>
          <p:nvPr/>
        </p:nvSpPr>
        <p:spPr bwMode="auto">
          <a:xfrm>
            <a:off x="5664200" y="6577013"/>
            <a:ext cx="3019425" cy="141287"/>
          </a:xfrm>
          <a:prstGeom prst="rect">
            <a:avLst/>
          </a:prstGeom>
          <a:noFill/>
          <a:ln w="9525">
            <a:noFill/>
            <a:miter lim="800000"/>
            <a:headEnd/>
            <a:tailEnd/>
          </a:ln>
          <a:effectLst/>
        </p:spPr>
        <p:txBody>
          <a:bodyPr lIns="0" tIns="0" rIns="0" bIns="0">
            <a:spAutoFit/>
          </a:bodyPr>
          <a:lstStyle/>
          <a:p>
            <a:pPr algn="r" defTabSz="914400" eaLnBrk="0" fontAlgn="base" hangingPunct="0">
              <a:lnSpc>
                <a:spcPct val="115000"/>
              </a:lnSpc>
              <a:spcBef>
                <a:spcPct val="0"/>
              </a:spcBef>
              <a:spcAft>
                <a:spcPct val="0"/>
              </a:spcAft>
              <a:tabLst>
                <a:tab pos="1323975" algn="r"/>
                <a:tab pos="1452563" algn="l"/>
                <a:tab pos="3257550" algn="r"/>
              </a:tabLst>
            </a:pPr>
            <a:r>
              <a:rPr lang="en-US" sz="800" dirty="0">
                <a:solidFill>
                  <a:srgbClr val="707070"/>
                </a:solidFill>
                <a:cs typeface="Arial" charset="0"/>
              </a:rPr>
              <a:t>	© </a:t>
            </a:r>
            <a:r>
              <a:rPr lang="en-US" sz="800" dirty="0" smtClean="0">
                <a:solidFill>
                  <a:srgbClr val="707070"/>
                </a:solidFill>
                <a:cs typeface="Arial" charset="0"/>
              </a:rPr>
              <a:t>2012 </a:t>
            </a:r>
            <a:r>
              <a:rPr lang="en-US" sz="800" dirty="0">
                <a:solidFill>
                  <a:srgbClr val="707070"/>
                </a:solidFill>
                <a:cs typeface="Arial" charset="0"/>
              </a:rPr>
              <a:t>MasterCard	Proprietary and Confidential	</a:t>
            </a:r>
            <a:fld id="{91DF0812-DBA0-4ACF-BCBC-433584B54BCB}" type="slidenum">
              <a:rPr lang="en-US" sz="800" b="1">
                <a:solidFill>
                  <a:srgbClr val="707070"/>
                </a:solidFill>
                <a:cs typeface="Arial" charset="0"/>
              </a:rPr>
              <a:pPr algn="r" defTabSz="914400" eaLnBrk="0" fontAlgn="base" hangingPunct="0">
                <a:lnSpc>
                  <a:spcPct val="115000"/>
                </a:lnSpc>
                <a:spcBef>
                  <a:spcPct val="0"/>
                </a:spcBef>
                <a:spcAft>
                  <a:spcPct val="0"/>
                </a:spcAft>
                <a:tabLst>
                  <a:tab pos="1323975" algn="r"/>
                  <a:tab pos="1452563" algn="l"/>
                  <a:tab pos="3257550" algn="r"/>
                </a:tabLst>
              </a:pPr>
              <a:t>‹#›</a:t>
            </a:fld>
            <a:endParaRPr lang="en-US" sz="800" dirty="0">
              <a:solidFill>
                <a:srgbClr val="707070"/>
              </a:solidFill>
              <a:cs typeface="Arial" charset="0"/>
            </a:endParaRPr>
          </a:p>
        </p:txBody>
      </p:sp>
      <p:sp>
        <p:nvSpPr>
          <p:cNvPr id="2085" name="Text Box 37"/>
          <p:cNvSpPr txBox="1">
            <a:spLocks noChangeAspect="1" noChangeArrowheads="1"/>
          </p:cNvSpPr>
          <p:nvPr/>
        </p:nvSpPr>
        <p:spPr bwMode="auto">
          <a:xfrm>
            <a:off x="7034213" y="6626225"/>
            <a:ext cx="92075" cy="44450"/>
          </a:xfrm>
          <a:prstGeom prst="rect">
            <a:avLst/>
          </a:prstGeom>
          <a:noFill/>
          <a:ln w="9525">
            <a:noFill/>
            <a:miter lim="800000"/>
            <a:headEnd/>
            <a:tailEnd/>
          </a:ln>
          <a:effectLst/>
        </p:spPr>
        <p:txBody>
          <a:bodyPr lIns="0" tIns="0" rIns="0" bIns="0"/>
          <a:lstStyle/>
          <a:p>
            <a:pPr defTabSz="914400" eaLnBrk="0" fontAlgn="base" hangingPunct="0">
              <a:lnSpc>
                <a:spcPct val="115000"/>
              </a:lnSpc>
              <a:spcBef>
                <a:spcPct val="0"/>
              </a:spcBef>
              <a:spcAft>
                <a:spcPct val="0"/>
              </a:spcAft>
            </a:pPr>
            <a:r>
              <a:rPr lang="en-US" sz="300" dirty="0">
                <a:solidFill>
                  <a:srgbClr val="000000"/>
                </a:solidFill>
                <a:latin typeface="Wingdings" pitchFamily="2" charset="2"/>
                <a:cs typeface="Arial" charset="0"/>
              </a:rPr>
              <a:t>l</a:t>
            </a:r>
            <a:endParaRPr lang="en-US" sz="800" dirty="0">
              <a:solidFill>
                <a:srgbClr val="707070"/>
              </a:solidFill>
              <a:cs typeface="Arial" charset="0"/>
            </a:endParaRPr>
          </a:p>
        </p:txBody>
      </p:sp>
      <p:sp>
        <p:nvSpPr>
          <p:cNvPr id="2087" name="Line 39"/>
          <p:cNvSpPr>
            <a:spLocks noChangeShapeType="1"/>
          </p:cNvSpPr>
          <p:nvPr/>
        </p:nvSpPr>
        <p:spPr bwMode="auto">
          <a:xfrm flipV="1">
            <a:off x="593724" y="990600"/>
            <a:ext cx="8092440" cy="0"/>
          </a:xfrm>
          <a:prstGeom prst="line">
            <a:avLst/>
          </a:prstGeom>
          <a:noFill/>
          <a:ln w="12700">
            <a:solidFill>
              <a:srgbClr val="808080"/>
            </a:solidFill>
            <a:round/>
            <a:headEnd/>
            <a:tailEnd/>
          </a:ln>
          <a:effectLst/>
        </p:spPr>
        <p:txBody>
          <a:bodyPr anchor="ctr">
            <a:spAutoFit/>
          </a:bodyPr>
          <a:lstStyle/>
          <a:p>
            <a:pPr defTabSz="914400" eaLnBrk="0" fontAlgn="base" hangingPunct="0">
              <a:spcBef>
                <a:spcPct val="0"/>
              </a:spcBef>
              <a:spcAft>
                <a:spcPct val="0"/>
              </a:spcAft>
            </a:pPr>
            <a:endParaRPr lang="en-US" sz="1000" dirty="0">
              <a:solidFill>
                <a:srgbClr val="000000"/>
              </a:solidFill>
            </a:endParaRPr>
          </a:p>
        </p:txBody>
      </p:sp>
      <p:grpSp>
        <p:nvGrpSpPr>
          <p:cNvPr id="2" name="Group 40"/>
          <p:cNvGrpSpPr>
            <a:grpSpLocks noChangeAspect="1"/>
          </p:cNvGrpSpPr>
          <p:nvPr/>
        </p:nvGrpSpPr>
        <p:grpSpPr bwMode="auto">
          <a:xfrm>
            <a:off x="465138" y="6337300"/>
            <a:ext cx="2054225" cy="465138"/>
            <a:chOff x="4356" y="85"/>
            <a:chExt cx="1294" cy="293"/>
          </a:xfrm>
        </p:grpSpPr>
        <p:grpSp>
          <p:nvGrpSpPr>
            <p:cNvPr id="3" name="Group 41"/>
            <p:cNvGrpSpPr>
              <a:grpSpLocks noChangeAspect="1"/>
            </p:cNvGrpSpPr>
            <p:nvPr userDrawn="1"/>
          </p:nvGrpSpPr>
          <p:grpSpPr bwMode="auto">
            <a:xfrm>
              <a:off x="4356" y="85"/>
              <a:ext cx="1294" cy="293"/>
              <a:chOff x="4354" y="83"/>
              <a:chExt cx="1294" cy="293"/>
            </a:xfrm>
          </p:grpSpPr>
          <p:sp>
            <p:nvSpPr>
              <p:cNvPr id="2090" name="AutoShape 42"/>
              <p:cNvSpPr>
                <a:spLocks noChangeAspect="1" noChangeArrowheads="1" noTextEdit="1"/>
              </p:cNvSpPr>
              <p:nvPr userDrawn="1"/>
            </p:nvSpPr>
            <p:spPr bwMode="gray">
              <a:xfrm>
                <a:off x="4354" y="83"/>
                <a:ext cx="1294" cy="293"/>
              </a:xfrm>
              <a:prstGeom prst="rect">
                <a:avLst/>
              </a:prstGeom>
              <a:noFill/>
              <a:ln w="9525">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1" name="Rectangle 43"/>
              <p:cNvSpPr>
                <a:spLocks noChangeAspect="1" noChangeArrowheads="1"/>
              </p:cNvSpPr>
              <p:nvPr userDrawn="1"/>
            </p:nvSpPr>
            <p:spPr bwMode="gray">
              <a:xfrm>
                <a:off x="4354" y="83"/>
                <a:ext cx="1294" cy="293"/>
              </a:xfrm>
              <a:prstGeom prst="rect">
                <a:avLst/>
              </a:prstGeom>
              <a:noFill/>
              <a:ln w="0">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2" name="Freeform 44"/>
              <p:cNvSpPr>
                <a:spLocks noChangeAspect="1"/>
              </p:cNvSpPr>
              <p:nvPr userDrawn="1"/>
            </p:nvSpPr>
            <p:spPr bwMode="gray">
              <a:xfrm>
                <a:off x="4424" y="237"/>
                <a:ext cx="87" cy="68"/>
              </a:xfrm>
              <a:custGeom>
                <a:avLst/>
                <a:gdLst/>
                <a:ahLst/>
                <a:cxnLst>
                  <a:cxn ang="0">
                    <a:pos x="0" y="0"/>
                  </a:cxn>
                  <a:cxn ang="0">
                    <a:pos x="59" y="0"/>
                  </a:cxn>
                  <a:cxn ang="0">
                    <a:pos x="87" y="90"/>
                  </a:cxn>
                  <a:cxn ang="0">
                    <a:pos x="87" y="90"/>
                  </a:cxn>
                  <a:cxn ang="0">
                    <a:pos x="118" y="0"/>
                  </a:cxn>
                  <a:cxn ang="0">
                    <a:pos x="174" y="0"/>
                  </a:cxn>
                  <a:cxn ang="0">
                    <a:pos x="174" y="137"/>
                  </a:cxn>
                  <a:cxn ang="0">
                    <a:pos x="138" y="137"/>
                  </a:cxn>
                  <a:cxn ang="0">
                    <a:pos x="138" y="32"/>
                  </a:cxn>
                  <a:cxn ang="0">
                    <a:pos x="138" y="32"/>
                  </a:cxn>
                  <a:cxn ang="0">
                    <a:pos x="103" y="137"/>
                  </a:cxn>
                  <a:cxn ang="0">
                    <a:pos x="70" y="137"/>
                  </a:cxn>
                  <a:cxn ang="0">
                    <a:pos x="36" y="32"/>
                  </a:cxn>
                  <a:cxn ang="0">
                    <a:pos x="36" y="32"/>
                  </a:cxn>
                  <a:cxn ang="0">
                    <a:pos x="36" y="137"/>
                  </a:cxn>
                  <a:cxn ang="0">
                    <a:pos x="0" y="137"/>
                  </a:cxn>
                  <a:cxn ang="0">
                    <a:pos x="0" y="0"/>
                  </a:cxn>
                </a:cxnLst>
                <a:rect l="0" t="0" r="r" b="b"/>
                <a:pathLst>
                  <a:path w="174" h="137">
                    <a:moveTo>
                      <a:pt x="0" y="0"/>
                    </a:moveTo>
                    <a:lnTo>
                      <a:pt x="59" y="0"/>
                    </a:lnTo>
                    <a:lnTo>
                      <a:pt x="87" y="90"/>
                    </a:lnTo>
                    <a:lnTo>
                      <a:pt x="87" y="90"/>
                    </a:lnTo>
                    <a:lnTo>
                      <a:pt x="118" y="0"/>
                    </a:lnTo>
                    <a:lnTo>
                      <a:pt x="174" y="0"/>
                    </a:lnTo>
                    <a:lnTo>
                      <a:pt x="174" y="137"/>
                    </a:lnTo>
                    <a:lnTo>
                      <a:pt x="138" y="137"/>
                    </a:lnTo>
                    <a:lnTo>
                      <a:pt x="138" y="32"/>
                    </a:lnTo>
                    <a:lnTo>
                      <a:pt x="138" y="32"/>
                    </a:lnTo>
                    <a:lnTo>
                      <a:pt x="103" y="137"/>
                    </a:lnTo>
                    <a:lnTo>
                      <a:pt x="70" y="137"/>
                    </a:lnTo>
                    <a:lnTo>
                      <a:pt x="36" y="32"/>
                    </a:lnTo>
                    <a:lnTo>
                      <a:pt x="36" y="32"/>
                    </a:lnTo>
                    <a:lnTo>
                      <a:pt x="36" y="137"/>
                    </a:lnTo>
                    <a:lnTo>
                      <a:pt x="0" y="137"/>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3" name="Freeform 45"/>
              <p:cNvSpPr>
                <a:spLocks noChangeAspect="1" noEditPoints="1"/>
              </p:cNvSpPr>
              <p:nvPr userDrawn="1"/>
            </p:nvSpPr>
            <p:spPr bwMode="gray">
              <a:xfrm>
                <a:off x="4519" y="253"/>
                <a:ext cx="52" cy="53"/>
              </a:xfrm>
              <a:custGeom>
                <a:avLst/>
                <a:gdLst/>
                <a:ahLst/>
                <a:cxnLst>
                  <a:cxn ang="0">
                    <a:pos x="34" y="72"/>
                  </a:cxn>
                  <a:cxn ang="0">
                    <a:pos x="35" y="65"/>
                  </a:cxn>
                  <a:cxn ang="0">
                    <a:pos x="40" y="61"/>
                  </a:cxn>
                  <a:cxn ang="0">
                    <a:pos x="47" y="60"/>
                  </a:cxn>
                  <a:cxn ang="0">
                    <a:pos x="55" y="58"/>
                  </a:cxn>
                  <a:cxn ang="0">
                    <a:pos x="63" y="58"/>
                  </a:cxn>
                  <a:cxn ang="0">
                    <a:pos x="70" y="60"/>
                  </a:cxn>
                  <a:cxn ang="0">
                    <a:pos x="68" y="68"/>
                  </a:cxn>
                  <a:cxn ang="0">
                    <a:pos x="64" y="76"/>
                  </a:cxn>
                  <a:cxn ang="0">
                    <a:pos x="56" y="81"/>
                  </a:cxn>
                  <a:cxn ang="0">
                    <a:pos x="47" y="84"/>
                  </a:cxn>
                  <a:cxn ang="0">
                    <a:pos x="43" y="82"/>
                  </a:cxn>
                  <a:cxn ang="0">
                    <a:pos x="39" y="81"/>
                  </a:cxn>
                  <a:cxn ang="0">
                    <a:pos x="36" y="78"/>
                  </a:cxn>
                  <a:cxn ang="0">
                    <a:pos x="34" y="76"/>
                  </a:cxn>
                  <a:cxn ang="0">
                    <a:pos x="34" y="72"/>
                  </a:cxn>
                  <a:cxn ang="0">
                    <a:pos x="104" y="105"/>
                  </a:cxn>
                  <a:cxn ang="0">
                    <a:pos x="103" y="93"/>
                  </a:cxn>
                  <a:cxn ang="0">
                    <a:pos x="103" y="81"/>
                  </a:cxn>
                  <a:cxn ang="0">
                    <a:pos x="103" y="42"/>
                  </a:cxn>
                  <a:cxn ang="0">
                    <a:pos x="100" y="26"/>
                  </a:cxn>
                  <a:cxn ang="0">
                    <a:pos x="94" y="14"/>
                  </a:cxn>
                  <a:cxn ang="0">
                    <a:pos x="83" y="5"/>
                  </a:cxn>
                  <a:cxn ang="0">
                    <a:pos x="70" y="1"/>
                  </a:cxn>
                  <a:cxn ang="0">
                    <a:pos x="54" y="0"/>
                  </a:cxn>
                  <a:cxn ang="0">
                    <a:pos x="35" y="1"/>
                  </a:cxn>
                  <a:cxn ang="0">
                    <a:pos x="20" y="4"/>
                  </a:cxn>
                  <a:cxn ang="0">
                    <a:pos x="14" y="6"/>
                  </a:cxn>
                  <a:cxn ang="0">
                    <a:pos x="14" y="30"/>
                  </a:cxn>
                  <a:cxn ang="0">
                    <a:pos x="19" y="28"/>
                  </a:cxn>
                  <a:cxn ang="0">
                    <a:pos x="30" y="25"/>
                  </a:cxn>
                  <a:cxn ang="0">
                    <a:pos x="43" y="24"/>
                  </a:cxn>
                  <a:cxn ang="0">
                    <a:pos x="54" y="24"/>
                  </a:cxn>
                  <a:cxn ang="0">
                    <a:pos x="62" y="28"/>
                  </a:cxn>
                  <a:cxn ang="0">
                    <a:pos x="68" y="33"/>
                  </a:cxn>
                  <a:cxn ang="0">
                    <a:pos x="70" y="41"/>
                  </a:cxn>
                  <a:cxn ang="0">
                    <a:pos x="64" y="40"/>
                  </a:cxn>
                  <a:cxn ang="0">
                    <a:pos x="59" y="40"/>
                  </a:cxn>
                  <a:cxn ang="0">
                    <a:pos x="54" y="40"/>
                  </a:cxn>
                  <a:cxn ang="0">
                    <a:pos x="43" y="40"/>
                  </a:cxn>
                  <a:cxn ang="0">
                    <a:pos x="31" y="42"/>
                  </a:cxn>
                  <a:cxn ang="0">
                    <a:pos x="19" y="45"/>
                  </a:cxn>
                  <a:cxn ang="0">
                    <a:pos x="10" y="52"/>
                  </a:cxn>
                  <a:cxn ang="0">
                    <a:pos x="3" y="61"/>
                  </a:cxn>
                  <a:cxn ang="0">
                    <a:pos x="0" y="74"/>
                  </a:cxn>
                  <a:cxn ang="0">
                    <a:pos x="3" y="88"/>
                  </a:cxn>
                  <a:cxn ang="0">
                    <a:pos x="11" y="98"/>
                  </a:cxn>
                  <a:cxn ang="0">
                    <a:pos x="23" y="105"/>
                  </a:cxn>
                  <a:cxn ang="0">
                    <a:pos x="36" y="106"/>
                  </a:cxn>
                  <a:cxn ang="0">
                    <a:pos x="51" y="105"/>
                  </a:cxn>
                  <a:cxn ang="0">
                    <a:pos x="62" y="100"/>
                  </a:cxn>
                  <a:cxn ang="0">
                    <a:pos x="68" y="94"/>
                  </a:cxn>
                  <a:cxn ang="0">
                    <a:pos x="71" y="90"/>
                  </a:cxn>
                  <a:cxn ang="0">
                    <a:pos x="72" y="90"/>
                  </a:cxn>
                  <a:cxn ang="0">
                    <a:pos x="72" y="93"/>
                  </a:cxn>
                  <a:cxn ang="0">
                    <a:pos x="72" y="97"/>
                  </a:cxn>
                  <a:cxn ang="0">
                    <a:pos x="72" y="101"/>
                  </a:cxn>
                  <a:cxn ang="0">
                    <a:pos x="72" y="105"/>
                  </a:cxn>
                  <a:cxn ang="0">
                    <a:pos x="104" y="105"/>
                  </a:cxn>
                </a:cxnLst>
                <a:rect l="0" t="0" r="r" b="b"/>
                <a:pathLst>
                  <a:path w="104" h="106">
                    <a:moveTo>
                      <a:pt x="34" y="72"/>
                    </a:moveTo>
                    <a:lnTo>
                      <a:pt x="35" y="65"/>
                    </a:lnTo>
                    <a:lnTo>
                      <a:pt x="40" y="61"/>
                    </a:lnTo>
                    <a:lnTo>
                      <a:pt x="47" y="60"/>
                    </a:lnTo>
                    <a:lnTo>
                      <a:pt x="55" y="58"/>
                    </a:lnTo>
                    <a:lnTo>
                      <a:pt x="63" y="58"/>
                    </a:lnTo>
                    <a:lnTo>
                      <a:pt x="70" y="60"/>
                    </a:lnTo>
                    <a:lnTo>
                      <a:pt x="68" y="68"/>
                    </a:lnTo>
                    <a:lnTo>
                      <a:pt x="64" y="76"/>
                    </a:lnTo>
                    <a:lnTo>
                      <a:pt x="56" y="81"/>
                    </a:lnTo>
                    <a:lnTo>
                      <a:pt x="47" y="84"/>
                    </a:lnTo>
                    <a:lnTo>
                      <a:pt x="43" y="82"/>
                    </a:lnTo>
                    <a:lnTo>
                      <a:pt x="39" y="81"/>
                    </a:lnTo>
                    <a:lnTo>
                      <a:pt x="36" y="78"/>
                    </a:lnTo>
                    <a:lnTo>
                      <a:pt x="34" y="76"/>
                    </a:lnTo>
                    <a:lnTo>
                      <a:pt x="34" y="72"/>
                    </a:lnTo>
                    <a:close/>
                    <a:moveTo>
                      <a:pt x="104" y="105"/>
                    </a:moveTo>
                    <a:lnTo>
                      <a:pt x="103" y="93"/>
                    </a:lnTo>
                    <a:lnTo>
                      <a:pt x="103" y="81"/>
                    </a:lnTo>
                    <a:lnTo>
                      <a:pt x="103" y="42"/>
                    </a:lnTo>
                    <a:lnTo>
                      <a:pt x="100" y="26"/>
                    </a:lnTo>
                    <a:lnTo>
                      <a:pt x="94" y="14"/>
                    </a:lnTo>
                    <a:lnTo>
                      <a:pt x="83" y="5"/>
                    </a:lnTo>
                    <a:lnTo>
                      <a:pt x="70" y="1"/>
                    </a:lnTo>
                    <a:lnTo>
                      <a:pt x="54" y="0"/>
                    </a:lnTo>
                    <a:lnTo>
                      <a:pt x="35" y="1"/>
                    </a:lnTo>
                    <a:lnTo>
                      <a:pt x="20" y="4"/>
                    </a:lnTo>
                    <a:lnTo>
                      <a:pt x="14" y="6"/>
                    </a:lnTo>
                    <a:lnTo>
                      <a:pt x="14" y="30"/>
                    </a:lnTo>
                    <a:lnTo>
                      <a:pt x="19" y="28"/>
                    </a:lnTo>
                    <a:lnTo>
                      <a:pt x="30" y="25"/>
                    </a:lnTo>
                    <a:lnTo>
                      <a:pt x="43" y="24"/>
                    </a:lnTo>
                    <a:lnTo>
                      <a:pt x="54" y="24"/>
                    </a:lnTo>
                    <a:lnTo>
                      <a:pt x="62" y="28"/>
                    </a:lnTo>
                    <a:lnTo>
                      <a:pt x="68" y="33"/>
                    </a:lnTo>
                    <a:lnTo>
                      <a:pt x="70" y="41"/>
                    </a:lnTo>
                    <a:lnTo>
                      <a:pt x="64" y="40"/>
                    </a:lnTo>
                    <a:lnTo>
                      <a:pt x="59" y="40"/>
                    </a:lnTo>
                    <a:lnTo>
                      <a:pt x="54" y="40"/>
                    </a:lnTo>
                    <a:lnTo>
                      <a:pt x="43" y="40"/>
                    </a:lnTo>
                    <a:lnTo>
                      <a:pt x="31" y="42"/>
                    </a:lnTo>
                    <a:lnTo>
                      <a:pt x="19" y="45"/>
                    </a:lnTo>
                    <a:lnTo>
                      <a:pt x="10" y="52"/>
                    </a:lnTo>
                    <a:lnTo>
                      <a:pt x="3" y="61"/>
                    </a:lnTo>
                    <a:lnTo>
                      <a:pt x="0" y="74"/>
                    </a:lnTo>
                    <a:lnTo>
                      <a:pt x="3" y="88"/>
                    </a:lnTo>
                    <a:lnTo>
                      <a:pt x="11" y="98"/>
                    </a:lnTo>
                    <a:lnTo>
                      <a:pt x="23" y="105"/>
                    </a:lnTo>
                    <a:lnTo>
                      <a:pt x="36" y="106"/>
                    </a:lnTo>
                    <a:lnTo>
                      <a:pt x="51" y="105"/>
                    </a:lnTo>
                    <a:lnTo>
                      <a:pt x="62" y="100"/>
                    </a:lnTo>
                    <a:lnTo>
                      <a:pt x="68" y="94"/>
                    </a:lnTo>
                    <a:lnTo>
                      <a:pt x="71" y="90"/>
                    </a:lnTo>
                    <a:lnTo>
                      <a:pt x="72" y="90"/>
                    </a:lnTo>
                    <a:lnTo>
                      <a:pt x="72" y="93"/>
                    </a:lnTo>
                    <a:lnTo>
                      <a:pt x="72" y="97"/>
                    </a:lnTo>
                    <a:lnTo>
                      <a:pt x="72" y="101"/>
                    </a:lnTo>
                    <a:lnTo>
                      <a:pt x="72" y="105"/>
                    </a:lnTo>
                    <a:lnTo>
                      <a:pt x="104" y="105"/>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4" name="Freeform 46"/>
              <p:cNvSpPr>
                <a:spLocks noChangeAspect="1"/>
              </p:cNvSpPr>
              <p:nvPr userDrawn="1"/>
            </p:nvSpPr>
            <p:spPr bwMode="gray">
              <a:xfrm>
                <a:off x="4579" y="253"/>
                <a:ext cx="43" cy="53"/>
              </a:xfrm>
              <a:custGeom>
                <a:avLst/>
                <a:gdLst/>
                <a:ahLst/>
                <a:cxnLst>
                  <a:cxn ang="0">
                    <a:pos x="3" y="76"/>
                  </a:cxn>
                  <a:cxn ang="0">
                    <a:pos x="9" y="78"/>
                  </a:cxn>
                  <a:cxn ang="0">
                    <a:pos x="19" y="82"/>
                  </a:cxn>
                  <a:cxn ang="0">
                    <a:pos x="34" y="84"/>
                  </a:cxn>
                  <a:cxn ang="0">
                    <a:pos x="39" y="84"/>
                  </a:cxn>
                  <a:cxn ang="0">
                    <a:pos x="42" y="82"/>
                  </a:cxn>
                  <a:cxn ang="0">
                    <a:pos x="46" y="81"/>
                  </a:cxn>
                  <a:cxn ang="0">
                    <a:pos x="49" y="80"/>
                  </a:cxn>
                  <a:cxn ang="0">
                    <a:pos x="50" y="78"/>
                  </a:cxn>
                  <a:cxn ang="0">
                    <a:pos x="50" y="74"/>
                  </a:cxn>
                  <a:cxn ang="0">
                    <a:pos x="50" y="72"/>
                  </a:cxn>
                  <a:cxn ang="0">
                    <a:pos x="47" y="69"/>
                  </a:cxn>
                  <a:cxn ang="0">
                    <a:pos x="45" y="68"/>
                  </a:cxn>
                  <a:cxn ang="0">
                    <a:pos x="41" y="65"/>
                  </a:cxn>
                  <a:cxn ang="0">
                    <a:pos x="35" y="64"/>
                  </a:cxn>
                  <a:cxn ang="0">
                    <a:pos x="31" y="62"/>
                  </a:cxn>
                  <a:cxn ang="0">
                    <a:pos x="22" y="60"/>
                  </a:cxn>
                  <a:cxn ang="0">
                    <a:pos x="14" y="57"/>
                  </a:cxn>
                  <a:cxn ang="0">
                    <a:pos x="7" y="50"/>
                  </a:cxn>
                  <a:cxn ang="0">
                    <a:pos x="2" y="42"/>
                  </a:cxn>
                  <a:cxn ang="0">
                    <a:pos x="0" y="32"/>
                  </a:cxn>
                  <a:cxn ang="0">
                    <a:pos x="2" y="20"/>
                  </a:cxn>
                  <a:cxn ang="0">
                    <a:pos x="9" y="10"/>
                  </a:cxn>
                  <a:cxn ang="0">
                    <a:pos x="19" y="5"/>
                  </a:cxn>
                  <a:cxn ang="0">
                    <a:pos x="30" y="1"/>
                  </a:cxn>
                  <a:cxn ang="0">
                    <a:pos x="43" y="0"/>
                  </a:cxn>
                  <a:cxn ang="0">
                    <a:pos x="61" y="1"/>
                  </a:cxn>
                  <a:cxn ang="0">
                    <a:pos x="74" y="4"/>
                  </a:cxn>
                  <a:cxn ang="0">
                    <a:pos x="79" y="5"/>
                  </a:cxn>
                  <a:cxn ang="0">
                    <a:pos x="77" y="30"/>
                  </a:cxn>
                  <a:cxn ang="0">
                    <a:pos x="71" y="28"/>
                  </a:cxn>
                  <a:cxn ang="0">
                    <a:pos x="62" y="25"/>
                  </a:cxn>
                  <a:cxn ang="0">
                    <a:pos x="47" y="24"/>
                  </a:cxn>
                  <a:cxn ang="0">
                    <a:pos x="43" y="24"/>
                  </a:cxn>
                  <a:cxn ang="0">
                    <a:pos x="39" y="24"/>
                  </a:cxn>
                  <a:cxn ang="0">
                    <a:pos x="35" y="26"/>
                  </a:cxn>
                  <a:cxn ang="0">
                    <a:pos x="34" y="28"/>
                  </a:cxn>
                  <a:cxn ang="0">
                    <a:pos x="33" y="30"/>
                  </a:cxn>
                  <a:cxn ang="0">
                    <a:pos x="34" y="33"/>
                  </a:cxn>
                  <a:cxn ang="0">
                    <a:pos x="35" y="36"/>
                  </a:cxn>
                  <a:cxn ang="0">
                    <a:pos x="39" y="37"/>
                  </a:cxn>
                  <a:cxn ang="0">
                    <a:pos x="43" y="38"/>
                  </a:cxn>
                  <a:cxn ang="0">
                    <a:pos x="47" y="40"/>
                  </a:cxn>
                  <a:cxn ang="0">
                    <a:pos x="53" y="41"/>
                  </a:cxn>
                  <a:cxn ang="0">
                    <a:pos x="66" y="45"/>
                  </a:cxn>
                  <a:cxn ang="0">
                    <a:pos x="75" y="52"/>
                  </a:cxn>
                  <a:cxn ang="0">
                    <a:pos x="83" y="61"/>
                  </a:cxn>
                  <a:cxn ang="0">
                    <a:pos x="86" y="74"/>
                  </a:cxn>
                  <a:cxn ang="0">
                    <a:pos x="83" y="86"/>
                  </a:cxn>
                  <a:cxn ang="0">
                    <a:pos x="75" y="97"/>
                  </a:cxn>
                  <a:cxn ang="0">
                    <a:pos x="63" y="102"/>
                  </a:cxn>
                  <a:cxn ang="0">
                    <a:pos x="50" y="106"/>
                  </a:cxn>
                  <a:cxn ang="0">
                    <a:pos x="37" y="106"/>
                  </a:cxn>
                  <a:cxn ang="0">
                    <a:pos x="19" y="106"/>
                  </a:cxn>
                  <a:cxn ang="0">
                    <a:pos x="7" y="103"/>
                  </a:cxn>
                  <a:cxn ang="0">
                    <a:pos x="0" y="102"/>
                  </a:cxn>
                  <a:cxn ang="0">
                    <a:pos x="3" y="76"/>
                  </a:cxn>
                </a:cxnLst>
                <a:rect l="0" t="0" r="r" b="b"/>
                <a:pathLst>
                  <a:path w="86" h="106">
                    <a:moveTo>
                      <a:pt x="3" y="76"/>
                    </a:moveTo>
                    <a:lnTo>
                      <a:pt x="9" y="78"/>
                    </a:lnTo>
                    <a:lnTo>
                      <a:pt x="19" y="82"/>
                    </a:lnTo>
                    <a:lnTo>
                      <a:pt x="34" y="84"/>
                    </a:lnTo>
                    <a:lnTo>
                      <a:pt x="39" y="84"/>
                    </a:lnTo>
                    <a:lnTo>
                      <a:pt x="42" y="82"/>
                    </a:lnTo>
                    <a:lnTo>
                      <a:pt x="46" y="81"/>
                    </a:lnTo>
                    <a:lnTo>
                      <a:pt x="49" y="80"/>
                    </a:lnTo>
                    <a:lnTo>
                      <a:pt x="50" y="78"/>
                    </a:lnTo>
                    <a:lnTo>
                      <a:pt x="50" y="74"/>
                    </a:lnTo>
                    <a:lnTo>
                      <a:pt x="50" y="72"/>
                    </a:lnTo>
                    <a:lnTo>
                      <a:pt x="47" y="69"/>
                    </a:lnTo>
                    <a:lnTo>
                      <a:pt x="45" y="68"/>
                    </a:lnTo>
                    <a:lnTo>
                      <a:pt x="41" y="65"/>
                    </a:lnTo>
                    <a:lnTo>
                      <a:pt x="35" y="64"/>
                    </a:lnTo>
                    <a:lnTo>
                      <a:pt x="31" y="62"/>
                    </a:lnTo>
                    <a:lnTo>
                      <a:pt x="22" y="60"/>
                    </a:lnTo>
                    <a:lnTo>
                      <a:pt x="14" y="57"/>
                    </a:lnTo>
                    <a:lnTo>
                      <a:pt x="7" y="50"/>
                    </a:lnTo>
                    <a:lnTo>
                      <a:pt x="2" y="42"/>
                    </a:lnTo>
                    <a:lnTo>
                      <a:pt x="0" y="32"/>
                    </a:lnTo>
                    <a:lnTo>
                      <a:pt x="2" y="20"/>
                    </a:lnTo>
                    <a:lnTo>
                      <a:pt x="9" y="10"/>
                    </a:lnTo>
                    <a:lnTo>
                      <a:pt x="19" y="5"/>
                    </a:lnTo>
                    <a:lnTo>
                      <a:pt x="30" y="1"/>
                    </a:lnTo>
                    <a:lnTo>
                      <a:pt x="43" y="0"/>
                    </a:lnTo>
                    <a:lnTo>
                      <a:pt x="61" y="1"/>
                    </a:lnTo>
                    <a:lnTo>
                      <a:pt x="74" y="4"/>
                    </a:lnTo>
                    <a:lnTo>
                      <a:pt x="79" y="5"/>
                    </a:lnTo>
                    <a:lnTo>
                      <a:pt x="77" y="30"/>
                    </a:lnTo>
                    <a:lnTo>
                      <a:pt x="71" y="28"/>
                    </a:lnTo>
                    <a:lnTo>
                      <a:pt x="62" y="25"/>
                    </a:lnTo>
                    <a:lnTo>
                      <a:pt x="47" y="24"/>
                    </a:lnTo>
                    <a:lnTo>
                      <a:pt x="43" y="24"/>
                    </a:lnTo>
                    <a:lnTo>
                      <a:pt x="39" y="24"/>
                    </a:lnTo>
                    <a:lnTo>
                      <a:pt x="35" y="26"/>
                    </a:lnTo>
                    <a:lnTo>
                      <a:pt x="34" y="28"/>
                    </a:lnTo>
                    <a:lnTo>
                      <a:pt x="33" y="30"/>
                    </a:lnTo>
                    <a:lnTo>
                      <a:pt x="34" y="33"/>
                    </a:lnTo>
                    <a:lnTo>
                      <a:pt x="35" y="36"/>
                    </a:lnTo>
                    <a:lnTo>
                      <a:pt x="39" y="37"/>
                    </a:lnTo>
                    <a:lnTo>
                      <a:pt x="43" y="38"/>
                    </a:lnTo>
                    <a:lnTo>
                      <a:pt x="47" y="40"/>
                    </a:lnTo>
                    <a:lnTo>
                      <a:pt x="53" y="41"/>
                    </a:lnTo>
                    <a:lnTo>
                      <a:pt x="66" y="45"/>
                    </a:lnTo>
                    <a:lnTo>
                      <a:pt x="75" y="52"/>
                    </a:lnTo>
                    <a:lnTo>
                      <a:pt x="83" y="61"/>
                    </a:lnTo>
                    <a:lnTo>
                      <a:pt x="86" y="74"/>
                    </a:lnTo>
                    <a:lnTo>
                      <a:pt x="83" y="86"/>
                    </a:lnTo>
                    <a:lnTo>
                      <a:pt x="75" y="97"/>
                    </a:lnTo>
                    <a:lnTo>
                      <a:pt x="63" y="102"/>
                    </a:lnTo>
                    <a:lnTo>
                      <a:pt x="50" y="106"/>
                    </a:lnTo>
                    <a:lnTo>
                      <a:pt x="37" y="106"/>
                    </a:lnTo>
                    <a:lnTo>
                      <a:pt x="19" y="106"/>
                    </a:lnTo>
                    <a:lnTo>
                      <a:pt x="7" y="103"/>
                    </a:lnTo>
                    <a:lnTo>
                      <a:pt x="0" y="102"/>
                    </a:lnTo>
                    <a:lnTo>
                      <a:pt x="3"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5" name="Freeform 47"/>
              <p:cNvSpPr>
                <a:spLocks noChangeAspect="1"/>
              </p:cNvSpPr>
              <p:nvPr userDrawn="1"/>
            </p:nvSpPr>
            <p:spPr bwMode="gray">
              <a:xfrm>
                <a:off x="4627" y="237"/>
                <a:ext cx="40" cy="69"/>
              </a:xfrm>
              <a:custGeom>
                <a:avLst/>
                <a:gdLst/>
                <a:ahLst/>
                <a:cxnLst>
                  <a:cxn ang="0">
                    <a:pos x="0" y="34"/>
                  </a:cxn>
                  <a:cxn ang="0">
                    <a:pos x="22" y="34"/>
                  </a:cxn>
                  <a:cxn ang="0">
                    <a:pos x="22" y="12"/>
                  </a:cxn>
                  <a:cxn ang="0">
                    <a:pos x="57" y="0"/>
                  </a:cxn>
                  <a:cxn ang="0">
                    <a:pos x="57" y="34"/>
                  </a:cxn>
                  <a:cxn ang="0">
                    <a:pos x="81" y="34"/>
                  </a:cxn>
                  <a:cxn ang="0">
                    <a:pos x="81" y="58"/>
                  </a:cxn>
                  <a:cxn ang="0">
                    <a:pos x="57" y="58"/>
                  </a:cxn>
                  <a:cxn ang="0">
                    <a:pos x="57" y="101"/>
                  </a:cxn>
                  <a:cxn ang="0">
                    <a:pos x="57" y="106"/>
                  </a:cxn>
                  <a:cxn ang="0">
                    <a:pos x="58" y="110"/>
                  </a:cxn>
                  <a:cxn ang="0">
                    <a:pos x="59" y="112"/>
                  </a:cxn>
                  <a:cxn ang="0">
                    <a:pos x="62" y="114"/>
                  </a:cxn>
                  <a:cxn ang="0">
                    <a:pos x="65" y="114"/>
                  </a:cxn>
                  <a:cxn ang="0">
                    <a:pos x="67" y="116"/>
                  </a:cxn>
                  <a:cxn ang="0">
                    <a:pos x="71" y="116"/>
                  </a:cxn>
                  <a:cxn ang="0">
                    <a:pos x="75" y="116"/>
                  </a:cxn>
                  <a:cxn ang="0">
                    <a:pos x="79" y="114"/>
                  </a:cxn>
                  <a:cxn ang="0">
                    <a:pos x="81" y="114"/>
                  </a:cxn>
                  <a:cxn ang="0">
                    <a:pos x="82" y="137"/>
                  </a:cxn>
                  <a:cxn ang="0">
                    <a:pos x="78" y="137"/>
                  </a:cxn>
                  <a:cxn ang="0">
                    <a:pos x="71" y="138"/>
                  </a:cxn>
                  <a:cxn ang="0">
                    <a:pos x="61" y="138"/>
                  </a:cxn>
                  <a:cxn ang="0">
                    <a:pos x="43" y="137"/>
                  </a:cxn>
                  <a:cxn ang="0">
                    <a:pos x="32" y="133"/>
                  </a:cxn>
                  <a:cxn ang="0">
                    <a:pos x="26" y="125"/>
                  </a:cxn>
                  <a:cxn ang="0">
                    <a:pos x="22" y="114"/>
                  </a:cxn>
                  <a:cxn ang="0">
                    <a:pos x="20" y="101"/>
                  </a:cxn>
                  <a:cxn ang="0">
                    <a:pos x="20" y="58"/>
                  </a:cxn>
                  <a:cxn ang="0">
                    <a:pos x="0" y="58"/>
                  </a:cxn>
                  <a:cxn ang="0">
                    <a:pos x="0" y="34"/>
                  </a:cxn>
                </a:cxnLst>
                <a:rect l="0" t="0" r="r" b="b"/>
                <a:pathLst>
                  <a:path w="82" h="138">
                    <a:moveTo>
                      <a:pt x="0" y="34"/>
                    </a:moveTo>
                    <a:lnTo>
                      <a:pt x="22" y="34"/>
                    </a:lnTo>
                    <a:lnTo>
                      <a:pt x="22" y="12"/>
                    </a:lnTo>
                    <a:lnTo>
                      <a:pt x="57" y="0"/>
                    </a:lnTo>
                    <a:lnTo>
                      <a:pt x="57" y="34"/>
                    </a:lnTo>
                    <a:lnTo>
                      <a:pt x="81" y="34"/>
                    </a:lnTo>
                    <a:lnTo>
                      <a:pt x="81" y="58"/>
                    </a:lnTo>
                    <a:lnTo>
                      <a:pt x="57" y="58"/>
                    </a:lnTo>
                    <a:lnTo>
                      <a:pt x="57" y="101"/>
                    </a:lnTo>
                    <a:lnTo>
                      <a:pt x="57" y="106"/>
                    </a:lnTo>
                    <a:lnTo>
                      <a:pt x="58" y="110"/>
                    </a:lnTo>
                    <a:lnTo>
                      <a:pt x="59" y="112"/>
                    </a:lnTo>
                    <a:lnTo>
                      <a:pt x="62" y="114"/>
                    </a:lnTo>
                    <a:lnTo>
                      <a:pt x="65" y="114"/>
                    </a:lnTo>
                    <a:lnTo>
                      <a:pt x="67" y="116"/>
                    </a:lnTo>
                    <a:lnTo>
                      <a:pt x="71" y="116"/>
                    </a:lnTo>
                    <a:lnTo>
                      <a:pt x="75" y="116"/>
                    </a:lnTo>
                    <a:lnTo>
                      <a:pt x="79" y="114"/>
                    </a:lnTo>
                    <a:lnTo>
                      <a:pt x="81" y="114"/>
                    </a:lnTo>
                    <a:lnTo>
                      <a:pt x="82" y="137"/>
                    </a:lnTo>
                    <a:lnTo>
                      <a:pt x="78" y="137"/>
                    </a:lnTo>
                    <a:lnTo>
                      <a:pt x="71" y="138"/>
                    </a:lnTo>
                    <a:lnTo>
                      <a:pt x="61" y="138"/>
                    </a:lnTo>
                    <a:lnTo>
                      <a:pt x="43" y="137"/>
                    </a:lnTo>
                    <a:lnTo>
                      <a:pt x="32" y="133"/>
                    </a:lnTo>
                    <a:lnTo>
                      <a:pt x="26" y="125"/>
                    </a:lnTo>
                    <a:lnTo>
                      <a:pt x="22" y="114"/>
                    </a:lnTo>
                    <a:lnTo>
                      <a:pt x="20" y="101"/>
                    </a:lnTo>
                    <a:lnTo>
                      <a:pt x="20" y="58"/>
                    </a:lnTo>
                    <a:lnTo>
                      <a:pt x="0" y="58"/>
                    </a:lnTo>
                    <a:lnTo>
                      <a:pt x="0" y="34"/>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6" name="Freeform 48"/>
              <p:cNvSpPr>
                <a:spLocks noChangeAspect="1" noEditPoints="1"/>
              </p:cNvSpPr>
              <p:nvPr userDrawn="1"/>
            </p:nvSpPr>
            <p:spPr bwMode="gray">
              <a:xfrm>
                <a:off x="4672" y="253"/>
                <a:ext cx="54" cy="53"/>
              </a:xfrm>
              <a:custGeom>
                <a:avLst/>
                <a:gdLst/>
                <a:ahLst/>
                <a:cxnLst>
                  <a:cxn ang="0">
                    <a:pos x="35" y="44"/>
                  </a:cxn>
                  <a:cxn ang="0">
                    <a:pos x="38" y="36"/>
                  </a:cxn>
                  <a:cxn ang="0">
                    <a:pos x="40" y="29"/>
                  </a:cxn>
                  <a:cxn ang="0">
                    <a:pos x="47" y="24"/>
                  </a:cxn>
                  <a:cxn ang="0">
                    <a:pos x="55" y="22"/>
                  </a:cxn>
                  <a:cxn ang="0">
                    <a:pos x="64" y="24"/>
                  </a:cxn>
                  <a:cxn ang="0">
                    <a:pos x="71" y="29"/>
                  </a:cxn>
                  <a:cxn ang="0">
                    <a:pos x="74" y="36"/>
                  </a:cxn>
                  <a:cxn ang="0">
                    <a:pos x="75" y="44"/>
                  </a:cxn>
                  <a:cxn ang="0">
                    <a:pos x="35" y="44"/>
                  </a:cxn>
                  <a:cxn ang="0">
                    <a:pos x="107" y="64"/>
                  </a:cxn>
                  <a:cxn ang="0">
                    <a:pos x="107" y="53"/>
                  </a:cxn>
                  <a:cxn ang="0">
                    <a:pos x="106" y="40"/>
                  </a:cxn>
                  <a:cxn ang="0">
                    <a:pos x="102" y="26"/>
                  </a:cxn>
                  <a:cxn ang="0">
                    <a:pos x="95" y="16"/>
                  </a:cxn>
                  <a:cxn ang="0">
                    <a:pos x="86" y="8"/>
                  </a:cxn>
                  <a:cxn ang="0">
                    <a:pos x="72" y="1"/>
                  </a:cxn>
                  <a:cxn ang="0">
                    <a:pos x="55" y="0"/>
                  </a:cxn>
                  <a:cxn ang="0">
                    <a:pos x="38" y="2"/>
                  </a:cxn>
                  <a:cxn ang="0">
                    <a:pos x="23" y="9"/>
                  </a:cxn>
                  <a:cxn ang="0">
                    <a:pos x="11" y="20"/>
                  </a:cxn>
                  <a:cxn ang="0">
                    <a:pos x="3" y="34"/>
                  </a:cxn>
                  <a:cxn ang="0">
                    <a:pos x="0" y="53"/>
                  </a:cxn>
                  <a:cxn ang="0">
                    <a:pos x="3" y="72"/>
                  </a:cxn>
                  <a:cxn ang="0">
                    <a:pos x="12" y="86"/>
                  </a:cxn>
                  <a:cxn ang="0">
                    <a:pos x="24" y="98"/>
                  </a:cxn>
                  <a:cxn ang="0">
                    <a:pos x="40" y="105"/>
                  </a:cxn>
                  <a:cxn ang="0">
                    <a:pos x="60" y="106"/>
                  </a:cxn>
                  <a:cxn ang="0">
                    <a:pos x="79" y="105"/>
                  </a:cxn>
                  <a:cxn ang="0">
                    <a:pos x="91" y="102"/>
                  </a:cxn>
                  <a:cxn ang="0">
                    <a:pos x="98" y="101"/>
                  </a:cxn>
                  <a:cxn ang="0">
                    <a:pos x="98" y="76"/>
                  </a:cxn>
                  <a:cxn ang="0">
                    <a:pos x="91" y="78"/>
                  </a:cxn>
                  <a:cxn ang="0">
                    <a:pos x="81" y="82"/>
                  </a:cxn>
                  <a:cxn ang="0">
                    <a:pos x="67" y="84"/>
                  </a:cxn>
                  <a:cxn ang="0">
                    <a:pos x="55" y="82"/>
                  </a:cxn>
                  <a:cxn ang="0">
                    <a:pos x="46" y="78"/>
                  </a:cxn>
                  <a:cxn ang="0">
                    <a:pos x="39" y="73"/>
                  </a:cxn>
                  <a:cxn ang="0">
                    <a:pos x="36" y="64"/>
                  </a:cxn>
                  <a:cxn ang="0">
                    <a:pos x="107" y="64"/>
                  </a:cxn>
                </a:cxnLst>
                <a:rect l="0" t="0" r="r" b="b"/>
                <a:pathLst>
                  <a:path w="107" h="106">
                    <a:moveTo>
                      <a:pt x="35" y="44"/>
                    </a:moveTo>
                    <a:lnTo>
                      <a:pt x="38" y="36"/>
                    </a:lnTo>
                    <a:lnTo>
                      <a:pt x="40" y="29"/>
                    </a:lnTo>
                    <a:lnTo>
                      <a:pt x="47" y="24"/>
                    </a:lnTo>
                    <a:lnTo>
                      <a:pt x="55" y="22"/>
                    </a:lnTo>
                    <a:lnTo>
                      <a:pt x="64" y="24"/>
                    </a:lnTo>
                    <a:lnTo>
                      <a:pt x="71" y="29"/>
                    </a:lnTo>
                    <a:lnTo>
                      <a:pt x="74" y="36"/>
                    </a:lnTo>
                    <a:lnTo>
                      <a:pt x="75" y="44"/>
                    </a:lnTo>
                    <a:lnTo>
                      <a:pt x="35" y="44"/>
                    </a:lnTo>
                    <a:close/>
                    <a:moveTo>
                      <a:pt x="107" y="64"/>
                    </a:moveTo>
                    <a:lnTo>
                      <a:pt x="107" y="53"/>
                    </a:lnTo>
                    <a:lnTo>
                      <a:pt x="106" y="40"/>
                    </a:lnTo>
                    <a:lnTo>
                      <a:pt x="102" y="26"/>
                    </a:lnTo>
                    <a:lnTo>
                      <a:pt x="95" y="16"/>
                    </a:lnTo>
                    <a:lnTo>
                      <a:pt x="86" y="8"/>
                    </a:lnTo>
                    <a:lnTo>
                      <a:pt x="72" y="1"/>
                    </a:lnTo>
                    <a:lnTo>
                      <a:pt x="55" y="0"/>
                    </a:lnTo>
                    <a:lnTo>
                      <a:pt x="38" y="2"/>
                    </a:lnTo>
                    <a:lnTo>
                      <a:pt x="23" y="9"/>
                    </a:lnTo>
                    <a:lnTo>
                      <a:pt x="11" y="20"/>
                    </a:lnTo>
                    <a:lnTo>
                      <a:pt x="3" y="34"/>
                    </a:lnTo>
                    <a:lnTo>
                      <a:pt x="0" y="53"/>
                    </a:lnTo>
                    <a:lnTo>
                      <a:pt x="3" y="72"/>
                    </a:lnTo>
                    <a:lnTo>
                      <a:pt x="12" y="86"/>
                    </a:lnTo>
                    <a:lnTo>
                      <a:pt x="24" y="98"/>
                    </a:lnTo>
                    <a:lnTo>
                      <a:pt x="40" y="105"/>
                    </a:lnTo>
                    <a:lnTo>
                      <a:pt x="60" y="106"/>
                    </a:lnTo>
                    <a:lnTo>
                      <a:pt x="79" y="105"/>
                    </a:lnTo>
                    <a:lnTo>
                      <a:pt x="91" y="102"/>
                    </a:lnTo>
                    <a:lnTo>
                      <a:pt x="98" y="101"/>
                    </a:lnTo>
                    <a:lnTo>
                      <a:pt x="98" y="76"/>
                    </a:lnTo>
                    <a:lnTo>
                      <a:pt x="91" y="78"/>
                    </a:lnTo>
                    <a:lnTo>
                      <a:pt x="81" y="82"/>
                    </a:lnTo>
                    <a:lnTo>
                      <a:pt x="67" y="84"/>
                    </a:lnTo>
                    <a:lnTo>
                      <a:pt x="55" y="82"/>
                    </a:lnTo>
                    <a:lnTo>
                      <a:pt x="46" y="78"/>
                    </a:lnTo>
                    <a:lnTo>
                      <a:pt x="39" y="73"/>
                    </a:lnTo>
                    <a:lnTo>
                      <a:pt x="36" y="64"/>
                    </a:lnTo>
                    <a:lnTo>
                      <a:pt x="107" y="64"/>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7" name="Freeform 49"/>
              <p:cNvSpPr>
                <a:spLocks noChangeAspect="1"/>
              </p:cNvSpPr>
              <p:nvPr userDrawn="1"/>
            </p:nvSpPr>
            <p:spPr bwMode="gray">
              <a:xfrm>
                <a:off x="4735" y="253"/>
                <a:ext cx="37" cy="52"/>
              </a:xfrm>
              <a:custGeom>
                <a:avLst/>
                <a:gdLst/>
                <a:ahLst/>
                <a:cxnLst>
                  <a:cxn ang="0">
                    <a:pos x="73" y="30"/>
                  </a:cxn>
                  <a:cxn ang="0">
                    <a:pos x="72" y="30"/>
                  </a:cxn>
                  <a:cxn ang="0">
                    <a:pos x="69" y="30"/>
                  </a:cxn>
                  <a:cxn ang="0">
                    <a:pos x="67" y="29"/>
                  </a:cxn>
                  <a:cxn ang="0">
                    <a:pos x="61" y="29"/>
                  </a:cxn>
                  <a:cxn ang="0">
                    <a:pos x="51" y="30"/>
                  </a:cxn>
                  <a:cxn ang="0">
                    <a:pos x="43" y="36"/>
                  </a:cxn>
                  <a:cxn ang="0">
                    <a:pos x="37" y="44"/>
                  </a:cxn>
                  <a:cxn ang="0">
                    <a:pos x="36" y="56"/>
                  </a:cxn>
                  <a:cxn ang="0">
                    <a:pos x="36" y="105"/>
                  </a:cxn>
                  <a:cxn ang="0">
                    <a:pos x="0" y="105"/>
                  </a:cxn>
                  <a:cxn ang="0">
                    <a:pos x="0" y="2"/>
                  </a:cxn>
                  <a:cxn ang="0">
                    <a:pos x="32" y="2"/>
                  </a:cxn>
                  <a:cxn ang="0">
                    <a:pos x="32" y="17"/>
                  </a:cxn>
                  <a:cxn ang="0">
                    <a:pos x="33" y="17"/>
                  </a:cxn>
                  <a:cxn ang="0">
                    <a:pos x="36" y="13"/>
                  </a:cxn>
                  <a:cxn ang="0">
                    <a:pos x="41" y="8"/>
                  </a:cxn>
                  <a:cxn ang="0">
                    <a:pos x="51" y="2"/>
                  </a:cxn>
                  <a:cxn ang="0">
                    <a:pos x="63" y="0"/>
                  </a:cxn>
                  <a:cxn ang="0">
                    <a:pos x="68" y="0"/>
                  </a:cxn>
                  <a:cxn ang="0">
                    <a:pos x="71" y="0"/>
                  </a:cxn>
                  <a:cxn ang="0">
                    <a:pos x="73" y="1"/>
                  </a:cxn>
                  <a:cxn ang="0">
                    <a:pos x="75" y="1"/>
                  </a:cxn>
                  <a:cxn ang="0">
                    <a:pos x="73" y="30"/>
                  </a:cxn>
                </a:cxnLst>
                <a:rect l="0" t="0" r="r" b="b"/>
                <a:pathLst>
                  <a:path w="75" h="105">
                    <a:moveTo>
                      <a:pt x="73" y="30"/>
                    </a:moveTo>
                    <a:lnTo>
                      <a:pt x="72" y="30"/>
                    </a:lnTo>
                    <a:lnTo>
                      <a:pt x="69" y="30"/>
                    </a:lnTo>
                    <a:lnTo>
                      <a:pt x="67" y="29"/>
                    </a:lnTo>
                    <a:lnTo>
                      <a:pt x="61" y="29"/>
                    </a:lnTo>
                    <a:lnTo>
                      <a:pt x="51" y="30"/>
                    </a:lnTo>
                    <a:lnTo>
                      <a:pt x="43" y="36"/>
                    </a:lnTo>
                    <a:lnTo>
                      <a:pt x="37" y="44"/>
                    </a:lnTo>
                    <a:lnTo>
                      <a:pt x="36" y="56"/>
                    </a:lnTo>
                    <a:lnTo>
                      <a:pt x="36" y="105"/>
                    </a:lnTo>
                    <a:lnTo>
                      <a:pt x="0" y="105"/>
                    </a:lnTo>
                    <a:lnTo>
                      <a:pt x="0" y="2"/>
                    </a:lnTo>
                    <a:lnTo>
                      <a:pt x="32" y="2"/>
                    </a:lnTo>
                    <a:lnTo>
                      <a:pt x="32" y="17"/>
                    </a:lnTo>
                    <a:lnTo>
                      <a:pt x="33" y="17"/>
                    </a:lnTo>
                    <a:lnTo>
                      <a:pt x="36" y="13"/>
                    </a:lnTo>
                    <a:lnTo>
                      <a:pt x="41" y="8"/>
                    </a:lnTo>
                    <a:lnTo>
                      <a:pt x="51" y="2"/>
                    </a:lnTo>
                    <a:lnTo>
                      <a:pt x="63" y="0"/>
                    </a:lnTo>
                    <a:lnTo>
                      <a:pt x="68" y="0"/>
                    </a:lnTo>
                    <a:lnTo>
                      <a:pt x="71" y="0"/>
                    </a:lnTo>
                    <a:lnTo>
                      <a:pt x="73" y="1"/>
                    </a:lnTo>
                    <a:lnTo>
                      <a:pt x="75" y="1"/>
                    </a:lnTo>
                    <a:lnTo>
                      <a:pt x="73"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8" name="Freeform 50"/>
              <p:cNvSpPr>
                <a:spLocks noChangeAspect="1"/>
              </p:cNvSpPr>
              <p:nvPr userDrawn="1"/>
            </p:nvSpPr>
            <p:spPr bwMode="gray">
              <a:xfrm>
                <a:off x="4779" y="235"/>
                <a:ext cx="60" cy="71"/>
              </a:xfrm>
              <a:custGeom>
                <a:avLst/>
                <a:gdLst/>
                <a:ahLst/>
                <a:cxnLst>
                  <a:cxn ang="0">
                    <a:pos x="121" y="136"/>
                  </a:cxn>
                  <a:cxn ang="0">
                    <a:pos x="114" y="138"/>
                  </a:cxn>
                  <a:cxn ang="0">
                    <a:pos x="99" y="140"/>
                  </a:cxn>
                  <a:cxn ang="0">
                    <a:pos x="80" y="141"/>
                  </a:cxn>
                  <a:cxn ang="0">
                    <a:pos x="64" y="141"/>
                  </a:cxn>
                  <a:cxn ang="0">
                    <a:pos x="48" y="137"/>
                  </a:cxn>
                  <a:cxn ang="0">
                    <a:pos x="34" y="131"/>
                  </a:cxn>
                  <a:cxn ang="0">
                    <a:pos x="20" y="121"/>
                  </a:cxn>
                  <a:cxn ang="0">
                    <a:pos x="10" y="108"/>
                  </a:cxn>
                  <a:cxn ang="0">
                    <a:pos x="3" y="92"/>
                  </a:cxn>
                  <a:cxn ang="0">
                    <a:pos x="0" y="72"/>
                  </a:cxn>
                  <a:cxn ang="0">
                    <a:pos x="3" y="49"/>
                  </a:cxn>
                  <a:cxn ang="0">
                    <a:pos x="11" y="32"/>
                  </a:cxn>
                  <a:cxn ang="0">
                    <a:pos x="23" y="17"/>
                  </a:cxn>
                  <a:cxn ang="0">
                    <a:pos x="39" y="8"/>
                  </a:cxn>
                  <a:cxn ang="0">
                    <a:pos x="58" y="1"/>
                  </a:cxn>
                  <a:cxn ang="0">
                    <a:pos x="78" y="0"/>
                  </a:cxn>
                  <a:cxn ang="0">
                    <a:pos x="92" y="1"/>
                  </a:cxn>
                  <a:cxn ang="0">
                    <a:pos x="106" y="3"/>
                  </a:cxn>
                  <a:cxn ang="0">
                    <a:pos x="115" y="5"/>
                  </a:cxn>
                  <a:cxn ang="0">
                    <a:pos x="121" y="7"/>
                  </a:cxn>
                  <a:cxn ang="0">
                    <a:pos x="118" y="36"/>
                  </a:cxn>
                  <a:cxn ang="0">
                    <a:pos x="114" y="35"/>
                  </a:cxn>
                  <a:cxn ang="0">
                    <a:pos x="106" y="31"/>
                  </a:cxn>
                  <a:cxn ang="0">
                    <a:pos x="95" y="28"/>
                  </a:cxn>
                  <a:cxn ang="0">
                    <a:pos x="82" y="27"/>
                  </a:cxn>
                  <a:cxn ang="0">
                    <a:pos x="64" y="31"/>
                  </a:cxn>
                  <a:cxn ang="0">
                    <a:pos x="51" y="40"/>
                  </a:cxn>
                  <a:cxn ang="0">
                    <a:pos x="42" y="53"/>
                  </a:cxn>
                  <a:cxn ang="0">
                    <a:pos x="39" y="72"/>
                  </a:cxn>
                  <a:cxn ang="0">
                    <a:pos x="42" y="89"/>
                  </a:cxn>
                  <a:cxn ang="0">
                    <a:pos x="51" y="103"/>
                  </a:cxn>
                  <a:cxn ang="0">
                    <a:pos x="67" y="112"/>
                  </a:cxn>
                  <a:cxn ang="0">
                    <a:pos x="86" y="115"/>
                  </a:cxn>
                  <a:cxn ang="0">
                    <a:pos x="98" y="113"/>
                  </a:cxn>
                  <a:cxn ang="0">
                    <a:pos x="107" y="112"/>
                  </a:cxn>
                  <a:cxn ang="0">
                    <a:pos x="115" y="109"/>
                  </a:cxn>
                  <a:cxn ang="0">
                    <a:pos x="119" y="108"/>
                  </a:cxn>
                  <a:cxn ang="0">
                    <a:pos x="121" y="136"/>
                  </a:cxn>
                </a:cxnLst>
                <a:rect l="0" t="0" r="r" b="b"/>
                <a:pathLst>
                  <a:path w="121" h="141">
                    <a:moveTo>
                      <a:pt x="121" y="136"/>
                    </a:moveTo>
                    <a:lnTo>
                      <a:pt x="114" y="138"/>
                    </a:lnTo>
                    <a:lnTo>
                      <a:pt x="99" y="140"/>
                    </a:lnTo>
                    <a:lnTo>
                      <a:pt x="80" y="141"/>
                    </a:lnTo>
                    <a:lnTo>
                      <a:pt x="64" y="141"/>
                    </a:lnTo>
                    <a:lnTo>
                      <a:pt x="48" y="137"/>
                    </a:lnTo>
                    <a:lnTo>
                      <a:pt x="34" y="131"/>
                    </a:lnTo>
                    <a:lnTo>
                      <a:pt x="20" y="121"/>
                    </a:lnTo>
                    <a:lnTo>
                      <a:pt x="10" y="108"/>
                    </a:lnTo>
                    <a:lnTo>
                      <a:pt x="3" y="92"/>
                    </a:lnTo>
                    <a:lnTo>
                      <a:pt x="0" y="72"/>
                    </a:lnTo>
                    <a:lnTo>
                      <a:pt x="3" y="49"/>
                    </a:lnTo>
                    <a:lnTo>
                      <a:pt x="11" y="32"/>
                    </a:lnTo>
                    <a:lnTo>
                      <a:pt x="23" y="17"/>
                    </a:lnTo>
                    <a:lnTo>
                      <a:pt x="39" y="8"/>
                    </a:lnTo>
                    <a:lnTo>
                      <a:pt x="58" y="1"/>
                    </a:lnTo>
                    <a:lnTo>
                      <a:pt x="78" y="0"/>
                    </a:lnTo>
                    <a:lnTo>
                      <a:pt x="92" y="1"/>
                    </a:lnTo>
                    <a:lnTo>
                      <a:pt x="106" y="3"/>
                    </a:lnTo>
                    <a:lnTo>
                      <a:pt x="115" y="5"/>
                    </a:lnTo>
                    <a:lnTo>
                      <a:pt x="121" y="7"/>
                    </a:lnTo>
                    <a:lnTo>
                      <a:pt x="118" y="36"/>
                    </a:lnTo>
                    <a:lnTo>
                      <a:pt x="114" y="35"/>
                    </a:lnTo>
                    <a:lnTo>
                      <a:pt x="106" y="31"/>
                    </a:lnTo>
                    <a:lnTo>
                      <a:pt x="95" y="28"/>
                    </a:lnTo>
                    <a:lnTo>
                      <a:pt x="82" y="27"/>
                    </a:lnTo>
                    <a:lnTo>
                      <a:pt x="64" y="31"/>
                    </a:lnTo>
                    <a:lnTo>
                      <a:pt x="51" y="40"/>
                    </a:lnTo>
                    <a:lnTo>
                      <a:pt x="42" y="53"/>
                    </a:lnTo>
                    <a:lnTo>
                      <a:pt x="39" y="72"/>
                    </a:lnTo>
                    <a:lnTo>
                      <a:pt x="42" y="89"/>
                    </a:lnTo>
                    <a:lnTo>
                      <a:pt x="51" y="103"/>
                    </a:lnTo>
                    <a:lnTo>
                      <a:pt x="67" y="112"/>
                    </a:lnTo>
                    <a:lnTo>
                      <a:pt x="86" y="115"/>
                    </a:lnTo>
                    <a:lnTo>
                      <a:pt x="98" y="113"/>
                    </a:lnTo>
                    <a:lnTo>
                      <a:pt x="107" y="112"/>
                    </a:lnTo>
                    <a:lnTo>
                      <a:pt x="115" y="109"/>
                    </a:lnTo>
                    <a:lnTo>
                      <a:pt x="119" y="108"/>
                    </a:lnTo>
                    <a:lnTo>
                      <a:pt x="121" y="13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099" name="Freeform 51"/>
              <p:cNvSpPr>
                <a:spLocks noChangeAspect="1" noEditPoints="1"/>
              </p:cNvSpPr>
              <p:nvPr userDrawn="1"/>
            </p:nvSpPr>
            <p:spPr bwMode="gray">
              <a:xfrm>
                <a:off x="4846" y="253"/>
                <a:ext cx="52" cy="53"/>
              </a:xfrm>
              <a:custGeom>
                <a:avLst/>
                <a:gdLst/>
                <a:ahLst/>
                <a:cxnLst>
                  <a:cxn ang="0">
                    <a:pos x="33" y="72"/>
                  </a:cxn>
                  <a:cxn ang="0">
                    <a:pos x="35" y="65"/>
                  </a:cxn>
                  <a:cxn ang="0">
                    <a:pos x="39" y="61"/>
                  </a:cxn>
                  <a:cxn ang="0">
                    <a:pos x="45" y="60"/>
                  </a:cxn>
                  <a:cxn ang="0">
                    <a:pos x="55" y="58"/>
                  </a:cxn>
                  <a:cxn ang="0">
                    <a:pos x="61" y="58"/>
                  </a:cxn>
                  <a:cxn ang="0">
                    <a:pos x="69" y="60"/>
                  </a:cxn>
                  <a:cxn ang="0">
                    <a:pos x="68" y="68"/>
                  </a:cxn>
                  <a:cxn ang="0">
                    <a:pos x="63" y="76"/>
                  </a:cxn>
                  <a:cxn ang="0">
                    <a:pos x="56" y="81"/>
                  </a:cxn>
                  <a:cxn ang="0">
                    <a:pos x="47" y="84"/>
                  </a:cxn>
                  <a:cxn ang="0">
                    <a:pos x="43" y="82"/>
                  </a:cxn>
                  <a:cxn ang="0">
                    <a:pos x="39" y="81"/>
                  </a:cxn>
                  <a:cxn ang="0">
                    <a:pos x="35" y="78"/>
                  </a:cxn>
                  <a:cxn ang="0">
                    <a:pos x="33" y="76"/>
                  </a:cxn>
                  <a:cxn ang="0">
                    <a:pos x="33" y="72"/>
                  </a:cxn>
                  <a:cxn ang="0">
                    <a:pos x="104" y="105"/>
                  </a:cxn>
                  <a:cxn ang="0">
                    <a:pos x="103" y="93"/>
                  </a:cxn>
                  <a:cxn ang="0">
                    <a:pos x="103" y="81"/>
                  </a:cxn>
                  <a:cxn ang="0">
                    <a:pos x="103" y="42"/>
                  </a:cxn>
                  <a:cxn ang="0">
                    <a:pos x="100" y="26"/>
                  </a:cxn>
                  <a:cxn ang="0">
                    <a:pos x="92" y="14"/>
                  </a:cxn>
                  <a:cxn ang="0">
                    <a:pos x="81" y="5"/>
                  </a:cxn>
                  <a:cxn ang="0">
                    <a:pos x="68" y="1"/>
                  </a:cxn>
                  <a:cxn ang="0">
                    <a:pos x="53" y="0"/>
                  </a:cxn>
                  <a:cxn ang="0">
                    <a:pos x="33" y="1"/>
                  </a:cxn>
                  <a:cxn ang="0">
                    <a:pos x="20" y="4"/>
                  </a:cxn>
                  <a:cxn ang="0">
                    <a:pos x="12" y="6"/>
                  </a:cxn>
                  <a:cxn ang="0">
                    <a:pos x="13" y="30"/>
                  </a:cxn>
                  <a:cxn ang="0">
                    <a:pos x="19" y="28"/>
                  </a:cxn>
                  <a:cxn ang="0">
                    <a:pos x="28" y="25"/>
                  </a:cxn>
                  <a:cxn ang="0">
                    <a:pos x="43" y="24"/>
                  </a:cxn>
                  <a:cxn ang="0">
                    <a:pos x="52" y="24"/>
                  </a:cxn>
                  <a:cxn ang="0">
                    <a:pos x="61" y="28"/>
                  </a:cxn>
                  <a:cxn ang="0">
                    <a:pos x="67" y="33"/>
                  </a:cxn>
                  <a:cxn ang="0">
                    <a:pos x="69" y="41"/>
                  </a:cxn>
                  <a:cxn ang="0">
                    <a:pos x="64" y="40"/>
                  </a:cxn>
                  <a:cxn ang="0">
                    <a:pos x="59" y="40"/>
                  </a:cxn>
                  <a:cxn ang="0">
                    <a:pos x="52" y="40"/>
                  </a:cxn>
                  <a:cxn ang="0">
                    <a:pos x="41" y="40"/>
                  </a:cxn>
                  <a:cxn ang="0">
                    <a:pos x="31" y="42"/>
                  </a:cxn>
                  <a:cxn ang="0">
                    <a:pos x="19" y="45"/>
                  </a:cxn>
                  <a:cxn ang="0">
                    <a:pos x="9" y="52"/>
                  </a:cxn>
                  <a:cxn ang="0">
                    <a:pos x="3" y="61"/>
                  </a:cxn>
                  <a:cxn ang="0">
                    <a:pos x="0" y="74"/>
                  </a:cxn>
                  <a:cxn ang="0">
                    <a:pos x="3" y="88"/>
                  </a:cxn>
                  <a:cxn ang="0">
                    <a:pos x="11" y="98"/>
                  </a:cxn>
                  <a:cxn ang="0">
                    <a:pos x="21" y="105"/>
                  </a:cxn>
                  <a:cxn ang="0">
                    <a:pos x="36" y="106"/>
                  </a:cxn>
                  <a:cxn ang="0">
                    <a:pos x="49" y="105"/>
                  </a:cxn>
                  <a:cxn ang="0">
                    <a:pos x="60" y="100"/>
                  </a:cxn>
                  <a:cxn ang="0">
                    <a:pos x="67" y="94"/>
                  </a:cxn>
                  <a:cxn ang="0">
                    <a:pos x="71" y="90"/>
                  </a:cxn>
                  <a:cxn ang="0">
                    <a:pos x="71" y="90"/>
                  </a:cxn>
                  <a:cxn ang="0">
                    <a:pos x="71" y="93"/>
                  </a:cxn>
                  <a:cxn ang="0">
                    <a:pos x="71" y="97"/>
                  </a:cxn>
                  <a:cxn ang="0">
                    <a:pos x="72" y="101"/>
                  </a:cxn>
                  <a:cxn ang="0">
                    <a:pos x="72" y="105"/>
                  </a:cxn>
                  <a:cxn ang="0">
                    <a:pos x="104" y="105"/>
                  </a:cxn>
                </a:cxnLst>
                <a:rect l="0" t="0" r="r" b="b"/>
                <a:pathLst>
                  <a:path w="104" h="106">
                    <a:moveTo>
                      <a:pt x="33" y="72"/>
                    </a:moveTo>
                    <a:lnTo>
                      <a:pt x="35" y="65"/>
                    </a:lnTo>
                    <a:lnTo>
                      <a:pt x="39" y="61"/>
                    </a:lnTo>
                    <a:lnTo>
                      <a:pt x="45" y="60"/>
                    </a:lnTo>
                    <a:lnTo>
                      <a:pt x="55" y="58"/>
                    </a:lnTo>
                    <a:lnTo>
                      <a:pt x="61" y="58"/>
                    </a:lnTo>
                    <a:lnTo>
                      <a:pt x="69" y="60"/>
                    </a:lnTo>
                    <a:lnTo>
                      <a:pt x="68" y="68"/>
                    </a:lnTo>
                    <a:lnTo>
                      <a:pt x="63" y="76"/>
                    </a:lnTo>
                    <a:lnTo>
                      <a:pt x="56" y="81"/>
                    </a:lnTo>
                    <a:lnTo>
                      <a:pt x="47" y="84"/>
                    </a:lnTo>
                    <a:lnTo>
                      <a:pt x="43" y="82"/>
                    </a:lnTo>
                    <a:lnTo>
                      <a:pt x="39" y="81"/>
                    </a:lnTo>
                    <a:lnTo>
                      <a:pt x="35" y="78"/>
                    </a:lnTo>
                    <a:lnTo>
                      <a:pt x="33" y="76"/>
                    </a:lnTo>
                    <a:lnTo>
                      <a:pt x="33" y="72"/>
                    </a:lnTo>
                    <a:close/>
                    <a:moveTo>
                      <a:pt x="104" y="105"/>
                    </a:moveTo>
                    <a:lnTo>
                      <a:pt x="103" y="93"/>
                    </a:lnTo>
                    <a:lnTo>
                      <a:pt x="103" y="81"/>
                    </a:lnTo>
                    <a:lnTo>
                      <a:pt x="103" y="42"/>
                    </a:lnTo>
                    <a:lnTo>
                      <a:pt x="100" y="26"/>
                    </a:lnTo>
                    <a:lnTo>
                      <a:pt x="92" y="14"/>
                    </a:lnTo>
                    <a:lnTo>
                      <a:pt x="81" y="5"/>
                    </a:lnTo>
                    <a:lnTo>
                      <a:pt x="68" y="1"/>
                    </a:lnTo>
                    <a:lnTo>
                      <a:pt x="53" y="0"/>
                    </a:lnTo>
                    <a:lnTo>
                      <a:pt x="33" y="1"/>
                    </a:lnTo>
                    <a:lnTo>
                      <a:pt x="20" y="4"/>
                    </a:lnTo>
                    <a:lnTo>
                      <a:pt x="12" y="6"/>
                    </a:lnTo>
                    <a:lnTo>
                      <a:pt x="13" y="30"/>
                    </a:lnTo>
                    <a:lnTo>
                      <a:pt x="19" y="28"/>
                    </a:lnTo>
                    <a:lnTo>
                      <a:pt x="28" y="25"/>
                    </a:lnTo>
                    <a:lnTo>
                      <a:pt x="43" y="24"/>
                    </a:lnTo>
                    <a:lnTo>
                      <a:pt x="52" y="24"/>
                    </a:lnTo>
                    <a:lnTo>
                      <a:pt x="61" y="28"/>
                    </a:lnTo>
                    <a:lnTo>
                      <a:pt x="67" y="33"/>
                    </a:lnTo>
                    <a:lnTo>
                      <a:pt x="69" y="41"/>
                    </a:lnTo>
                    <a:lnTo>
                      <a:pt x="64" y="40"/>
                    </a:lnTo>
                    <a:lnTo>
                      <a:pt x="59" y="40"/>
                    </a:lnTo>
                    <a:lnTo>
                      <a:pt x="52" y="40"/>
                    </a:lnTo>
                    <a:lnTo>
                      <a:pt x="41" y="40"/>
                    </a:lnTo>
                    <a:lnTo>
                      <a:pt x="31" y="42"/>
                    </a:lnTo>
                    <a:lnTo>
                      <a:pt x="19" y="45"/>
                    </a:lnTo>
                    <a:lnTo>
                      <a:pt x="9" y="52"/>
                    </a:lnTo>
                    <a:lnTo>
                      <a:pt x="3" y="61"/>
                    </a:lnTo>
                    <a:lnTo>
                      <a:pt x="0" y="74"/>
                    </a:lnTo>
                    <a:lnTo>
                      <a:pt x="3" y="88"/>
                    </a:lnTo>
                    <a:lnTo>
                      <a:pt x="11" y="98"/>
                    </a:lnTo>
                    <a:lnTo>
                      <a:pt x="21" y="105"/>
                    </a:lnTo>
                    <a:lnTo>
                      <a:pt x="36" y="106"/>
                    </a:lnTo>
                    <a:lnTo>
                      <a:pt x="49" y="105"/>
                    </a:lnTo>
                    <a:lnTo>
                      <a:pt x="60" y="100"/>
                    </a:lnTo>
                    <a:lnTo>
                      <a:pt x="67" y="94"/>
                    </a:lnTo>
                    <a:lnTo>
                      <a:pt x="71" y="90"/>
                    </a:lnTo>
                    <a:lnTo>
                      <a:pt x="71" y="90"/>
                    </a:lnTo>
                    <a:lnTo>
                      <a:pt x="71" y="93"/>
                    </a:lnTo>
                    <a:lnTo>
                      <a:pt x="71" y="97"/>
                    </a:lnTo>
                    <a:lnTo>
                      <a:pt x="72" y="101"/>
                    </a:lnTo>
                    <a:lnTo>
                      <a:pt x="72" y="105"/>
                    </a:lnTo>
                    <a:lnTo>
                      <a:pt x="104" y="105"/>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0" name="Freeform 52"/>
              <p:cNvSpPr>
                <a:spLocks noChangeAspect="1"/>
              </p:cNvSpPr>
              <p:nvPr userDrawn="1"/>
            </p:nvSpPr>
            <p:spPr bwMode="gray">
              <a:xfrm>
                <a:off x="4908" y="253"/>
                <a:ext cx="38" cy="52"/>
              </a:xfrm>
              <a:custGeom>
                <a:avLst/>
                <a:gdLst/>
                <a:ahLst/>
                <a:cxnLst>
                  <a:cxn ang="0">
                    <a:pos x="74" y="30"/>
                  </a:cxn>
                  <a:cxn ang="0">
                    <a:pos x="72" y="30"/>
                  </a:cxn>
                  <a:cxn ang="0">
                    <a:pos x="70" y="30"/>
                  </a:cxn>
                  <a:cxn ang="0">
                    <a:pos x="66" y="29"/>
                  </a:cxn>
                  <a:cxn ang="0">
                    <a:pos x="62" y="29"/>
                  </a:cxn>
                  <a:cxn ang="0">
                    <a:pos x="51" y="30"/>
                  </a:cxn>
                  <a:cxn ang="0">
                    <a:pos x="43" y="36"/>
                  </a:cxn>
                  <a:cxn ang="0">
                    <a:pos x="38" y="44"/>
                  </a:cxn>
                  <a:cxn ang="0">
                    <a:pos x="35" y="56"/>
                  </a:cxn>
                  <a:cxn ang="0">
                    <a:pos x="35" y="105"/>
                  </a:cxn>
                  <a:cxn ang="0">
                    <a:pos x="0" y="105"/>
                  </a:cxn>
                  <a:cxn ang="0">
                    <a:pos x="0" y="2"/>
                  </a:cxn>
                  <a:cxn ang="0">
                    <a:pos x="32" y="2"/>
                  </a:cxn>
                  <a:cxn ang="0">
                    <a:pos x="32" y="17"/>
                  </a:cxn>
                  <a:cxn ang="0">
                    <a:pos x="32" y="17"/>
                  </a:cxn>
                  <a:cxn ang="0">
                    <a:pos x="35" y="13"/>
                  </a:cxn>
                  <a:cxn ang="0">
                    <a:pos x="40" y="8"/>
                  </a:cxn>
                  <a:cxn ang="0">
                    <a:pos x="50" y="2"/>
                  </a:cxn>
                  <a:cxn ang="0">
                    <a:pos x="63" y="0"/>
                  </a:cxn>
                  <a:cxn ang="0">
                    <a:pos x="67" y="0"/>
                  </a:cxn>
                  <a:cxn ang="0">
                    <a:pos x="71" y="0"/>
                  </a:cxn>
                  <a:cxn ang="0">
                    <a:pos x="74" y="1"/>
                  </a:cxn>
                  <a:cxn ang="0">
                    <a:pos x="75" y="1"/>
                  </a:cxn>
                  <a:cxn ang="0">
                    <a:pos x="74" y="30"/>
                  </a:cxn>
                </a:cxnLst>
                <a:rect l="0" t="0" r="r" b="b"/>
                <a:pathLst>
                  <a:path w="75" h="105">
                    <a:moveTo>
                      <a:pt x="74" y="30"/>
                    </a:moveTo>
                    <a:lnTo>
                      <a:pt x="72" y="30"/>
                    </a:lnTo>
                    <a:lnTo>
                      <a:pt x="70" y="30"/>
                    </a:lnTo>
                    <a:lnTo>
                      <a:pt x="66" y="29"/>
                    </a:lnTo>
                    <a:lnTo>
                      <a:pt x="62" y="29"/>
                    </a:lnTo>
                    <a:lnTo>
                      <a:pt x="51" y="30"/>
                    </a:lnTo>
                    <a:lnTo>
                      <a:pt x="43" y="36"/>
                    </a:lnTo>
                    <a:lnTo>
                      <a:pt x="38" y="44"/>
                    </a:lnTo>
                    <a:lnTo>
                      <a:pt x="35" y="56"/>
                    </a:lnTo>
                    <a:lnTo>
                      <a:pt x="35" y="105"/>
                    </a:lnTo>
                    <a:lnTo>
                      <a:pt x="0" y="105"/>
                    </a:lnTo>
                    <a:lnTo>
                      <a:pt x="0" y="2"/>
                    </a:lnTo>
                    <a:lnTo>
                      <a:pt x="32" y="2"/>
                    </a:lnTo>
                    <a:lnTo>
                      <a:pt x="32" y="17"/>
                    </a:lnTo>
                    <a:lnTo>
                      <a:pt x="32" y="17"/>
                    </a:lnTo>
                    <a:lnTo>
                      <a:pt x="35" y="13"/>
                    </a:lnTo>
                    <a:lnTo>
                      <a:pt x="40" y="8"/>
                    </a:lnTo>
                    <a:lnTo>
                      <a:pt x="50" y="2"/>
                    </a:lnTo>
                    <a:lnTo>
                      <a:pt x="63" y="0"/>
                    </a:lnTo>
                    <a:lnTo>
                      <a:pt x="67" y="0"/>
                    </a:lnTo>
                    <a:lnTo>
                      <a:pt x="71" y="0"/>
                    </a:lnTo>
                    <a:lnTo>
                      <a:pt x="74" y="1"/>
                    </a:lnTo>
                    <a:lnTo>
                      <a:pt x="75" y="1"/>
                    </a:lnTo>
                    <a:lnTo>
                      <a:pt x="74"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1" name="Freeform 53"/>
              <p:cNvSpPr>
                <a:spLocks noChangeAspect="1" noEditPoints="1"/>
              </p:cNvSpPr>
              <p:nvPr userDrawn="1"/>
            </p:nvSpPr>
            <p:spPr bwMode="gray">
              <a:xfrm>
                <a:off x="4948" y="231"/>
                <a:ext cx="58" cy="75"/>
              </a:xfrm>
              <a:custGeom>
                <a:avLst/>
                <a:gdLst/>
                <a:ahLst/>
                <a:cxnLst>
                  <a:cxn ang="0">
                    <a:pos x="36" y="95"/>
                  </a:cxn>
                  <a:cxn ang="0">
                    <a:pos x="38" y="85"/>
                  </a:cxn>
                  <a:cxn ang="0">
                    <a:pos x="42" y="77"/>
                  </a:cxn>
                  <a:cxn ang="0">
                    <a:pos x="49" y="72"/>
                  </a:cxn>
                  <a:cxn ang="0">
                    <a:pos x="58" y="69"/>
                  </a:cxn>
                  <a:cxn ang="0">
                    <a:pos x="70" y="73"/>
                  </a:cxn>
                  <a:cxn ang="0">
                    <a:pos x="78" y="83"/>
                  </a:cxn>
                  <a:cxn ang="0">
                    <a:pos x="81" y="96"/>
                  </a:cxn>
                  <a:cxn ang="0">
                    <a:pos x="77" y="111"/>
                  </a:cxn>
                  <a:cxn ang="0">
                    <a:pos x="70" y="119"/>
                  </a:cxn>
                  <a:cxn ang="0">
                    <a:pos x="58" y="123"/>
                  </a:cxn>
                  <a:cxn ang="0">
                    <a:pos x="50" y="121"/>
                  </a:cxn>
                  <a:cxn ang="0">
                    <a:pos x="43" y="115"/>
                  </a:cxn>
                  <a:cxn ang="0">
                    <a:pos x="38" y="107"/>
                  </a:cxn>
                  <a:cxn ang="0">
                    <a:pos x="36" y="95"/>
                  </a:cxn>
                  <a:cxn ang="0">
                    <a:pos x="115" y="0"/>
                  </a:cxn>
                  <a:cxn ang="0">
                    <a:pos x="79" y="0"/>
                  </a:cxn>
                  <a:cxn ang="0">
                    <a:pos x="79" y="55"/>
                  </a:cxn>
                  <a:cxn ang="0">
                    <a:pos x="79" y="55"/>
                  </a:cxn>
                  <a:cxn ang="0">
                    <a:pos x="77" y="52"/>
                  </a:cxn>
                  <a:cxn ang="0">
                    <a:pos x="70" y="48"/>
                  </a:cxn>
                  <a:cxn ang="0">
                    <a:pos x="61" y="44"/>
                  </a:cxn>
                  <a:cxn ang="0">
                    <a:pos x="49" y="43"/>
                  </a:cxn>
                  <a:cxn ang="0">
                    <a:pos x="31" y="45"/>
                  </a:cxn>
                  <a:cxn ang="0">
                    <a:pos x="18" y="53"/>
                  </a:cxn>
                  <a:cxn ang="0">
                    <a:pos x="8" y="64"/>
                  </a:cxn>
                  <a:cxn ang="0">
                    <a:pos x="2" y="79"/>
                  </a:cxn>
                  <a:cxn ang="0">
                    <a:pos x="0" y="95"/>
                  </a:cxn>
                  <a:cxn ang="0">
                    <a:pos x="2" y="112"/>
                  </a:cxn>
                  <a:cxn ang="0">
                    <a:pos x="8" y="127"/>
                  </a:cxn>
                  <a:cxn ang="0">
                    <a:pos x="18" y="139"/>
                  </a:cxn>
                  <a:cxn ang="0">
                    <a:pos x="31" y="146"/>
                  </a:cxn>
                  <a:cxn ang="0">
                    <a:pos x="49" y="149"/>
                  </a:cxn>
                  <a:cxn ang="0">
                    <a:pos x="63" y="148"/>
                  </a:cxn>
                  <a:cxn ang="0">
                    <a:pos x="73" y="143"/>
                  </a:cxn>
                  <a:cxn ang="0">
                    <a:pos x="79" y="137"/>
                  </a:cxn>
                  <a:cxn ang="0">
                    <a:pos x="82" y="133"/>
                  </a:cxn>
                  <a:cxn ang="0">
                    <a:pos x="83" y="133"/>
                  </a:cxn>
                  <a:cxn ang="0">
                    <a:pos x="83" y="148"/>
                  </a:cxn>
                  <a:cxn ang="0">
                    <a:pos x="115" y="148"/>
                  </a:cxn>
                  <a:cxn ang="0">
                    <a:pos x="115" y="0"/>
                  </a:cxn>
                </a:cxnLst>
                <a:rect l="0" t="0" r="r" b="b"/>
                <a:pathLst>
                  <a:path w="115" h="149">
                    <a:moveTo>
                      <a:pt x="36" y="95"/>
                    </a:moveTo>
                    <a:lnTo>
                      <a:pt x="38" y="85"/>
                    </a:lnTo>
                    <a:lnTo>
                      <a:pt x="42" y="77"/>
                    </a:lnTo>
                    <a:lnTo>
                      <a:pt x="49" y="72"/>
                    </a:lnTo>
                    <a:lnTo>
                      <a:pt x="58" y="69"/>
                    </a:lnTo>
                    <a:lnTo>
                      <a:pt x="70" y="73"/>
                    </a:lnTo>
                    <a:lnTo>
                      <a:pt x="78" y="83"/>
                    </a:lnTo>
                    <a:lnTo>
                      <a:pt x="81" y="96"/>
                    </a:lnTo>
                    <a:lnTo>
                      <a:pt x="77" y="111"/>
                    </a:lnTo>
                    <a:lnTo>
                      <a:pt x="70" y="119"/>
                    </a:lnTo>
                    <a:lnTo>
                      <a:pt x="58" y="123"/>
                    </a:lnTo>
                    <a:lnTo>
                      <a:pt x="50" y="121"/>
                    </a:lnTo>
                    <a:lnTo>
                      <a:pt x="43" y="115"/>
                    </a:lnTo>
                    <a:lnTo>
                      <a:pt x="38" y="107"/>
                    </a:lnTo>
                    <a:lnTo>
                      <a:pt x="36" y="95"/>
                    </a:lnTo>
                    <a:close/>
                    <a:moveTo>
                      <a:pt x="115" y="0"/>
                    </a:moveTo>
                    <a:lnTo>
                      <a:pt x="79" y="0"/>
                    </a:lnTo>
                    <a:lnTo>
                      <a:pt x="79" y="55"/>
                    </a:lnTo>
                    <a:lnTo>
                      <a:pt x="79" y="55"/>
                    </a:lnTo>
                    <a:lnTo>
                      <a:pt x="77" y="52"/>
                    </a:lnTo>
                    <a:lnTo>
                      <a:pt x="70" y="48"/>
                    </a:lnTo>
                    <a:lnTo>
                      <a:pt x="61" y="44"/>
                    </a:lnTo>
                    <a:lnTo>
                      <a:pt x="49" y="43"/>
                    </a:lnTo>
                    <a:lnTo>
                      <a:pt x="31" y="45"/>
                    </a:lnTo>
                    <a:lnTo>
                      <a:pt x="18" y="53"/>
                    </a:lnTo>
                    <a:lnTo>
                      <a:pt x="8" y="64"/>
                    </a:lnTo>
                    <a:lnTo>
                      <a:pt x="2" y="79"/>
                    </a:lnTo>
                    <a:lnTo>
                      <a:pt x="0" y="95"/>
                    </a:lnTo>
                    <a:lnTo>
                      <a:pt x="2" y="112"/>
                    </a:lnTo>
                    <a:lnTo>
                      <a:pt x="8" y="127"/>
                    </a:lnTo>
                    <a:lnTo>
                      <a:pt x="18" y="139"/>
                    </a:lnTo>
                    <a:lnTo>
                      <a:pt x="31" y="146"/>
                    </a:lnTo>
                    <a:lnTo>
                      <a:pt x="49" y="149"/>
                    </a:lnTo>
                    <a:lnTo>
                      <a:pt x="63" y="148"/>
                    </a:lnTo>
                    <a:lnTo>
                      <a:pt x="73" y="143"/>
                    </a:lnTo>
                    <a:lnTo>
                      <a:pt x="79" y="137"/>
                    </a:lnTo>
                    <a:lnTo>
                      <a:pt x="82" y="133"/>
                    </a:lnTo>
                    <a:lnTo>
                      <a:pt x="83" y="133"/>
                    </a:lnTo>
                    <a:lnTo>
                      <a:pt x="83" y="148"/>
                    </a:lnTo>
                    <a:lnTo>
                      <a:pt x="115" y="148"/>
                    </a:lnTo>
                    <a:lnTo>
                      <a:pt x="11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2" name="Freeform 54"/>
              <p:cNvSpPr>
                <a:spLocks noChangeAspect="1" noEditPoints="1"/>
              </p:cNvSpPr>
              <p:nvPr userDrawn="1"/>
            </p:nvSpPr>
            <p:spPr bwMode="gray">
              <a:xfrm>
                <a:off x="5030" y="237"/>
                <a:ext cx="76" cy="68"/>
              </a:xfrm>
              <a:custGeom>
                <a:avLst/>
                <a:gdLst/>
                <a:ahLst/>
                <a:cxnLst>
                  <a:cxn ang="0">
                    <a:pos x="92" y="81"/>
                  </a:cxn>
                  <a:cxn ang="0">
                    <a:pos x="57" y="81"/>
                  </a:cxn>
                  <a:cxn ang="0">
                    <a:pos x="75" y="28"/>
                  </a:cxn>
                  <a:cxn ang="0">
                    <a:pos x="75" y="28"/>
                  </a:cxn>
                  <a:cxn ang="0">
                    <a:pos x="92" y="81"/>
                  </a:cxn>
                  <a:cxn ang="0">
                    <a:pos x="0" y="137"/>
                  </a:cxn>
                  <a:cxn ang="0">
                    <a:pos x="37" y="137"/>
                  </a:cxn>
                  <a:cxn ang="0">
                    <a:pos x="49" y="108"/>
                  </a:cxn>
                  <a:cxn ang="0">
                    <a:pos x="100" y="108"/>
                  </a:cxn>
                  <a:cxn ang="0">
                    <a:pos x="111" y="137"/>
                  </a:cxn>
                  <a:cxn ang="0">
                    <a:pos x="151" y="137"/>
                  </a:cxn>
                  <a:cxn ang="0">
                    <a:pos x="99" y="0"/>
                  </a:cxn>
                  <a:cxn ang="0">
                    <a:pos x="53" y="0"/>
                  </a:cxn>
                  <a:cxn ang="0">
                    <a:pos x="0" y="137"/>
                  </a:cxn>
                </a:cxnLst>
                <a:rect l="0" t="0" r="r" b="b"/>
                <a:pathLst>
                  <a:path w="151" h="137">
                    <a:moveTo>
                      <a:pt x="92" y="81"/>
                    </a:moveTo>
                    <a:lnTo>
                      <a:pt x="57" y="81"/>
                    </a:lnTo>
                    <a:lnTo>
                      <a:pt x="75" y="28"/>
                    </a:lnTo>
                    <a:lnTo>
                      <a:pt x="75" y="28"/>
                    </a:lnTo>
                    <a:lnTo>
                      <a:pt x="92" y="81"/>
                    </a:lnTo>
                    <a:close/>
                    <a:moveTo>
                      <a:pt x="0" y="137"/>
                    </a:moveTo>
                    <a:lnTo>
                      <a:pt x="37" y="137"/>
                    </a:lnTo>
                    <a:lnTo>
                      <a:pt x="49" y="108"/>
                    </a:lnTo>
                    <a:lnTo>
                      <a:pt x="100" y="108"/>
                    </a:lnTo>
                    <a:lnTo>
                      <a:pt x="111" y="137"/>
                    </a:lnTo>
                    <a:lnTo>
                      <a:pt x="151" y="137"/>
                    </a:lnTo>
                    <a:lnTo>
                      <a:pt x="99" y="0"/>
                    </a:lnTo>
                    <a:lnTo>
                      <a:pt x="53" y="0"/>
                    </a:lnTo>
                    <a:lnTo>
                      <a:pt x="0" y="137"/>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3" name="Freeform 55"/>
              <p:cNvSpPr>
                <a:spLocks noChangeAspect="1" noEditPoints="1"/>
              </p:cNvSpPr>
              <p:nvPr userDrawn="1"/>
            </p:nvSpPr>
            <p:spPr bwMode="gray">
              <a:xfrm>
                <a:off x="5107" y="231"/>
                <a:ext cx="58" cy="75"/>
              </a:xfrm>
              <a:custGeom>
                <a:avLst/>
                <a:gdLst/>
                <a:ahLst/>
                <a:cxnLst>
                  <a:cxn ang="0">
                    <a:pos x="36" y="95"/>
                  </a:cxn>
                  <a:cxn ang="0">
                    <a:pos x="37" y="85"/>
                  </a:cxn>
                  <a:cxn ang="0">
                    <a:pos x="41" y="77"/>
                  </a:cxn>
                  <a:cxn ang="0">
                    <a:pos x="49" y="72"/>
                  </a:cxn>
                  <a:cxn ang="0">
                    <a:pos x="57" y="69"/>
                  </a:cxn>
                  <a:cxn ang="0">
                    <a:pos x="69" y="73"/>
                  </a:cxn>
                  <a:cxn ang="0">
                    <a:pos x="77" y="83"/>
                  </a:cxn>
                  <a:cxn ang="0">
                    <a:pos x="80" y="96"/>
                  </a:cxn>
                  <a:cxn ang="0">
                    <a:pos x="76" y="111"/>
                  </a:cxn>
                  <a:cxn ang="0">
                    <a:pos x="69" y="119"/>
                  </a:cxn>
                  <a:cxn ang="0">
                    <a:pos x="57" y="123"/>
                  </a:cxn>
                  <a:cxn ang="0">
                    <a:pos x="49" y="121"/>
                  </a:cxn>
                  <a:cxn ang="0">
                    <a:pos x="42" y="115"/>
                  </a:cxn>
                  <a:cxn ang="0">
                    <a:pos x="37" y="107"/>
                  </a:cxn>
                  <a:cxn ang="0">
                    <a:pos x="36" y="95"/>
                  </a:cxn>
                  <a:cxn ang="0">
                    <a:pos x="115" y="0"/>
                  </a:cxn>
                  <a:cxn ang="0">
                    <a:pos x="78" y="0"/>
                  </a:cxn>
                  <a:cxn ang="0">
                    <a:pos x="78" y="55"/>
                  </a:cxn>
                  <a:cxn ang="0">
                    <a:pos x="78" y="55"/>
                  </a:cxn>
                  <a:cxn ang="0">
                    <a:pos x="76" y="52"/>
                  </a:cxn>
                  <a:cxn ang="0">
                    <a:pos x="69" y="48"/>
                  </a:cxn>
                  <a:cxn ang="0">
                    <a:pos x="60" y="44"/>
                  </a:cxn>
                  <a:cxn ang="0">
                    <a:pos x="48" y="43"/>
                  </a:cxn>
                  <a:cxn ang="0">
                    <a:pos x="30" y="45"/>
                  </a:cxn>
                  <a:cxn ang="0">
                    <a:pos x="17" y="53"/>
                  </a:cxn>
                  <a:cxn ang="0">
                    <a:pos x="8" y="64"/>
                  </a:cxn>
                  <a:cxn ang="0">
                    <a:pos x="1" y="79"/>
                  </a:cxn>
                  <a:cxn ang="0">
                    <a:pos x="0" y="95"/>
                  </a:cxn>
                  <a:cxn ang="0">
                    <a:pos x="1" y="112"/>
                  </a:cxn>
                  <a:cxn ang="0">
                    <a:pos x="8" y="127"/>
                  </a:cxn>
                  <a:cxn ang="0">
                    <a:pos x="17" y="139"/>
                  </a:cxn>
                  <a:cxn ang="0">
                    <a:pos x="30" y="146"/>
                  </a:cxn>
                  <a:cxn ang="0">
                    <a:pos x="48" y="149"/>
                  </a:cxn>
                  <a:cxn ang="0">
                    <a:pos x="62" y="148"/>
                  </a:cxn>
                  <a:cxn ang="0">
                    <a:pos x="72" y="143"/>
                  </a:cxn>
                  <a:cxn ang="0">
                    <a:pos x="78" y="137"/>
                  </a:cxn>
                  <a:cxn ang="0">
                    <a:pos x="81" y="133"/>
                  </a:cxn>
                  <a:cxn ang="0">
                    <a:pos x="82" y="133"/>
                  </a:cxn>
                  <a:cxn ang="0">
                    <a:pos x="82" y="148"/>
                  </a:cxn>
                  <a:cxn ang="0">
                    <a:pos x="115" y="148"/>
                  </a:cxn>
                  <a:cxn ang="0">
                    <a:pos x="115" y="0"/>
                  </a:cxn>
                </a:cxnLst>
                <a:rect l="0" t="0" r="r" b="b"/>
                <a:pathLst>
                  <a:path w="115" h="149">
                    <a:moveTo>
                      <a:pt x="36" y="95"/>
                    </a:moveTo>
                    <a:lnTo>
                      <a:pt x="37" y="85"/>
                    </a:lnTo>
                    <a:lnTo>
                      <a:pt x="41" y="77"/>
                    </a:lnTo>
                    <a:lnTo>
                      <a:pt x="49" y="72"/>
                    </a:lnTo>
                    <a:lnTo>
                      <a:pt x="57" y="69"/>
                    </a:lnTo>
                    <a:lnTo>
                      <a:pt x="69" y="73"/>
                    </a:lnTo>
                    <a:lnTo>
                      <a:pt x="77" y="83"/>
                    </a:lnTo>
                    <a:lnTo>
                      <a:pt x="80" y="96"/>
                    </a:lnTo>
                    <a:lnTo>
                      <a:pt x="76" y="111"/>
                    </a:lnTo>
                    <a:lnTo>
                      <a:pt x="69" y="119"/>
                    </a:lnTo>
                    <a:lnTo>
                      <a:pt x="57" y="123"/>
                    </a:lnTo>
                    <a:lnTo>
                      <a:pt x="49" y="121"/>
                    </a:lnTo>
                    <a:lnTo>
                      <a:pt x="42" y="115"/>
                    </a:lnTo>
                    <a:lnTo>
                      <a:pt x="37" y="107"/>
                    </a:lnTo>
                    <a:lnTo>
                      <a:pt x="36" y="95"/>
                    </a:lnTo>
                    <a:close/>
                    <a:moveTo>
                      <a:pt x="115" y="0"/>
                    </a:moveTo>
                    <a:lnTo>
                      <a:pt x="78" y="0"/>
                    </a:lnTo>
                    <a:lnTo>
                      <a:pt x="78" y="55"/>
                    </a:lnTo>
                    <a:lnTo>
                      <a:pt x="78" y="55"/>
                    </a:lnTo>
                    <a:lnTo>
                      <a:pt x="76" y="52"/>
                    </a:lnTo>
                    <a:lnTo>
                      <a:pt x="69" y="48"/>
                    </a:lnTo>
                    <a:lnTo>
                      <a:pt x="60" y="44"/>
                    </a:lnTo>
                    <a:lnTo>
                      <a:pt x="48" y="43"/>
                    </a:lnTo>
                    <a:lnTo>
                      <a:pt x="30" y="45"/>
                    </a:lnTo>
                    <a:lnTo>
                      <a:pt x="17" y="53"/>
                    </a:lnTo>
                    <a:lnTo>
                      <a:pt x="8" y="64"/>
                    </a:lnTo>
                    <a:lnTo>
                      <a:pt x="1" y="79"/>
                    </a:lnTo>
                    <a:lnTo>
                      <a:pt x="0" y="95"/>
                    </a:lnTo>
                    <a:lnTo>
                      <a:pt x="1" y="112"/>
                    </a:lnTo>
                    <a:lnTo>
                      <a:pt x="8" y="127"/>
                    </a:lnTo>
                    <a:lnTo>
                      <a:pt x="17" y="139"/>
                    </a:lnTo>
                    <a:lnTo>
                      <a:pt x="30" y="146"/>
                    </a:lnTo>
                    <a:lnTo>
                      <a:pt x="48" y="149"/>
                    </a:lnTo>
                    <a:lnTo>
                      <a:pt x="62" y="148"/>
                    </a:lnTo>
                    <a:lnTo>
                      <a:pt x="72" y="143"/>
                    </a:lnTo>
                    <a:lnTo>
                      <a:pt x="78" y="137"/>
                    </a:lnTo>
                    <a:lnTo>
                      <a:pt x="81" y="133"/>
                    </a:lnTo>
                    <a:lnTo>
                      <a:pt x="82" y="133"/>
                    </a:lnTo>
                    <a:lnTo>
                      <a:pt x="82" y="148"/>
                    </a:lnTo>
                    <a:lnTo>
                      <a:pt x="115" y="148"/>
                    </a:lnTo>
                    <a:lnTo>
                      <a:pt x="11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4" name="Freeform 56"/>
              <p:cNvSpPr>
                <a:spLocks noChangeAspect="1"/>
              </p:cNvSpPr>
              <p:nvPr userDrawn="1"/>
            </p:nvSpPr>
            <p:spPr bwMode="gray">
              <a:xfrm>
                <a:off x="5171" y="254"/>
                <a:ext cx="59" cy="51"/>
              </a:xfrm>
              <a:custGeom>
                <a:avLst/>
                <a:gdLst/>
                <a:ahLst/>
                <a:cxnLst>
                  <a:cxn ang="0">
                    <a:pos x="0" y="0"/>
                  </a:cxn>
                  <a:cxn ang="0">
                    <a:pos x="38" y="0"/>
                  </a:cxn>
                  <a:cxn ang="0">
                    <a:pos x="60" y="74"/>
                  </a:cxn>
                  <a:cxn ang="0">
                    <a:pos x="60" y="74"/>
                  </a:cxn>
                  <a:cxn ang="0">
                    <a:pos x="81" y="0"/>
                  </a:cxn>
                  <a:cxn ang="0">
                    <a:pos x="117" y="0"/>
                  </a:cxn>
                  <a:cxn ang="0">
                    <a:pos x="78" y="103"/>
                  </a:cxn>
                  <a:cxn ang="0">
                    <a:pos x="38" y="103"/>
                  </a:cxn>
                  <a:cxn ang="0">
                    <a:pos x="0" y="0"/>
                  </a:cxn>
                </a:cxnLst>
                <a:rect l="0" t="0" r="r" b="b"/>
                <a:pathLst>
                  <a:path w="117" h="103">
                    <a:moveTo>
                      <a:pt x="0" y="0"/>
                    </a:moveTo>
                    <a:lnTo>
                      <a:pt x="38" y="0"/>
                    </a:lnTo>
                    <a:lnTo>
                      <a:pt x="60" y="74"/>
                    </a:lnTo>
                    <a:lnTo>
                      <a:pt x="60" y="74"/>
                    </a:lnTo>
                    <a:lnTo>
                      <a:pt x="81" y="0"/>
                    </a:lnTo>
                    <a:lnTo>
                      <a:pt x="117" y="0"/>
                    </a:lnTo>
                    <a:lnTo>
                      <a:pt x="78" y="103"/>
                    </a:lnTo>
                    <a:lnTo>
                      <a:pt x="38" y="103"/>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5" name="Rectangle 57"/>
              <p:cNvSpPr>
                <a:spLocks noChangeAspect="1" noChangeArrowheads="1"/>
              </p:cNvSpPr>
              <p:nvPr userDrawn="1"/>
            </p:nvSpPr>
            <p:spPr bwMode="gray">
              <a:xfrm>
                <a:off x="5238" y="254"/>
                <a:ext cx="18" cy="51"/>
              </a:xfrm>
              <a:prstGeom prst="rect">
                <a:avLst/>
              </a:prstGeom>
              <a:solidFill>
                <a:srgbClr val="000000"/>
              </a:solidFill>
              <a:ln w="0">
                <a:noFill/>
                <a:miter lim="800000"/>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6" name="Freeform 58"/>
              <p:cNvSpPr>
                <a:spLocks noChangeAspect="1"/>
              </p:cNvSpPr>
              <p:nvPr userDrawn="1"/>
            </p:nvSpPr>
            <p:spPr bwMode="gray">
              <a:xfrm>
                <a:off x="5266" y="253"/>
                <a:ext cx="43" cy="53"/>
              </a:xfrm>
              <a:custGeom>
                <a:avLst/>
                <a:gdLst/>
                <a:ahLst/>
                <a:cxnLst>
                  <a:cxn ang="0">
                    <a:pos x="2" y="76"/>
                  </a:cxn>
                  <a:cxn ang="0">
                    <a:pos x="9" y="78"/>
                  </a:cxn>
                  <a:cxn ang="0">
                    <a:pos x="20" y="82"/>
                  </a:cxn>
                  <a:cxn ang="0">
                    <a:pos x="34" y="84"/>
                  </a:cxn>
                  <a:cxn ang="0">
                    <a:pos x="38" y="84"/>
                  </a:cxn>
                  <a:cxn ang="0">
                    <a:pos x="42" y="82"/>
                  </a:cxn>
                  <a:cxn ang="0">
                    <a:pos x="45" y="81"/>
                  </a:cxn>
                  <a:cxn ang="0">
                    <a:pos x="48" y="80"/>
                  </a:cxn>
                  <a:cxn ang="0">
                    <a:pos x="49" y="78"/>
                  </a:cxn>
                  <a:cxn ang="0">
                    <a:pos x="50" y="74"/>
                  </a:cxn>
                  <a:cxn ang="0">
                    <a:pos x="49" y="72"/>
                  </a:cxn>
                  <a:cxn ang="0">
                    <a:pos x="48" y="69"/>
                  </a:cxn>
                  <a:cxn ang="0">
                    <a:pos x="44" y="68"/>
                  </a:cxn>
                  <a:cxn ang="0">
                    <a:pos x="40" y="65"/>
                  </a:cxn>
                  <a:cxn ang="0">
                    <a:pos x="36" y="64"/>
                  </a:cxn>
                  <a:cxn ang="0">
                    <a:pos x="30" y="62"/>
                  </a:cxn>
                  <a:cxn ang="0">
                    <a:pos x="22" y="60"/>
                  </a:cxn>
                  <a:cxn ang="0">
                    <a:pos x="13" y="57"/>
                  </a:cxn>
                  <a:cxn ang="0">
                    <a:pos x="6" y="50"/>
                  </a:cxn>
                  <a:cxn ang="0">
                    <a:pos x="2" y="42"/>
                  </a:cxn>
                  <a:cxn ang="0">
                    <a:pos x="0" y="32"/>
                  </a:cxn>
                  <a:cxn ang="0">
                    <a:pos x="2" y="20"/>
                  </a:cxn>
                  <a:cxn ang="0">
                    <a:pos x="9" y="10"/>
                  </a:cxn>
                  <a:cxn ang="0">
                    <a:pos x="18" y="5"/>
                  </a:cxn>
                  <a:cxn ang="0">
                    <a:pos x="30" y="1"/>
                  </a:cxn>
                  <a:cxn ang="0">
                    <a:pos x="42" y="0"/>
                  </a:cxn>
                  <a:cxn ang="0">
                    <a:pos x="61" y="1"/>
                  </a:cxn>
                  <a:cxn ang="0">
                    <a:pos x="73" y="4"/>
                  </a:cxn>
                  <a:cxn ang="0">
                    <a:pos x="80" y="5"/>
                  </a:cxn>
                  <a:cxn ang="0">
                    <a:pos x="77" y="30"/>
                  </a:cxn>
                  <a:cxn ang="0">
                    <a:pos x="72" y="28"/>
                  </a:cxn>
                  <a:cxn ang="0">
                    <a:pos x="61" y="25"/>
                  </a:cxn>
                  <a:cxn ang="0">
                    <a:pos x="48" y="24"/>
                  </a:cxn>
                  <a:cxn ang="0">
                    <a:pos x="42" y="24"/>
                  </a:cxn>
                  <a:cxn ang="0">
                    <a:pos x="38" y="24"/>
                  </a:cxn>
                  <a:cxn ang="0">
                    <a:pos x="36" y="26"/>
                  </a:cxn>
                  <a:cxn ang="0">
                    <a:pos x="34" y="28"/>
                  </a:cxn>
                  <a:cxn ang="0">
                    <a:pos x="33" y="30"/>
                  </a:cxn>
                  <a:cxn ang="0">
                    <a:pos x="33" y="33"/>
                  </a:cxn>
                  <a:cxn ang="0">
                    <a:pos x="36" y="36"/>
                  </a:cxn>
                  <a:cxn ang="0">
                    <a:pos x="38" y="37"/>
                  </a:cxn>
                  <a:cxn ang="0">
                    <a:pos x="42" y="38"/>
                  </a:cxn>
                  <a:cxn ang="0">
                    <a:pos x="48" y="40"/>
                  </a:cxn>
                  <a:cxn ang="0">
                    <a:pos x="53" y="41"/>
                  </a:cxn>
                  <a:cxn ang="0">
                    <a:pos x="65" y="45"/>
                  </a:cxn>
                  <a:cxn ang="0">
                    <a:pos x="76" y="52"/>
                  </a:cxn>
                  <a:cxn ang="0">
                    <a:pos x="83" y="61"/>
                  </a:cxn>
                  <a:cxn ang="0">
                    <a:pos x="85" y="74"/>
                  </a:cxn>
                  <a:cxn ang="0">
                    <a:pos x="83" y="86"/>
                  </a:cxn>
                  <a:cxn ang="0">
                    <a:pos x="75" y="97"/>
                  </a:cxn>
                  <a:cxn ang="0">
                    <a:pos x="64" y="102"/>
                  </a:cxn>
                  <a:cxn ang="0">
                    <a:pos x="50" y="106"/>
                  </a:cxn>
                  <a:cxn ang="0">
                    <a:pos x="36" y="106"/>
                  </a:cxn>
                  <a:cxn ang="0">
                    <a:pos x="18" y="106"/>
                  </a:cxn>
                  <a:cxn ang="0">
                    <a:pos x="6" y="103"/>
                  </a:cxn>
                  <a:cxn ang="0">
                    <a:pos x="1" y="102"/>
                  </a:cxn>
                  <a:cxn ang="0">
                    <a:pos x="2" y="76"/>
                  </a:cxn>
                </a:cxnLst>
                <a:rect l="0" t="0" r="r" b="b"/>
                <a:pathLst>
                  <a:path w="85" h="106">
                    <a:moveTo>
                      <a:pt x="2" y="76"/>
                    </a:moveTo>
                    <a:lnTo>
                      <a:pt x="9" y="78"/>
                    </a:lnTo>
                    <a:lnTo>
                      <a:pt x="20" y="82"/>
                    </a:lnTo>
                    <a:lnTo>
                      <a:pt x="34" y="84"/>
                    </a:lnTo>
                    <a:lnTo>
                      <a:pt x="38" y="84"/>
                    </a:lnTo>
                    <a:lnTo>
                      <a:pt x="42" y="82"/>
                    </a:lnTo>
                    <a:lnTo>
                      <a:pt x="45" y="81"/>
                    </a:lnTo>
                    <a:lnTo>
                      <a:pt x="48" y="80"/>
                    </a:lnTo>
                    <a:lnTo>
                      <a:pt x="49" y="78"/>
                    </a:lnTo>
                    <a:lnTo>
                      <a:pt x="50" y="74"/>
                    </a:lnTo>
                    <a:lnTo>
                      <a:pt x="49" y="72"/>
                    </a:lnTo>
                    <a:lnTo>
                      <a:pt x="48" y="69"/>
                    </a:lnTo>
                    <a:lnTo>
                      <a:pt x="44" y="68"/>
                    </a:lnTo>
                    <a:lnTo>
                      <a:pt x="40" y="65"/>
                    </a:lnTo>
                    <a:lnTo>
                      <a:pt x="36" y="64"/>
                    </a:lnTo>
                    <a:lnTo>
                      <a:pt x="30" y="62"/>
                    </a:lnTo>
                    <a:lnTo>
                      <a:pt x="22" y="60"/>
                    </a:lnTo>
                    <a:lnTo>
                      <a:pt x="13" y="57"/>
                    </a:lnTo>
                    <a:lnTo>
                      <a:pt x="6" y="50"/>
                    </a:lnTo>
                    <a:lnTo>
                      <a:pt x="2" y="42"/>
                    </a:lnTo>
                    <a:lnTo>
                      <a:pt x="0" y="32"/>
                    </a:lnTo>
                    <a:lnTo>
                      <a:pt x="2" y="20"/>
                    </a:lnTo>
                    <a:lnTo>
                      <a:pt x="9" y="10"/>
                    </a:lnTo>
                    <a:lnTo>
                      <a:pt x="18" y="5"/>
                    </a:lnTo>
                    <a:lnTo>
                      <a:pt x="30" y="1"/>
                    </a:lnTo>
                    <a:lnTo>
                      <a:pt x="42" y="0"/>
                    </a:lnTo>
                    <a:lnTo>
                      <a:pt x="61" y="1"/>
                    </a:lnTo>
                    <a:lnTo>
                      <a:pt x="73" y="4"/>
                    </a:lnTo>
                    <a:lnTo>
                      <a:pt x="80" y="5"/>
                    </a:lnTo>
                    <a:lnTo>
                      <a:pt x="77" y="30"/>
                    </a:lnTo>
                    <a:lnTo>
                      <a:pt x="72" y="28"/>
                    </a:lnTo>
                    <a:lnTo>
                      <a:pt x="61" y="25"/>
                    </a:lnTo>
                    <a:lnTo>
                      <a:pt x="48" y="24"/>
                    </a:lnTo>
                    <a:lnTo>
                      <a:pt x="42" y="24"/>
                    </a:lnTo>
                    <a:lnTo>
                      <a:pt x="38" y="24"/>
                    </a:lnTo>
                    <a:lnTo>
                      <a:pt x="36" y="26"/>
                    </a:lnTo>
                    <a:lnTo>
                      <a:pt x="34" y="28"/>
                    </a:lnTo>
                    <a:lnTo>
                      <a:pt x="33" y="30"/>
                    </a:lnTo>
                    <a:lnTo>
                      <a:pt x="33" y="33"/>
                    </a:lnTo>
                    <a:lnTo>
                      <a:pt x="36" y="36"/>
                    </a:lnTo>
                    <a:lnTo>
                      <a:pt x="38" y="37"/>
                    </a:lnTo>
                    <a:lnTo>
                      <a:pt x="42" y="38"/>
                    </a:lnTo>
                    <a:lnTo>
                      <a:pt x="48" y="40"/>
                    </a:lnTo>
                    <a:lnTo>
                      <a:pt x="53" y="41"/>
                    </a:lnTo>
                    <a:lnTo>
                      <a:pt x="65" y="45"/>
                    </a:lnTo>
                    <a:lnTo>
                      <a:pt x="76" y="52"/>
                    </a:lnTo>
                    <a:lnTo>
                      <a:pt x="83" y="61"/>
                    </a:lnTo>
                    <a:lnTo>
                      <a:pt x="85" y="74"/>
                    </a:lnTo>
                    <a:lnTo>
                      <a:pt x="83" y="86"/>
                    </a:lnTo>
                    <a:lnTo>
                      <a:pt x="75" y="97"/>
                    </a:lnTo>
                    <a:lnTo>
                      <a:pt x="64" y="102"/>
                    </a:lnTo>
                    <a:lnTo>
                      <a:pt x="50" y="106"/>
                    </a:lnTo>
                    <a:lnTo>
                      <a:pt x="36" y="106"/>
                    </a:lnTo>
                    <a:lnTo>
                      <a:pt x="18" y="106"/>
                    </a:lnTo>
                    <a:lnTo>
                      <a:pt x="6" y="103"/>
                    </a:lnTo>
                    <a:lnTo>
                      <a:pt x="1" y="102"/>
                    </a:lnTo>
                    <a:lnTo>
                      <a:pt x="2"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7" name="Freeform 59"/>
              <p:cNvSpPr>
                <a:spLocks noChangeAspect="1" noEditPoints="1"/>
              </p:cNvSpPr>
              <p:nvPr userDrawn="1"/>
            </p:nvSpPr>
            <p:spPr bwMode="gray">
              <a:xfrm>
                <a:off x="5315" y="253"/>
                <a:ext cx="60" cy="53"/>
              </a:xfrm>
              <a:custGeom>
                <a:avLst/>
                <a:gdLst/>
                <a:ahLst/>
                <a:cxnLst>
                  <a:cxn ang="0">
                    <a:pos x="60" y="82"/>
                  </a:cxn>
                  <a:cxn ang="0">
                    <a:pos x="50" y="80"/>
                  </a:cxn>
                  <a:cxn ang="0">
                    <a:pos x="43" y="73"/>
                  </a:cxn>
                  <a:cxn ang="0">
                    <a:pos x="39" y="64"/>
                  </a:cxn>
                  <a:cxn ang="0">
                    <a:pos x="38" y="53"/>
                  </a:cxn>
                  <a:cxn ang="0">
                    <a:pos x="39" y="42"/>
                  </a:cxn>
                  <a:cxn ang="0">
                    <a:pos x="43" y="33"/>
                  </a:cxn>
                  <a:cxn ang="0">
                    <a:pos x="50" y="26"/>
                  </a:cxn>
                  <a:cxn ang="0">
                    <a:pos x="60" y="25"/>
                  </a:cxn>
                  <a:cxn ang="0">
                    <a:pos x="71" y="26"/>
                  </a:cxn>
                  <a:cxn ang="0">
                    <a:pos x="78" y="33"/>
                  </a:cxn>
                  <a:cxn ang="0">
                    <a:pos x="83" y="42"/>
                  </a:cxn>
                  <a:cxn ang="0">
                    <a:pos x="85" y="53"/>
                  </a:cxn>
                  <a:cxn ang="0">
                    <a:pos x="83" y="64"/>
                  </a:cxn>
                  <a:cxn ang="0">
                    <a:pos x="78" y="73"/>
                  </a:cxn>
                  <a:cxn ang="0">
                    <a:pos x="71" y="80"/>
                  </a:cxn>
                  <a:cxn ang="0">
                    <a:pos x="60" y="82"/>
                  </a:cxn>
                  <a:cxn ang="0">
                    <a:pos x="60" y="106"/>
                  </a:cxn>
                  <a:cxn ang="0">
                    <a:pos x="80" y="105"/>
                  </a:cxn>
                  <a:cxn ang="0">
                    <a:pos x="97" y="98"/>
                  </a:cxn>
                  <a:cxn ang="0">
                    <a:pos x="110" y="86"/>
                  </a:cxn>
                  <a:cxn ang="0">
                    <a:pos x="118" y="72"/>
                  </a:cxn>
                  <a:cxn ang="0">
                    <a:pos x="121" y="53"/>
                  </a:cxn>
                  <a:cxn ang="0">
                    <a:pos x="118" y="34"/>
                  </a:cxn>
                  <a:cxn ang="0">
                    <a:pos x="110" y="20"/>
                  </a:cxn>
                  <a:cxn ang="0">
                    <a:pos x="97" y="9"/>
                  </a:cxn>
                  <a:cxn ang="0">
                    <a:pos x="80" y="2"/>
                  </a:cxn>
                  <a:cxn ang="0">
                    <a:pos x="60" y="0"/>
                  </a:cxn>
                  <a:cxn ang="0">
                    <a:pos x="42" y="2"/>
                  </a:cxn>
                  <a:cxn ang="0">
                    <a:pos x="26" y="9"/>
                  </a:cxn>
                  <a:cxn ang="0">
                    <a:pos x="12" y="20"/>
                  </a:cxn>
                  <a:cxn ang="0">
                    <a:pos x="4" y="34"/>
                  </a:cxn>
                  <a:cxn ang="0">
                    <a:pos x="0" y="53"/>
                  </a:cxn>
                  <a:cxn ang="0">
                    <a:pos x="4" y="72"/>
                  </a:cxn>
                  <a:cxn ang="0">
                    <a:pos x="12" y="86"/>
                  </a:cxn>
                  <a:cxn ang="0">
                    <a:pos x="26" y="98"/>
                  </a:cxn>
                  <a:cxn ang="0">
                    <a:pos x="42" y="105"/>
                  </a:cxn>
                  <a:cxn ang="0">
                    <a:pos x="60" y="106"/>
                  </a:cxn>
                </a:cxnLst>
                <a:rect l="0" t="0" r="r" b="b"/>
                <a:pathLst>
                  <a:path w="121" h="106">
                    <a:moveTo>
                      <a:pt x="60" y="82"/>
                    </a:moveTo>
                    <a:lnTo>
                      <a:pt x="50" y="80"/>
                    </a:lnTo>
                    <a:lnTo>
                      <a:pt x="43" y="73"/>
                    </a:lnTo>
                    <a:lnTo>
                      <a:pt x="39" y="64"/>
                    </a:lnTo>
                    <a:lnTo>
                      <a:pt x="38" y="53"/>
                    </a:lnTo>
                    <a:lnTo>
                      <a:pt x="39" y="42"/>
                    </a:lnTo>
                    <a:lnTo>
                      <a:pt x="43" y="33"/>
                    </a:lnTo>
                    <a:lnTo>
                      <a:pt x="50" y="26"/>
                    </a:lnTo>
                    <a:lnTo>
                      <a:pt x="60" y="25"/>
                    </a:lnTo>
                    <a:lnTo>
                      <a:pt x="71" y="26"/>
                    </a:lnTo>
                    <a:lnTo>
                      <a:pt x="78" y="33"/>
                    </a:lnTo>
                    <a:lnTo>
                      <a:pt x="83" y="42"/>
                    </a:lnTo>
                    <a:lnTo>
                      <a:pt x="85" y="53"/>
                    </a:lnTo>
                    <a:lnTo>
                      <a:pt x="83" y="64"/>
                    </a:lnTo>
                    <a:lnTo>
                      <a:pt x="78" y="73"/>
                    </a:lnTo>
                    <a:lnTo>
                      <a:pt x="71" y="80"/>
                    </a:lnTo>
                    <a:lnTo>
                      <a:pt x="60" y="82"/>
                    </a:lnTo>
                    <a:close/>
                    <a:moveTo>
                      <a:pt x="60" y="106"/>
                    </a:moveTo>
                    <a:lnTo>
                      <a:pt x="80" y="105"/>
                    </a:lnTo>
                    <a:lnTo>
                      <a:pt x="97" y="98"/>
                    </a:lnTo>
                    <a:lnTo>
                      <a:pt x="110" y="86"/>
                    </a:lnTo>
                    <a:lnTo>
                      <a:pt x="118" y="72"/>
                    </a:lnTo>
                    <a:lnTo>
                      <a:pt x="121" y="53"/>
                    </a:lnTo>
                    <a:lnTo>
                      <a:pt x="118" y="34"/>
                    </a:lnTo>
                    <a:lnTo>
                      <a:pt x="110" y="20"/>
                    </a:lnTo>
                    <a:lnTo>
                      <a:pt x="97" y="9"/>
                    </a:lnTo>
                    <a:lnTo>
                      <a:pt x="80" y="2"/>
                    </a:lnTo>
                    <a:lnTo>
                      <a:pt x="60" y="0"/>
                    </a:lnTo>
                    <a:lnTo>
                      <a:pt x="42" y="2"/>
                    </a:lnTo>
                    <a:lnTo>
                      <a:pt x="26" y="9"/>
                    </a:lnTo>
                    <a:lnTo>
                      <a:pt x="12" y="20"/>
                    </a:lnTo>
                    <a:lnTo>
                      <a:pt x="4" y="34"/>
                    </a:lnTo>
                    <a:lnTo>
                      <a:pt x="0" y="53"/>
                    </a:lnTo>
                    <a:lnTo>
                      <a:pt x="4" y="72"/>
                    </a:lnTo>
                    <a:lnTo>
                      <a:pt x="12" y="86"/>
                    </a:lnTo>
                    <a:lnTo>
                      <a:pt x="26" y="98"/>
                    </a:lnTo>
                    <a:lnTo>
                      <a:pt x="42" y="105"/>
                    </a:lnTo>
                    <a:lnTo>
                      <a:pt x="60" y="10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8" name="Freeform 60"/>
              <p:cNvSpPr>
                <a:spLocks noChangeAspect="1"/>
              </p:cNvSpPr>
              <p:nvPr userDrawn="1"/>
            </p:nvSpPr>
            <p:spPr bwMode="gray">
              <a:xfrm>
                <a:off x="5384" y="253"/>
                <a:ext cx="37" cy="52"/>
              </a:xfrm>
              <a:custGeom>
                <a:avLst/>
                <a:gdLst/>
                <a:ahLst/>
                <a:cxnLst>
                  <a:cxn ang="0">
                    <a:pos x="73" y="30"/>
                  </a:cxn>
                  <a:cxn ang="0">
                    <a:pos x="72" y="30"/>
                  </a:cxn>
                  <a:cxn ang="0">
                    <a:pos x="69" y="30"/>
                  </a:cxn>
                  <a:cxn ang="0">
                    <a:pos x="65" y="29"/>
                  </a:cxn>
                  <a:cxn ang="0">
                    <a:pos x="61" y="29"/>
                  </a:cxn>
                  <a:cxn ang="0">
                    <a:pos x="51" y="30"/>
                  </a:cxn>
                  <a:cxn ang="0">
                    <a:pos x="43" y="36"/>
                  </a:cxn>
                  <a:cxn ang="0">
                    <a:pos x="37" y="44"/>
                  </a:cxn>
                  <a:cxn ang="0">
                    <a:pos x="36" y="56"/>
                  </a:cxn>
                  <a:cxn ang="0">
                    <a:pos x="36" y="105"/>
                  </a:cxn>
                  <a:cxn ang="0">
                    <a:pos x="0" y="105"/>
                  </a:cxn>
                  <a:cxn ang="0">
                    <a:pos x="0" y="2"/>
                  </a:cxn>
                  <a:cxn ang="0">
                    <a:pos x="32" y="2"/>
                  </a:cxn>
                  <a:cxn ang="0">
                    <a:pos x="32" y="17"/>
                  </a:cxn>
                  <a:cxn ang="0">
                    <a:pos x="32" y="17"/>
                  </a:cxn>
                  <a:cxn ang="0">
                    <a:pos x="35" y="13"/>
                  </a:cxn>
                  <a:cxn ang="0">
                    <a:pos x="41" y="8"/>
                  </a:cxn>
                  <a:cxn ang="0">
                    <a:pos x="49" y="2"/>
                  </a:cxn>
                  <a:cxn ang="0">
                    <a:pos x="63" y="0"/>
                  </a:cxn>
                  <a:cxn ang="0">
                    <a:pos x="67" y="0"/>
                  </a:cxn>
                  <a:cxn ang="0">
                    <a:pos x="71" y="0"/>
                  </a:cxn>
                  <a:cxn ang="0">
                    <a:pos x="73" y="1"/>
                  </a:cxn>
                  <a:cxn ang="0">
                    <a:pos x="75" y="1"/>
                  </a:cxn>
                  <a:cxn ang="0">
                    <a:pos x="73" y="30"/>
                  </a:cxn>
                </a:cxnLst>
                <a:rect l="0" t="0" r="r" b="b"/>
                <a:pathLst>
                  <a:path w="75" h="105">
                    <a:moveTo>
                      <a:pt x="73" y="30"/>
                    </a:moveTo>
                    <a:lnTo>
                      <a:pt x="72" y="30"/>
                    </a:lnTo>
                    <a:lnTo>
                      <a:pt x="69" y="30"/>
                    </a:lnTo>
                    <a:lnTo>
                      <a:pt x="65" y="29"/>
                    </a:lnTo>
                    <a:lnTo>
                      <a:pt x="61" y="29"/>
                    </a:lnTo>
                    <a:lnTo>
                      <a:pt x="51" y="30"/>
                    </a:lnTo>
                    <a:lnTo>
                      <a:pt x="43" y="36"/>
                    </a:lnTo>
                    <a:lnTo>
                      <a:pt x="37" y="44"/>
                    </a:lnTo>
                    <a:lnTo>
                      <a:pt x="36" y="56"/>
                    </a:lnTo>
                    <a:lnTo>
                      <a:pt x="36" y="105"/>
                    </a:lnTo>
                    <a:lnTo>
                      <a:pt x="0" y="105"/>
                    </a:lnTo>
                    <a:lnTo>
                      <a:pt x="0" y="2"/>
                    </a:lnTo>
                    <a:lnTo>
                      <a:pt x="32" y="2"/>
                    </a:lnTo>
                    <a:lnTo>
                      <a:pt x="32" y="17"/>
                    </a:lnTo>
                    <a:lnTo>
                      <a:pt x="32" y="17"/>
                    </a:lnTo>
                    <a:lnTo>
                      <a:pt x="35" y="13"/>
                    </a:lnTo>
                    <a:lnTo>
                      <a:pt x="41" y="8"/>
                    </a:lnTo>
                    <a:lnTo>
                      <a:pt x="49" y="2"/>
                    </a:lnTo>
                    <a:lnTo>
                      <a:pt x="63" y="0"/>
                    </a:lnTo>
                    <a:lnTo>
                      <a:pt x="67" y="0"/>
                    </a:lnTo>
                    <a:lnTo>
                      <a:pt x="71" y="0"/>
                    </a:lnTo>
                    <a:lnTo>
                      <a:pt x="73" y="1"/>
                    </a:lnTo>
                    <a:lnTo>
                      <a:pt x="75" y="1"/>
                    </a:lnTo>
                    <a:lnTo>
                      <a:pt x="73" y="3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09" name="Freeform 61"/>
              <p:cNvSpPr>
                <a:spLocks noChangeAspect="1"/>
              </p:cNvSpPr>
              <p:nvPr userDrawn="1"/>
            </p:nvSpPr>
            <p:spPr bwMode="gray">
              <a:xfrm>
                <a:off x="5427" y="253"/>
                <a:ext cx="43" cy="53"/>
              </a:xfrm>
              <a:custGeom>
                <a:avLst/>
                <a:gdLst/>
                <a:ahLst/>
                <a:cxnLst>
                  <a:cxn ang="0">
                    <a:pos x="3" y="76"/>
                  </a:cxn>
                  <a:cxn ang="0">
                    <a:pos x="8" y="78"/>
                  </a:cxn>
                  <a:cxn ang="0">
                    <a:pos x="20" y="82"/>
                  </a:cxn>
                  <a:cxn ang="0">
                    <a:pos x="35" y="84"/>
                  </a:cxn>
                  <a:cxn ang="0">
                    <a:pos x="39" y="84"/>
                  </a:cxn>
                  <a:cxn ang="0">
                    <a:pos x="43" y="82"/>
                  </a:cxn>
                  <a:cxn ang="0">
                    <a:pos x="45" y="81"/>
                  </a:cxn>
                  <a:cxn ang="0">
                    <a:pos x="48" y="80"/>
                  </a:cxn>
                  <a:cxn ang="0">
                    <a:pos x="49" y="78"/>
                  </a:cxn>
                  <a:cxn ang="0">
                    <a:pos x="51" y="74"/>
                  </a:cxn>
                  <a:cxn ang="0">
                    <a:pos x="49" y="72"/>
                  </a:cxn>
                  <a:cxn ang="0">
                    <a:pos x="48" y="69"/>
                  </a:cxn>
                  <a:cxn ang="0">
                    <a:pos x="44" y="68"/>
                  </a:cxn>
                  <a:cxn ang="0">
                    <a:pos x="40" y="65"/>
                  </a:cxn>
                  <a:cxn ang="0">
                    <a:pos x="36" y="64"/>
                  </a:cxn>
                  <a:cxn ang="0">
                    <a:pos x="31" y="62"/>
                  </a:cxn>
                  <a:cxn ang="0">
                    <a:pos x="21" y="60"/>
                  </a:cxn>
                  <a:cxn ang="0">
                    <a:pos x="13" y="57"/>
                  </a:cxn>
                  <a:cxn ang="0">
                    <a:pos x="7" y="50"/>
                  </a:cxn>
                  <a:cxn ang="0">
                    <a:pos x="1" y="42"/>
                  </a:cxn>
                  <a:cxn ang="0">
                    <a:pos x="0" y="32"/>
                  </a:cxn>
                  <a:cxn ang="0">
                    <a:pos x="3" y="20"/>
                  </a:cxn>
                  <a:cxn ang="0">
                    <a:pos x="9" y="10"/>
                  </a:cxn>
                  <a:cxn ang="0">
                    <a:pos x="19" y="5"/>
                  </a:cxn>
                  <a:cxn ang="0">
                    <a:pos x="31" y="1"/>
                  </a:cxn>
                  <a:cxn ang="0">
                    <a:pos x="43" y="0"/>
                  </a:cxn>
                  <a:cxn ang="0">
                    <a:pos x="61" y="1"/>
                  </a:cxn>
                  <a:cxn ang="0">
                    <a:pos x="73" y="4"/>
                  </a:cxn>
                  <a:cxn ang="0">
                    <a:pos x="80" y="5"/>
                  </a:cxn>
                  <a:cxn ang="0">
                    <a:pos x="77" y="30"/>
                  </a:cxn>
                  <a:cxn ang="0">
                    <a:pos x="72" y="28"/>
                  </a:cxn>
                  <a:cxn ang="0">
                    <a:pos x="61" y="25"/>
                  </a:cxn>
                  <a:cxn ang="0">
                    <a:pos x="48" y="24"/>
                  </a:cxn>
                  <a:cxn ang="0">
                    <a:pos x="43" y="24"/>
                  </a:cxn>
                  <a:cxn ang="0">
                    <a:pos x="39" y="24"/>
                  </a:cxn>
                  <a:cxn ang="0">
                    <a:pos x="36" y="26"/>
                  </a:cxn>
                  <a:cxn ang="0">
                    <a:pos x="33" y="28"/>
                  </a:cxn>
                  <a:cxn ang="0">
                    <a:pos x="33" y="30"/>
                  </a:cxn>
                  <a:cxn ang="0">
                    <a:pos x="33" y="33"/>
                  </a:cxn>
                  <a:cxn ang="0">
                    <a:pos x="36" y="36"/>
                  </a:cxn>
                  <a:cxn ang="0">
                    <a:pos x="39" y="37"/>
                  </a:cxn>
                  <a:cxn ang="0">
                    <a:pos x="43" y="38"/>
                  </a:cxn>
                  <a:cxn ang="0">
                    <a:pos x="48" y="40"/>
                  </a:cxn>
                  <a:cxn ang="0">
                    <a:pos x="53" y="41"/>
                  </a:cxn>
                  <a:cxn ang="0">
                    <a:pos x="65" y="45"/>
                  </a:cxn>
                  <a:cxn ang="0">
                    <a:pos x="76" y="52"/>
                  </a:cxn>
                  <a:cxn ang="0">
                    <a:pos x="83" y="61"/>
                  </a:cxn>
                  <a:cxn ang="0">
                    <a:pos x="85" y="74"/>
                  </a:cxn>
                  <a:cxn ang="0">
                    <a:pos x="83" y="86"/>
                  </a:cxn>
                  <a:cxn ang="0">
                    <a:pos x="75" y="97"/>
                  </a:cxn>
                  <a:cxn ang="0">
                    <a:pos x="64" y="102"/>
                  </a:cxn>
                  <a:cxn ang="0">
                    <a:pos x="51" y="106"/>
                  </a:cxn>
                  <a:cxn ang="0">
                    <a:pos x="36" y="106"/>
                  </a:cxn>
                  <a:cxn ang="0">
                    <a:pos x="19" y="106"/>
                  </a:cxn>
                  <a:cxn ang="0">
                    <a:pos x="7" y="103"/>
                  </a:cxn>
                  <a:cxn ang="0">
                    <a:pos x="1" y="102"/>
                  </a:cxn>
                  <a:cxn ang="0">
                    <a:pos x="3" y="76"/>
                  </a:cxn>
                </a:cxnLst>
                <a:rect l="0" t="0" r="r" b="b"/>
                <a:pathLst>
                  <a:path w="85" h="106">
                    <a:moveTo>
                      <a:pt x="3" y="76"/>
                    </a:moveTo>
                    <a:lnTo>
                      <a:pt x="8" y="78"/>
                    </a:lnTo>
                    <a:lnTo>
                      <a:pt x="20" y="82"/>
                    </a:lnTo>
                    <a:lnTo>
                      <a:pt x="35" y="84"/>
                    </a:lnTo>
                    <a:lnTo>
                      <a:pt x="39" y="84"/>
                    </a:lnTo>
                    <a:lnTo>
                      <a:pt x="43" y="82"/>
                    </a:lnTo>
                    <a:lnTo>
                      <a:pt x="45" y="81"/>
                    </a:lnTo>
                    <a:lnTo>
                      <a:pt x="48" y="80"/>
                    </a:lnTo>
                    <a:lnTo>
                      <a:pt x="49" y="78"/>
                    </a:lnTo>
                    <a:lnTo>
                      <a:pt x="51" y="74"/>
                    </a:lnTo>
                    <a:lnTo>
                      <a:pt x="49" y="72"/>
                    </a:lnTo>
                    <a:lnTo>
                      <a:pt x="48" y="69"/>
                    </a:lnTo>
                    <a:lnTo>
                      <a:pt x="44" y="68"/>
                    </a:lnTo>
                    <a:lnTo>
                      <a:pt x="40" y="65"/>
                    </a:lnTo>
                    <a:lnTo>
                      <a:pt x="36" y="64"/>
                    </a:lnTo>
                    <a:lnTo>
                      <a:pt x="31" y="62"/>
                    </a:lnTo>
                    <a:lnTo>
                      <a:pt x="21" y="60"/>
                    </a:lnTo>
                    <a:lnTo>
                      <a:pt x="13" y="57"/>
                    </a:lnTo>
                    <a:lnTo>
                      <a:pt x="7" y="50"/>
                    </a:lnTo>
                    <a:lnTo>
                      <a:pt x="1" y="42"/>
                    </a:lnTo>
                    <a:lnTo>
                      <a:pt x="0" y="32"/>
                    </a:lnTo>
                    <a:lnTo>
                      <a:pt x="3" y="20"/>
                    </a:lnTo>
                    <a:lnTo>
                      <a:pt x="9" y="10"/>
                    </a:lnTo>
                    <a:lnTo>
                      <a:pt x="19" y="5"/>
                    </a:lnTo>
                    <a:lnTo>
                      <a:pt x="31" y="1"/>
                    </a:lnTo>
                    <a:lnTo>
                      <a:pt x="43" y="0"/>
                    </a:lnTo>
                    <a:lnTo>
                      <a:pt x="61" y="1"/>
                    </a:lnTo>
                    <a:lnTo>
                      <a:pt x="73" y="4"/>
                    </a:lnTo>
                    <a:lnTo>
                      <a:pt x="80" y="5"/>
                    </a:lnTo>
                    <a:lnTo>
                      <a:pt x="77" y="30"/>
                    </a:lnTo>
                    <a:lnTo>
                      <a:pt x="72" y="28"/>
                    </a:lnTo>
                    <a:lnTo>
                      <a:pt x="61" y="25"/>
                    </a:lnTo>
                    <a:lnTo>
                      <a:pt x="48" y="24"/>
                    </a:lnTo>
                    <a:lnTo>
                      <a:pt x="43" y="24"/>
                    </a:lnTo>
                    <a:lnTo>
                      <a:pt x="39" y="24"/>
                    </a:lnTo>
                    <a:lnTo>
                      <a:pt x="36" y="26"/>
                    </a:lnTo>
                    <a:lnTo>
                      <a:pt x="33" y="28"/>
                    </a:lnTo>
                    <a:lnTo>
                      <a:pt x="33" y="30"/>
                    </a:lnTo>
                    <a:lnTo>
                      <a:pt x="33" y="33"/>
                    </a:lnTo>
                    <a:lnTo>
                      <a:pt x="36" y="36"/>
                    </a:lnTo>
                    <a:lnTo>
                      <a:pt x="39" y="37"/>
                    </a:lnTo>
                    <a:lnTo>
                      <a:pt x="43" y="38"/>
                    </a:lnTo>
                    <a:lnTo>
                      <a:pt x="48" y="40"/>
                    </a:lnTo>
                    <a:lnTo>
                      <a:pt x="53" y="41"/>
                    </a:lnTo>
                    <a:lnTo>
                      <a:pt x="65" y="45"/>
                    </a:lnTo>
                    <a:lnTo>
                      <a:pt x="76" y="52"/>
                    </a:lnTo>
                    <a:lnTo>
                      <a:pt x="83" y="61"/>
                    </a:lnTo>
                    <a:lnTo>
                      <a:pt x="85" y="74"/>
                    </a:lnTo>
                    <a:lnTo>
                      <a:pt x="83" y="86"/>
                    </a:lnTo>
                    <a:lnTo>
                      <a:pt x="75" y="97"/>
                    </a:lnTo>
                    <a:lnTo>
                      <a:pt x="64" y="102"/>
                    </a:lnTo>
                    <a:lnTo>
                      <a:pt x="51" y="106"/>
                    </a:lnTo>
                    <a:lnTo>
                      <a:pt x="36" y="106"/>
                    </a:lnTo>
                    <a:lnTo>
                      <a:pt x="19" y="106"/>
                    </a:lnTo>
                    <a:lnTo>
                      <a:pt x="7" y="103"/>
                    </a:lnTo>
                    <a:lnTo>
                      <a:pt x="1" y="102"/>
                    </a:lnTo>
                    <a:lnTo>
                      <a:pt x="3" y="76"/>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0" name="Freeform 62"/>
              <p:cNvSpPr>
                <a:spLocks noChangeAspect="1"/>
              </p:cNvSpPr>
              <p:nvPr userDrawn="1"/>
            </p:nvSpPr>
            <p:spPr bwMode="gray">
              <a:xfrm>
                <a:off x="5481" y="254"/>
                <a:ext cx="8" cy="10"/>
              </a:xfrm>
              <a:custGeom>
                <a:avLst/>
                <a:gdLst/>
                <a:ahLst/>
                <a:cxnLst>
                  <a:cxn ang="0">
                    <a:pos x="6" y="3"/>
                  </a:cxn>
                  <a:cxn ang="0">
                    <a:pos x="0" y="3"/>
                  </a:cxn>
                  <a:cxn ang="0">
                    <a:pos x="0" y="0"/>
                  </a:cxn>
                  <a:cxn ang="0">
                    <a:pos x="16" y="0"/>
                  </a:cxn>
                  <a:cxn ang="0">
                    <a:pos x="16" y="3"/>
                  </a:cxn>
                  <a:cxn ang="0">
                    <a:pos x="9" y="3"/>
                  </a:cxn>
                  <a:cxn ang="0">
                    <a:pos x="9" y="20"/>
                  </a:cxn>
                  <a:cxn ang="0">
                    <a:pos x="6" y="20"/>
                  </a:cxn>
                  <a:cxn ang="0">
                    <a:pos x="6" y="3"/>
                  </a:cxn>
                </a:cxnLst>
                <a:rect l="0" t="0" r="r" b="b"/>
                <a:pathLst>
                  <a:path w="16" h="20">
                    <a:moveTo>
                      <a:pt x="6" y="3"/>
                    </a:moveTo>
                    <a:lnTo>
                      <a:pt x="0" y="3"/>
                    </a:lnTo>
                    <a:lnTo>
                      <a:pt x="0" y="0"/>
                    </a:lnTo>
                    <a:lnTo>
                      <a:pt x="16" y="0"/>
                    </a:lnTo>
                    <a:lnTo>
                      <a:pt x="16" y="3"/>
                    </a:lnTo>
                    <a:lnTo>
                      <a:pt x="9" y="3"/>
                    </a:lnTo>
                    <a:lnTo>
                      <a:pt x="9" y="20"/>
                    </a:lnTo>
                    <a:lnTo>
                      <a:pt x="6" y="20"/>
                    </a:lnTo>
                    <a:lnTo>
                      <a:pt x="6" y="3"/>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1" name="Freeform 63"/>
              <p:cNvSpPr>
                <a:spLocks noChangeAspect="1"/>
              </p:cNvSpPr>
              <p:nvPr userDrawn="1"/>
            </p:nvSpPr>
            <p:spPr bwMode="gray">
              <a:xfrm>
                <a:off x="5490" y="254"/>
                <a:ext cx="12" cy="10"/>
              </a:xfrm>
              <a:custGeom>
                <a:avLst/>
                <a:gdLst/>
                <a:ahLst/>
                <a:cxnLst>
                  <a:cxn ang="0">
                    <a:pos x="0" y="0"/>
                  </a:cxn>
                  <a:cxn ang="0">
                    <a:pos x="4" y="0"/>
                  </a:cxn>
                  <a:cxn ang="0">
                    <a:pos x="10" y="18"/>
                  </a:cxn>
                  <a:cxn ang="0">
                    <a:pos x="17" y="0"/>
                  </a:cxn>
                  <a:cxn ang="0">
                    <a:pos x="22" y="0"/>
                  </a:cxn>
                  <a:cxn ang="0">
                    <a:pos x="22" y="20"/>
                  </a:cxn>
                  <a:cxn ang="0">
                    <a:pos x="20" y="20"/>
                  </a:cxn>
                  <a:cxn ang="0">
                    <a:pos x="20" y="3"/>
                  </a:cxn>
                  <a:cxn ang="0">
                    <a:pos x="18" y="3"/>
                  </a:cxn>
                  <a:cxn ang="0">
                    <a:pos x="12" y="20"/>
                  </a:cxn>
                  <a:cxn ang="0">
                    <a:pos x="9" y="20"/>
                  </a:cxn>
                  <a:cxn ang="0">
                    <a:pos x="2" y="3"/>
                  </a:cxn>
                  <a:cxn ang="0">
                    <a:pos x="2" y="3"/>
                  </a:cxn>
                  <a:cxn ang="0">
                    <a:pos x="2" y="20"/>
                  </a:cxn>
                  <a:cxn ang="0">
                    <a:pos x="0" y="20"/>
                  </a:cxn>
                  <a:cxn ang="0">
                    <a:pos x="0" y="0"/>
                  </a:cxn>
                </a:cxnLst>
                <a:rect l="0" t="0" r="r" b="b"/>
                <a:pathLst>
                  <a:path w="22" h="20">
                    <a:moveTo>
                      <a:pt x="0" y="0"/>
                    </a:moveTo>
                    <a:lnTo>
                      <a:pt x="4" y="0"/>
                    </a:lnTo>
                    <a:lnTo>
                      <a:pt x="10" y="18"/>
                    </a:lnTo>
                    <a:lnTo>
                      <a:pt x="17" y="0"/>
                    </a:lnTo>
                    <a:lnTo>
                      <a:pt x="22" y="0"/>
                    </a:lnTo>
                    <a:lnTo>
                      <a:pt x="22" y="20"/>
                    </a:lnTo>
                    <a:lnTo>
                      <a:pt x="20" y="20"/>
                    </a:lnTo>
                    <a:lnTo>
                      <a:pt x="20" y="3"/>
                    </a:lnTo>
                    <a:lnTo>
                      <a:pt x="18" y="3"/>
                    </a:lnTo>
                    <a:lnTo>
                      <a:pt x="12" y="20"/>
                    </a:lnTo>
                    <a:lnTo>
                      <a:pt x="9" y="20"/>
                    </a:lnTo>
                    <a:lnTo>
                      <a:pt x="2" y="3"/>
                    </a:lnTo>
                    <a:lnTo>
                      <a:pt x="2" y="3"/>
                    </a:lnTo>
                    <a:lnTo>
                      <a:pt x="2" y="20"/>
                    </a:lnTo>
                    <a:lnTo>
                      <a:pt x="0" y="20"/>
                    </a:lnTo>
                    <a:lnTo>
                      <a:pt x="0"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2" name="Freeform 64"/>
              <p:cNvSpPr>
                <a:spLocks noChangeAspect="1" noEditPoints="1"/>
              </p:cNvSpPr>
              <p:nvPr userDrawn="1"/>
            </p:nvSpPr>
            <p:spPr bwMode="gray">
              <a:xfrm>
                <a:off x="5210" y="153"/>
                <a:ext cx="74" cy="73"/>
              </a:xfrm>
              <a:custGeom>
                <a:avLst/>
                <a:gdLst/>
                <a:ahLst/>
                <a:cxnLst>
                  <a:cxn ang="0">
                    <a:pos x="74" y="0"/>
                  </a:cxn>
                  <a:cxn ang="0">
                    <a:pos x="50" y="3"/>
                  </a:cxn>
                  <a:cxn ang="0">
                    <a:pos x="30" y="13"/>
                  </a:cxn>
                  <a:cxn ang="0">
                    <a:pos x="15" y="29"/>
                  </a:cxn>
                  <a:cxn ang="0">
                    <a:pos x="4" y="49"/>
                  </a:cxn>
                  <a:cxn ang="0">
                    <a:pos x="0" y="72"/>
                  </a:cxn>
                  <a:cxn ang="0">
                    <a:pos x="4" y="96"/>
                  </a:cxn>
                  <a:cxn ang="0">
                    <a:pos x="15" y="116"/>
                  </a:cxn>
                  <a:cxn ang="0">
                    <a:pos x="30" y="132"/>
                  </a:cxn>
                  <a:cxn ang="0">
                    <a:pos x="50" y="141"/>
                  </a:cxn>
                  <a:cxn ang="0">
                    <a:pos x="74" y="145"/>
                  </a:cxn>
                  <a:cxn ang="0">
                    <a:pos x="97" y="141"/>
                  </a:cxn>
                  <a:cxn ang="0">
                    <a:pos x="117" y="132"/>
                  </a:cxn>
                  <a:cxn ang="0">
                    <a:pos x="133" y="116"/>
                  </a:cxn>
                  <a:cxn ang="0">
                    <a:pos x="143" y="96"/>
                  </a:cxn>
                  <a:cxn ang="0">
                    <a:pos x="147" y="72"/>
                  </a:cxn>
                  <a:cxn ang="0">
                    <a:pos x="143" y="49"/>
                  </a:cxn>
                  <a:cxn ang="0">
                    <a:pos x="133" y="29"/>
                  </a:cxn>
                  <a:cxn ang="0">
                    <a:pos x="117" y="13"/>
                  </a:cxn>
                  <a:cxn ang="0">
                    <a:pos x="97" y="3"/>
                  </a:cxn>
                  <a:cxn ang="0">
                    <a:pos x="74" y="0"/>
                  </a:cxn>
                  <a:cxn ang="0">
                    <a:pos x="74" y="116"/>
                  </a:cxn>
                  <a:cxn ang="0">
                    <a:pos x="57" y="112"/>
                  </a:cxn>
                  <a:cxn ang="0">
                    <a:pos x="43" y="102"/>
                  </a:cxn>
                  <a:cxn ang="0">
                    <a:pos x="34" y="89"/>
                  </a:cxn>
                  <a:cxn ang="0">
                    <a:pos x="30" y="72"/>
                  </a:cxn>
                  <a:cxn ang="0">
                    <a:pos x="34" y="56"/>
                  </a:cxn>
                  <a:cxn ang="0">
                    <a:pos x="43" y="41"/>
                  </a:cxn>
                  <a:cxn ang="0">
                    <a:pos x="57" y="32"/>
                  </a:cxn>
                  <a:cxn ang="0">
                    <a:pos x="74" y="29"/>
                  </a:cxn>
                  <a:cxn ang="0">
                    <a:pos x="90" y="32"/>
                  </a:cxn>
                  <a:cxn ang="0">
                    <a:pos x="105" y="41"/>
                  </a:cxn>
                  <a:cxn ang="0">
                    <a:pos x="114" y="56"/>
                  </a:cxn>
                  <a:cxn ang="0">
                    <a:pos x="117" y="72"/>
                  </a:cxn>
                  <a:cxn ang="0">
                    <a:pos x="114" y="89"/>
                  </a:cxn>
                  <a:cxn ang="0">
                    <a:pos x="105" y="102"/>
                  </a:cxn>
                  <a:cxn ang="0">
                    <a:pos x="90" y="112"/>
                  </a:cxn>
                  <a:cxn ang="0">
                    <a:pos x="74" y="116"/>
                  </a:cxn>
                </a:cxnLst>
                <a:rect l="0" t="0" r="r" b="b"/>
                <a:pathLst>
                  <a:path w="147" h="145">
                    <a:moveTo>
                      <a:pt x="74" y="0"/>
                    </a:moveTo>
                    <a:lnTo>
                      <a:pt x="50" y="3"/>
                    </a:lnTo>
                    <a:lnTo>
                      <a:pt x="30" y="13"/>
                    </a:lnTo>
                    <a:lnTo>
                      <a:pt x="15" y="29"/>
                    </a:lnTo>
                    <a:lnTo>
                      <a:pt x="4" y="49"/>
                    </a:lnTo>
                    <a:lnTo>
                      <a:pt x="0" y="72"/>
                    </a:lnTo>
                    <a:lnTo>
                      <a:pt x="4" y="96"/>
                    </a:lnTo>
                    <a:lnTo>
                      <a:pt x="15" y="116"/>
                    </a:lnTo>
                    <a:lnTo>
                      <a:pt x="30" y="132"/>
                    </a:lnTo>
                    <a:lnTo>
                      <a:pt x="50" y="141"/>
                    </a:lnTo>
                    <a:lnTo>
                      <a:pt x="74" y="145"/>
                    </a:lnTo>
                    <a:lnTo>
                      <a:pt x="97" y="141"/>
                    </a:lnTo>
                    <a:lnTo>
                      <a:pt x="117" y="132"/>
                    </a:lnTo>
                    <a:lnTo>
                      <a:pt x="133" y="116"/>
                    </a:lnTo>
                    <a:lnTo>
                      <a:pt x="143" y="96"/>
                    </a:lnTo>
                    <a:lnTo>
                      <a:pt x="147" y="72"/>
                    </a:lnTo>
                    <a:lnTo>
                      <a:pt x="143" y="49"/>
                    </a:lnTo>
                    <a:lnTo>
                      <a:pt x="133" y="29"/>
                    </a:lnTo>
                    <a:lnTo>
                      <a:pt x="117" y="13"/>
                    </a:lnTo>
                    <a:lnTo>
                      <a:pt x="97" y="3"/>
                    </a:lnTo>
                    <a:lnTo>
                      <a:pt x="74" y="0"/>
                    </a:lnTo>
                    <a:close/>
                    <a:moveTo>
                      <a:pt x="74" y="116"/>
                    </a:moveTo>
                    <a:lnTo>
                      <a:pt x="57" y="112"/>
                    </a:lnTo>
                    <a:lnTo>
                      <a:pt x="43" y="102"/>
                    </a:lnTo>
                    <a:lnTo>
                      <a:pt x="34" y="89"/>
                    </a:lnTo>
                    <a:lnTo>
                      <a:pt x="30" y="72"/>
                    </a:lnTo>
                    <a:lnTo>
                      <a:pt x="34" y="56"/>
                    </a:lnTo>
                    <a:lnTo>
                      <a:pt x="43" y="41"/>
                    </a:lnTo>
                    <a:lnTo>
                      <a:pt x="57" y="32"/>
                    </a:lnTo>
                    <a:lnTo>
                      <a:pt x="74" y="29"/>
                    </a:lnTo>
                    <a:lnTo>
                      <a:pt x="90" y="32"/>
                    </a:lnTo>
                    <a:lnTo>
                      <a:pt x="105" y="41"/>
                    </a:lnTo>
                    <a:lnTo>
                      <a:pt x="114" y="56"/>
                    </a:lnTo>
                    <a:lnTo>
                      <a:pt x="117" y="72"/>
                    </a:lnTo>
                    <a:lnTo>
                      <a:pt x="114" y="89"/>
                    </a:lnTo>
                    <a:lnTo>
                      <a:pt x="105" y="102"/>
                    </a:lnTo>
                    <a:lnTo>
                      <a:pt x="90" y="112"/>
                    </a:lnTo>
                    <a:lnTo>
                      <a:pt x="74" y="116"/>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3" name="Freeform 65"/>
              <p:cNvSpPr>
                <a:spLocks noChangeAspect="1"/>
              </p:cNvSpPr>
              <p:nvPr userDrawn="1"/>
            </p:nvSpPr>
            <p:spPr bwMode="gray">
              <a:xfrm>
                <a:off x="5361" y="153"/>
                <a:ext cx="58" cy="73"/>
              </a:xfrm>
              <a:custGeom>
                <a:avLst/>
                <a:gdLst/>
                <a:ahLst/>
                <a:cxnLst>
                  <a:cxn ang="0">
                    <a:pos x="87" y="72"/>
                  </a:cxn>
                  <a:cxn ang="0">
                    <a:pos x="91" y="49"/>
                  </a:cxn>
                  <a:cxn ang="0">
                    <a:pos x="102" y="29"/>
                  </a:cxn>
                  <a:cxn ang="0">
                    <a:pos x="116" y="13"/>
                  </a:cxn>
                  <a:cxn ang="0">
                    <a:pos x="96" y="3"/>
                  </a:cxn>
                  <a:cxn ang="0">
                    <a:pos x="74" y="0"/>
                  </a:cxn>
                  <a:cxn ang="0">
                    <a:pos x="51" y="3"/>
                  </a:cxn>
                  <a:cxn ang="0">
                    <a:pos x="31" y="13"/>
                  </a:cxn>
                  <a:cxn ang="0">
                    <a:pos x="15" y="29"/>
                  </a:cxn>
                  <a:cxn ang="0">
                    <a:pos x="4" y="49"/>
                  </a:cxn>
                  <a:cxn ang="0">
                    <a:pos x="0" y="72"/>
                  </a:cxn>
                  <a:cxn ang="0">
                    <a:pos x="4" y="96"/>
                  </a:cxn>
                  <a:cxn ang="0">
                    <a:pos x="15" y="116"/>
                  </a:cxn>
                  <a:cxn ang="0">
                    <a:pos x="31" y="132"/>
                  </a:cxn>
                  <a:cxn ang="0">
                    <a:pos x="51" y="141"/>
                  </a:cxn>
                  <a:cxn ang="0">
                    <a:pos x="74" y="145"/>
                  </a:cxn>
                  <a:cxn ang="0">
                    <a:pos x="96" y="141"/>
                  </a:cxn>
                  <a:cxn ang="0">
                    <a:pos x="116" y="132"/>
                  </a:cxn>
                  <a:cxn ang="0">
                    <a:pos x="102" y="116"/>
                  </a:cxn>
                  <a:cxn ang="0">
                    <a:pos x="91" y="96"/>
                  </a:cxn>
                  <a:cxn ang="0">
                    <a:pos x="87" y="72"/>
                  </a:cxn>
                </a:cxnLst>
                <a:rect l="0" t="0" r="r" b="b"/>
                <a:pathLst>
                  <a:path w="116" h="145">
                    <a:moveTo>
                      <a:pt x="87" y="72"/>
                    </a:moveTo>
                    <a:lnTo>
                      <a:pt x="91" y="49"/>
                    </a:lnTo>
                    <a:lnTo>
                      <a:pt x="102" y="29"/>
                    </a:lnTo>
                    <a:lnTo>
                      <a:pt x="116" y="13"/>
                    </a:lnTo>
                    <a:lnTo>
                      <a:pt x="96" y="3"/>
                    </a:lnTo>
                    <a:lnTo>
                      <a:pt x="74" y="0"/>
                    </a:lnTo>
                    <a:lnTo>
                      <a:pt x="51" y="3"/>
                    </a:lnTo>
                    <a:lnTo>
                      <a:pt x="31" y="13"/>
                    </a:lnTo>
                    <a:lnTo>
                      <a:pt x="15" y="29"/>
                    </a:lnTo>
                    <a:lnTo>
                      <a:pt x="4" y="49"/>
                    </a:lnTo>
                    <a:lnTo>
                      <a:pt x="0" y="72"/>
                    </a:lnTo>
                    <a:lnTo>
                      <a:pt x="4" y="96"/>
                    </a:lnTo>
                    <a:lnTo>
                      <a:pt x="15" y="116"/>
                    </a:lnTo>
                    <a:lnTo>
                      <a:pt x="31" y="132"/>
                    </a:lnTo>
                    <a:lnTo>
                      <a:pt x="51" y="141"/>
                    </a:lnTo>
                    <a:lnTo>
                      <a:pt x="74" y="145"/>
                    </a:lnTo>
                    <a:lnTo>
                      <a:pt x="96" y="141"/>
                    </a:lnTo>
                    <a:lnTo>
                      <a:pt x="116" y="132"/>
                    </a:lnTo>
                    <a:lnTo>
                      <a:pt x="102" y="116"/>
                    </a:lnTo>
                    <a:lnTo>
                      <a:pt x="91" y="96"/>
                    </a:lnTo>
                    <a:lnTo>
                      <a:pt x="87" y="72"/>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4" name="Freeform 66"/>
              <p:cNvSpPr>
                <a:spLocks noChangeAspect="1"/>
              </p:cNvSpPr>
              <p:nvPr userDrawn="1"/>
            </p:nvSpPr>
            <p:spPr bwMode="gray">
              <a:xfrm>
                <a:off x="5404" y="160"/>
                <a:ext cx="30" cy="59"/>
              </a:xfrm>
              <a:custGeom>
                <a:avLst/>
                <a:gdLst/>
                <a:ahLst/>
                <a:cxnLst>
                  <a:cxn ang="0">
                    <a:pos x="60" y="59"/>
                  </a:cxn>
                  <a:cxn ang="0">
                    <a:pos x="56" y="36"/>
                  </a:cxn>
                  <a:cxn ang="0">
                    <a:pos x="46" y="16"/>
                  </a:cxn>
                  <a:cxn ang="0">
                    <a:pos x="29" y="0"/>
                  </a:cxn>
                  <a:cxn ang="0">
                    <a:pos x="15" y="16"/>
                  </a:cxn>
                  <a:cxn ang="0">
                    <a:pos x="4" y="36"/>
                  </a:cxn>
                  <a:cxn ang="0">
                    <a:pos x="0" y="59"/>
                  </a:cxn>
                  <a:cxn ang="0">
                    <a:pos x="4" y="83"/>
                  </a:cxn>
                  <a:cxn ang="0">
                    <a:pos x="15" y="103"/>
                  </a:cxn>
                  <a:cxn ang="0">
                    <a:pos x="29" y="119"/>
                  </a:cxn>
                  <a:cxn ang="0">
                    <a:pos x="46" y="103"/>
                  </a:cxn>
                  <a:cxn ang="0">
                    <a:pos x="56" y="83"/>
                  </a:cxn>
                  <a:cxn ang="0">
                    <a:pos x="60" y="59"/>
                  </a:cxn>
                </a:cxnLst>
                <a:rect l="0" t="0" r="r" b="b"/>
                <a:pathLst>
                  <a:path w="60" h="119">
                    <a:moveTo>
                      <a:pt x="60" y="59"/>
                    </a:moveTo>
                    <a:lnTo>
                      <a:pt x="56" y="36"/>
                    </a:lnTo>
                    <a:lnTo>
                      <a:pt x="46" y="16"/>
                    </a:lnTo>
                    <a:lnTo>
                      <a:pt x="29" y="0"/>
                    </a:lnTo>
                    <a:lnTo>
                      <a:pt x="15" y="16"/>
                    </a:lnTo>
                    <a:lnTo>
                      <a:pt x="4" y="36"/>
                    </a:lnTo>
                    <a:lnTo>
                      <a:pt x="0" y="59"/>
                    </a:lnTo>
                    <a:lnTo>
                      <a:pt x="4" y="83"/>
                    </a:lnTo>
                    <a:lnTo>
                      <a:pt x="15" y="103"/>
                    </a:lnTo>
                    <a:lnTo>
                      <a:pt x="29" y="119"/>
                    </a:lnTo>
                    <a:lnTo>
                      <a:pt x="46" y="103"/>
                    </a:lnTo>
                    <a:lnTo>
                      <a:pt x="56" y="83"/>
                    </a:lnTo>
                    <a:lnTo>
                      <a:pt x="60" y="59"/>
                    </a:lnTo>
                    <a:close/>
                  </a:path>
                </a:pathLst>
              </a:custGeom>
              <a:solidFill>
                <a:srgbClr val="80808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5" name="Freeform 67"/>
              <p:cNvSpPr>
                <a:spLocks noChangeAspect="1"/>
              </p:cNvSpPr>
              <p:nvPr userDrawn="1"/>
            </p:nvSpPr>
            <p:spPr bwMode="gray">
              <a:xfrm>
                <a:off x="5419" y="153"/>
                <a:ext cx="59" cy="73"/>
              </a:xfrm>
              <a:custGeom>
                <a:avLst/>
                <a:gdLst/>
                <a:ahLst/>
                <a:cxnLst>
                  <a:cxn ang="0">
                    <a:pos x="45" y="0"/>
                  </a:cxn>
                  <a:cxn ang="0">
                    <a:pos x="22" y="3"/>
                  </a:cxn>
                  <a:cxn ang="0">
                    <a:pos x="0" y="13"/>
                  </a:cxn>
                  <a:cxn ang="0">
                    <a:pos x="17" y="29"/>
                  </a:cxn>
                  <a:cxn ang="0">
                    <a:pos x="27" y="49"/>
                  </a:cxn>
                  <a:cxn ang="0">
                    <a:pos x="31" y="72"/>
                  </a:cxn>
                  <a:cxn ang="0">
                    <a:pos x="27" y="96"/>
                  </a:cxn>
                  <a:cxn ang="0">
                    <a:pos x="17" y="116"/>
                  </a:cxn>
                  <a:cxn ang="0">
                    <a:pos x="0" y="132"/>
                  </a:cxn>
                  <a:cxn ang="0">
                    <a:pos x="22" y="141"/>
                  </a:cxn>
                  <a:cxn ang="0">
                    <a:pos x="45" y="145"/>
                  </a:cxn>
                  <a:cxn ang="0">
                    <a:pos x="67" y="141"/>
                  </a:cxn>
                  <a:cxn ang="0">
                    <a:pos x="87" y="132"/>
                  </a:cxn>
                  <a:cxn ang="0">
                    <a:pos x="103" y="116"/>
                  </a:cxn>
                  <a:cxn ang="0">
                    <a:pos x="114" y="96"/>
                  </a:cxn>
                  <a:cxn ang="0">
                    <a:pos x="118" y="72"/>
                  </a:cxn>
                  <a:cxn ang="0">
                    <a:pos x="114" y="49"/>
                  </a:cxn>
                  <a:cxn ang="0">
                    <a:pos x="103" y="29"/>
                  </a:cxn>
                  <a:cxn ang="0">
                    <a:pos x="87" y="13"/>
                  </a:cxn>
                  <a:cxn ang="0">
                    <a:pos x="67" y="3"/>
                  </a:cxn>
                  <a:cxn ang="0">
                    <a:pos x="45" y="0"/>
                  </a:cxn>
                </a:cxnLst>
                <a:rect l="0" t="0" r="r" b="b"/>
                <a:pathLst>
                  <a:path w="118" h="145">
                    <a:moveTo>
                      <a:pt x="45" y="0"/>
                    </a:moveTo>
                    <a:lnTo>
                      <a:pt x="22" y="3"/>
                    </a:lnTo>
                    <a:lnTo>
                      <a:pt x="0" y="13"/>
                    </a:lnTo>
                    <a:lnTo>
                      <a:pt x="17" y="29"/>
                    </a:lnTo>
                    <a:lnTo>
                      <a:pt x="27" y="49"/>
                    </a:lnTo>
                    <a:lnTo>
                      <a:pt x="31" y="72"/>
                    </a:lnTo>
                    <a:lnTo>
                      <a:pt x="27" y="96"/>
                    </a:lnTo>
                    <a:lnTo>
                      <a:pt x="17" y="116"/>
                    </a:lnTo>
                    <a:lnTo>
                      <a:pt x="0" y="132"/>
                    </a:lnTo>
                    <a:lnTo>
                      <a:pt x="22" y="141"/>
                    </a:lnTo>
                    <a:lnTo>
                      <a:pt x="45" y="145"/>
                    </a:lnTo>
                    <a:lnTo>
                      <a:pt x="67" y="141"/>
                    </a:lnTo>
                    <a:lnTo>
                      <a:pt x="87" y="132"/>
                    </a:lnTo>
                    <a:lnTo>
                      <a:pt x="103" y="116"/>
                    </a:lnTo>
                    <a:lnTo>
                      <a:pt x="114" y="96"/>
                    </a:lnTo>
                    <a:lnTo>
                      <a:pt x="118" y="72"/>
                    </a:lnTo>
                    <a:lnTo>
                      <a:pt x="114" y="49"/>
                    </a:lnTo>
                    <a:lnTo>
                      <a:pt x="103" y="29"/>
                    </a:lnTo>
                    <a:lnTo>
                      <a:pt x="87" y="13"/>
                    </a:lnTo>
                    <a:lnTo>
                      <a:pt x="67" y="3"/>
                    </a:lnTo>
                    <a:lnTo>
                      <a:pt x="45" y="0"/>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6" name="Freeform 68"/>
              <p:cNvSpPr>
                <a:spLocks noChangeAspect="1" noEditPoints="1"/>
              </p:cNvSpPr>
              <p:nvPr userDrawn="1"/>
            </p:nvSpPr>
            <p:spPr bwMode="gray">
              <a:xfrm>
                <a:off x="5321" y="153"/>
                <a:ext cx="73" cy="73"/>
              </a:xfrm>
              <a:custGeom>
                <a:avLst/>
                <a:gdLst/>
                <a:ahLst/>
                <a:cxnLst>
                  <a:cxn ang="0">
                    <a:pos x="146" y="72"/>
                  </a:cxn>
                  <a:cxn ang="0">
                    <a:pos x="143" y="96"/>
                  </a:cxn>
                  <a:cxn ang="0">
                    <a:pos x="133" y="116"/>
                  </a:cxn>
                  <a:cxn ang="0">
                    <a:pos x="117" y="132"/>
                  </a:cxn>
                  <a:cxn ang="0">
                    <a:pos x="97" y="141"/>
                  </a:cxn>
                  <a:cxn ang="0">
                    <a:pos x="74" y="145"/>
                  </a:cxn>
                  <a:cxn ang="0">
                    <a:pos x="50" y="141"/>
                  </a:cxn>
                  <a:cxn ang="0">
                    <a:pos x="30" y="132"/>
                  </a:cxn>
                  <a:cxn ang="0">
                    <a:pos x="14" y="116"/>
                  </a:cxn>
                  <a:cxn ang="0">
                    <a:pos x="4" y="96"/>
                  </a:cxn>
                  <a:cxn ang="0">
                    <a:pos x="0" y="72"/>
                  </a:cxn>
                  <a:cxn ang="0">
                    <a:pos x="4" y="49"/>
                  </a:cxn>
                  <a:cxn ang="0">
                    <a:pos x="14" y="29"/>
                  </a:cxn>
                  <a:cxn ang="0">
                    <a:pos x="30" y="13"/>
                  </a:cxn>
                  <a:cxn ang="0">
                    <a:pos x="50" y="3"/>
                  </a:cxn>
                  <a:cxn ang="0">
                    <a:pos x="74" y="0"/>
                  </a:cxn>
                  <a:cxn ang="0">
                    <a:pos x="97" y="3"/>
                  </a:cxn>
                  <a:cxn ang="0">
                    <a:pos x="117" y="13"/>
                  </a:cxn>
                  <a:cxn ang="0">
                    <a:pos x="133" y="29"/>
                  </a:cxn>
                  <a:cxn ang="0">
                    <a:pos x="143" y="49"/>
                  </a:cxn>
                  <a:cxn ang="0">
                    <a:pos x="146" y="72"/>
                  </a:cxn>
                  <a:cxn ang="0">
                    <a:pos x="74" y="9"/>
                  </a:cxn>
                  <a:cxn ang="0">
                    <a:pos x="54" y="12"/>
                  </a:cxn>
                  <a:cxn ang="0">
                    <a:pos x="35" y="21"/>
                  </a:cxn>
                  <a:cxn ang="0">
                    <a:pos x="22" y="34"/>
                  </a:cxn>
                  <a:cxn ang="0">
                    <a:pos x="12" y="52"/>
                  </a:cxn>
                  <a:cxn ang="0">
                    <a:pos x="10" y="72"/>
                  </a:cxn>
                  <a:cxn ang="0">
                    <a:pos x="12" y="92"/>
                  </a:cxn>
                  <a:cxn ang="0">
                    <a:pos x="22" y="110"/>
                  </a:cxn>
                  <a:cxn ang="0">
                    <a:pos x="35" y="124"/>
                  </a:cxn>
                  <a:cxn ang="0">
                    <a:pos x="54" y="133"/>
                  </a:cxn>
                  <a:cxn ang="0">
                    <a:pos x="74" y="136"/>
                  </a:cxn>
                  <a:cxn ang="0">
                    <a:pos x="94" y="133"/>
                  </a:cxn>
                  <a:cxn ang="0">
                    <a:pos x="111" y="124"/>
                  </a:cxn>
                  <a:cxn ang="0">
                    <a:pos x="125" y="110"/>
                  </a:cxn>
                  <a:cxn ang="0">
                    <a:pos x="134" y="92"/>
                  </a:cxn>
                  <a:cxn ang="0">
                    <a:pos x="137" y="72"/>
                  </a:cxn>
                  <a:cxn ang="0">
                    <a:pos x="134" y="52"/>
                  </a:cxn>
                  <a:cxn ang="0">
                    <a:pos x="125" y="34"/>
                  </a:cxn>
                  <a:cxn ang="0">
                    <a:pos x="111" y="21"/>
                  </a:cxn>
                  <a:cxn ang="0">
                    <a:pos x="94" y="12"/>
                  </a:cxn>
                  <a:cxn ang="0">
                    <a:pos x="74" y="9"/>
                  </a:cxn>
                </a:cxnLst>
                <a:rect l="0" t="0" r="r" b="b"/>
                <a:pathLst>
                  <a:path w="146" h="145">
                    <a:moveTo>
                      <a:pt x="146" y="72"/>
                    </a:moveTo>
                    <a:lnTo>
                      <a:pt x="143" y="96"/>
                    </a:lnTo>
                    <a:lnTo>
                      <a:pt x="133" y="116"/>
                    </a:lnTo>
                    <a:lnTo>
                      <a:pt x="117" y="132"/>
                    </a:lnTo>
                    <a:lnTo>
                      <a:pt x="97" y="141"/>
                    </a:lnTo>
                    <a:lnTo>
                      <a:pt x="74" y="145"/>
                    </a:lnTo>
                    <a:lnTo>
                      <a:pt x="50" y="141"/>
                    </a:lnTo>
                    <a:lnTo>
                      <a:pt x="30" y="132"/>
                    </a:lnTo>
                    <a:lnTo>
                      <a:pt x="14" y="116"/>
                    </a:lnTo>
                    <a:lnTo>
                      <a:pt x="4" y="96"/>
                    </a:lnTo>
                    <a:lnTo>
                      <a:pt x="0" y="72"/>
                    </a:lnTo>
                    <a:lnTo>
                      <a:pt x="4" y="49"/>
                    </a:lnTo>
                    <a:lnTo>
                      <a:pt x="14" y="29"/>
                    </a:lnTo>
                    <a:lnTo>
                      <a:pt x="30" y="13"/>
                    </a:lnTo>
                    <a:lnTo>
                      <a:pt x="50" y="3"/>
                    </a:lnTo>
                    <a:lnTo>
                      <a:pt x="74" y="0"/>
                    </a:lnTo>
                    <a:lnTo>
                      <a:pt x="97" y="3"/>
                    </a:lnTo>
                    <a:lnTo>
                      <a:pt x="117" y="13"/>
                    </a:lnTo>
                    <a:lnTo>
                      <a:pt x="133" y="29"/>
                    </a:lnTo>
                    <a:lnTo>
                      <a:pt x="143" y="49"/>
                    </a:lnTo>
                    <a:lnTo>
                      <a:pt x="146" y="72"/>
                    </a:lnTo>
                    <a:close/>
                    <a:moveTo>
                      <a:pt x="74" y="9"/>
                    </a:moveTo>
                    <a:lnTo>
                      <a:pt x="54" y="12"/>
                    </a:lnTo>
                    <a:lnTo>
                      <a:pt x="35" y="21"/>
                    </a:lnTo>
                    <a:lnTo>
                      <a:pt x="22" y="34"/>
                    </a:lnTo>
                    <a:lnTo>
                      <a:pt x="12" y="52"/>
                    </a:lnTo>
                    <a:lnTo>
                      <a:pt x="10" y="72"/>
                    </a:lnTo>
                    <a:lnTo>
                      <a:pt x="12" y="92"/>
                    </a:lnTo>
                    <a:lnTo>
                      <a:pt x="22" y="110"/>
                    </a:lnTo>
                    <a:lnTo>
                      <a:pt x="35" y="124"/>
                    </a:lnTo>
                    <a:lnTo>
                      <a:pt x="54" y="133"/>
                    </a:lnTo>
                    <a:lnTo>
                      <a:pt x="74" y="136"/>
                    </a:lnTo>
                    <a:lnTo>
                      <a:pt x="94" y="133"/>
                    </a:lnTo>
                    <a:lnTo>
                      <a:pt x="111" y="124"/>
                    </a:lnTo>
                    <a:lnTo>
                      <a:pt x="125" y="110"/>
                    </a:lnTo>
                    <a:lnTo>
                      <a:pt x="134" y="92"/>
                    </a:lnTo>
                    <a:lnTo>
                      <a:pt x="137" y="72"/>
                    </a:lnTo>
                    <a:lnTo>
                      <a:pt x="134" y="52"/>
                    </a:lnTo>
                    <a:lnTo>
                      <a:pt x="125" y="34"/>
                    </a:lnTo>
                    <a:lnTo>
                      <a:pt x="111" y="21"/>
                    </a:lnTo>
                    <a:lnTo>
                      <a:pt x="94" y="12"/>
                    </a:lnTo>
                    <a:lnTo>
                      <a:pt x="74" y="9"/>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7" name="Freeform 69"/>
              <p:cNvSpPr>
                <a:spLocks noChangeAspect="1"/>
              </p:cNvSpPr>
              <p:nvPr userDrawn="1"/>
            </p:nvSpPr>
            <p:spPr bwMode="gray">
              <a:xfrm>
                <a:off x="5504" y="153"/>
                <a:ext cx="74" cy="73"/>
              </a:xfrm>
              <a:custGeom>
                <a:avLst/>
                <a:gdLst/>
                <a:ahLst/>
                <a:cxnLst>
                  <a:cxn ang="0">
                    <a:pos x="147" y="72"/>
                  </a:cxn>
                  <a:cxn ang="0">
                    <a:pos x="143" y="96"/>
                  </a:cxn>
                  <a:cxn ang="0">
                    <a:pos x="132" y="116"/>
                  </a:cxn>
                  <a:cxn ang="0">
                    <a:pos x="117" y="132"/>
                  </a:cxn>
                  <a:cxn ang="0">
                    <a:pos x="96" y="141"/>
                  </a:cxn>
                  <a:cxn ang="0">
                    <a:pos x="73" y="145"/>
                  </a:cxn>
                  <a:cxn ang="0">
                    <a:pos x="50" y="141"/>
                  </a:cxn>
                  <a:cxn ang="0">
                    <a:pos x="30" y="132"/>
                  </a:cxn>
                  <a:cxn ang="0">
                    <a:pos x="14" y="116"/>
                  </a:cxn>
                  <a:cxn ang="0">
                    <a:pos x="4" y="96"/>
                  </a:cxn>
                  <a:cxn ang="0">
                    <a:pos x="0" y="72"/>
                  </a:cxn>
                  <a:cxn ang="0">
                    <a:pos x="4" y="49"/>
                  </a:cxn>
                  <a:cxn ang="0">
                    <a:pos x="14" y="29"/>
                  </a:cxn>
                  <a:cxn ang="0">
                    <a:pos x="30" y="13"/>
                  </a:cxn>
                  <a:cxn ang="0">
                    <a:pos x="50" y="3"/>
                  </a:cxn>
                  <a:cxn ang="0">
                    <a:pos x="73" y="0"/>
                  </a:cxn>
                  <a:cxn ang="0">
                    <a:pos x="96" y="3"/>
                  </a:cxn>
                  <a:cxn ang="0">
                    <a:pos x="117" y="13"/>
                  </a:cxn>
                  <a:cxn ang="0">
                    <a:pos x="132" y="29"/>
                  </a:cxn>
                  <a:cxn ang="0">
                    <a:pos x="143" y="49"/>
                  </a:cxn>
                  <a:cxn ang="0">
                    <a:pos x="147" y="72"/>
                  </a:cxn>
                </a:cxnLst>
                <a:rect l="0" t="0" r="r" b="b"/>
                <a:pathLst>
                  <a:path w="147" h="145">
                    <a:moveTo>
                      <a:pt x="147" y="72"/>
                    </a:moveTo>
                    <a:lnTo>
                      <a:pt x="143" y="96"/>
                    </a:lnTo>
                    <a:lnTo>
                      <a:pt x="132" y="116"/>
                    </a:lnTo>
                    <a:lnTo>
                      <a:pt x="117" y="132"/>
                    </a:lnTo>
                    <a:lnTo>
                      <a:pt x="96" y="141"/>
                    </a:lnTo>
                    <a:lnTo>
                      <a:pt x="73" y="145"/>
                    </a:lnTo>
                    <a:lnTo>
                      <a:pt x="50" y="141"/>
                    </a:lnTo>
                    <a:lnTo>
                      <a:pt x="30" y="132"/>
                    </a:lnTo>
                    <a:lnTo>
                      <a:pt x="14" y="116"/>
                    </a:lnTo>
                    <a:lnTo>
                      <a:pt x="4" y="96"/>
                    </a:lnTo>
                    <a:lnTo>
                      <a:pt x="0" y="72"/>
                    </a:lnTo>
                    <a:lnTo>
                      <a:pt x="4" y="49"/>
                    </a:lnTo>
                    <a:lnTo>
                      <a:pt x="14" y="29"/>
                    </a:lnTo>
                    <a:lnTo>
                      <a:pt x="30" y="13"/>
                    </a:lnTo>
                    <a:lnTo>
                      <a:pt x="50" y="3"/>
                    </a:lnTo>
                    <a:lnTo>
                      <a:pt x="73" y="0"/>
                    </a:lnTo>
                    <a:lnTo>
                      <a:pt x="96" y="3"/>
                    </a:lnTo>
                    <a:lnTo>
                      <a:pt x="117" y="13"/>
                    </a:lnTo>
                    <a:lnTo>
                      <a:pt x="132" y="29"/>
                    </a:lnTo>
                    <a:lnTo>
                      <a:pt x="143" y="49"/>
                    </a:lnTo>
                    <a:lnTo>
                      <a:pt x="147" y="72"/>
                    </a:lnTo>
                    <a:close/>
                  </a:path>
                </a:pathLst>
              </a:custGeom>
              <a:solidFill>
                <a:srgbClr val="000000"/>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sp>
            <p:nvSpPr>
              <p:cNvPr id="2118" name="Freeform 70"/>
              <p:cNvSpPr>
                <a:spLocks noChangeAspect="1"/>
              </p:cNvSpPr>
              <p:nvPr userDrawn="1"/>
            </p:nvSpPr>
            <p:spPr bwMode="gray">
              <a:xfrm>
                <a:off x="5526" y="175"/>
                <a:ext cx="30" cy="29"/>
              </a:xfrm>
              <a:custGeom>
                <a:avLst/>
                <a:gdLst/>
                <a:ahLst/>
                <a:cxnLst>
                  <a:cxn ang="0">
                    <a:pos x="29" y="0"/>
                  </a:cxn>
                  <a:cxn ang="0">
                    <a:pos x="14" y="4"/>
                  </a:cxn>
                  <a:cxn ang="0">
                    <a:pos x="4" y="13"/>
                  </a:cxn>
                  <a:cxn ang="0">
                    <a:pos x="0" y="28"/>
                  </a:cxn>
                  <a:cxn ang="0">
                    <a:pos x="4" y="42"/>
                  </a:cxn>
                  <a:cxn ang="0">
                    <a:pos x="14" y="53"/>
                  </a:cxn>
                  <a:cxn ang="0">
                    <a:pos x="29" y="57"/>
                  </a:cxn>
                  <a:cxn ang="0">
                    <a:pos x="44" y="53"/>
                  </a:cxn>
                  <a:cxn ang="0">
                    <a:pos x="55" y="42"/>
                  </a:cxn>
                  <a:cxn ang="0">
                    <a:pos x="59" y="28"/>
                  </a:cxn>
                  <a:cxn ang="0">
                    <a:pos x="55" y="13"/>
                  </a:cxn>
                  <a:cxn ang="0">
                    <a:pos x="44" y="4"/>
                  </a:cxn>
                  <a:cxn ang="0">
                    <a:pos x="29" y="0"/>
                  </a:cxn>
                </a:cxnLst>
                <a:rect l="0" t="0" r="r" b="b"/>
                <a:pathLst>
                  <a:path w="59" h="57">
                    <a:moveTo>
                      <a:pt x="29" y="0"/>
                    </a:moveTo>
                    <a:lnTo>
                      <a:pt x="14" y="4"/>
                    </a:lnTo>
                    <a:lnTo>
                      <a:pt x="4" y="13"/>
                    </a:lnTo>
                    <a:lnTo>
                      <a:pt x="0" y="28"/>
                    </a:lnTo>
                    <a:lnTo>
                      <a:pt x="4" y="42"/>
                    </a:lnTo>
                    <a:lnTo>
                      <a:pt x="14" y="53"/>
                    </a:lnTo>
                    <a:lnTo>
                      <a:pt x="29" y="57"/>
                    </a:lnTo>
                    <a:lnTo>
                      <a:pt x="44" y="53"/>
                    </a:lnTo>
                    <a:lnTo>
                      <a:pt x="55" y="42"/>
                    </a:lnTo>
                    <a:lnTo>
                      <a:pt x="59" y="28"/>
                    </a:lnTo>
                    <a:lnTo>
                      <a:pt x="55" y="13"/>
                    </a:lnTo>
                    <a:lnTo>
                      <a:pt x="44" y="4"/>
                    </a:lnTo>
                    <a:lnTo>
                      <a:pt x="29" y="0"/>
                    </a:lnTo>
                    <a:close/>
                  </a:path>
                </a:pathLst>
              </a:custGeom>
              <a:solidFill>
                <a:srgbClr val="B2B2B2"/>
              </a:solidFill>
              <a:ln w="0">
                <a:noFill/>
                <a:prstDash val="solid"/>
                <a:round/>
                <a:headEnd/>
                <a:tailEnd/>
              </a:ln>
            </p:spPr>
            <p:txBody>
              <a:bodyPr/>
              <a:lstStyle/>
              <a:p>
                <a:pPr defTabSz="914400" eaLnBrk="0" fontAlgn="base" hangingPunct="0">
                  <a:spcBef>
                    <a:spcPct val="0"/>
                  </a:spcBef>
                  <a:spcAft>
                    <a:spcPct val="0"/>
                  </a:spcAft>
                </a:pPr>
                <a:endParaRPr lang="en-US" sz="1000" dirty="0">
                  <a:solidFill>
                    <a:srgbClr val="000000"/>
                  </a:solidFill>
                </a:endParaRPr>
              </a:p>
            </p:txBody>
          </p:sp>
        </p:grpSp>
        <p:pic>
          <p:nvPicPr>
            <p:cNvPr id="2119" name="Picture 71" descr="mca_rgb"/>
            <p:cNvPicPr>
              <a:picLocks noChangeAspect="1" noChangeArrowheads="1"/>
            </p:cNvPicPr>
            <p:nvPr userDrawn="1"/>
          </p:nvPicPr>
          <p:blipFill>
            <a:blip r:embed="rId3" cstate="print"/>
            <a:srcRect/>
            <a:stretch>
              <a:fillRect/>
            </a:stretch>
          </p:blipFill>
          <p:spPr bwMode="hidden">
            <a:xfrm>
              <a:off x="4362" y="87"/>
              <a:ext cx="1287" cy="291"/>
            </a:xfrm>
            <a:prstGeom prst="rect">
              <a:avLst/>
            </a:prstGeom>
            <a:noFill/>
          </p:spPr>
        </p:pic>
      </p:grpSp>
      <p:sp>
        <p:nvSpPr>
          <p:cNvPr id="2133" name="Text Box 85"/>
          <p:cNvSpPr txBox="1">
            <a:spLocks noChangeAspect="1" noChangeArrowheads="1"/>
          </p:cNvSpPr>
          <p:nvPr/>
        </p:nvSpPr>
        <p:spPr bwMode="auto">
          <a:xfrm>
            <a:off x="7034213" y="6626225"/>
            <a:ext cx="92075" cy="44450"/>
          </a:xfrm>
          <a:prstGeom prst="rect">
            <a:avLst/>
          </a:prstGeom>
          <a:noFill/>
          <a:ln w="9525">
            <a:noFill/>
            <a:miter lim="800000"/>
            <a:headEnd/>
            <a:tailEnd/>
          </a:ln>
          <a:effectLst/>
        </p:spPr>
        <p:txBody>
          <a:bodyPr lIns="0" tIns="0" rIns="0" bIns="0"/>
          <a:lstStyle/>
          <a:p>
            <a:pPr defTabSz="914400" eaLnBrk="0" fontAlgn="base" hangingPunct="0">
              <a:lnSpc>
                <a:spcPct val="115000"/>
              </a:lnSpc>
              <a:spcBef>
                <a:spcPct val="0"/>
              </a:spcBef>
              <a:spcAft>
                <a:spcPct val="0"/>
              </a:spcAft>
            </a:pPr>
            <a:r>
              <a:rPr lang="en-US" sz="300" dirty="0">
                <a:solidFill>
                  <a:srgbClr val="000000"/>
                </a:solidFill>
                <a:latin typeface="Wingdings" pitchFamily="2" charset="2"/>
                <a:cs typeface="Arial" charset="0"/>
              </a:rPr>
              <a:t>l</a:t>
            </a:r>
            <a:endParaRPr lang="en-US" sz="800" dirty="0">
              <a:solidFill>
                <a:srgbClr val="707070"/>
              </a:solidFill>
              <a:cs typeface="Arial" charset="0"/>
            </a:endParaRPr>
          </a:p>
        </p:txBody>
      </p:sp>
      <p:sp>
        <p:nvSpPr>
          <p:cNvPr id="41" name="Line 39"/>
          <p:cNvSpPr>
            <a:spLocks noChangeShapeType="1"/>
          </p:cNvSpPr>
          <p:nvPr/>
        </p:nvSpPr>
        <p:spPr bwMode="auto">
          <a:xfrm flipV="1">
            <a:off x="593724" y="6343650"/>
            <a:ext cx="8092440" cy="0"/>
          </a:xfrm>
          <a:prstGeom prst="line">
            <a:avLst/>
          </a:prstGeom>
          <a:noFill/>
          <a:ln w="12700">
            <a:solidFill>
              <a:srgbClr val="808080"/>
            </a:solidFill>
            <a:round/>
            <a:headEnd/>
            <a:tailEnd/>
          </a:ln>
          <a:effectLst/>
        </p:spPr>
        <p:txBody>
          <a:bodyPr anchor="ctr">
            <a:spAutoFit/>
          </a:bodyPr>
          <a:lstStyle/>
          <a:p>
            <a:pPr defTabSz="914400" eaLnBrk="0" fontAlgn="base" hangingPunct="0">
              <a:spcBef>
                <a:spcPct val="0"/>
              </a:spcBef>
              <a:spcAft>
                <a:spcPct val="0"/>
              </a:spcAft>
            </a:pPr>
            <a:endParaRPr lang="en-US" sz="1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Lst>
  <p:transition>
    <p:fade thruBlk="1"/>
  </p:transition>
  <p:txStyles>
    <p:title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b="1">
          <a:solidFill>
            <a:schemeClr val="tx2"/>
          </a:solidFill>
          <a:latin typeface="Arial" charset="0"/>
        </a:defRPr>
      </a:lvl6pPr>
      <a:lvl7pPr marL="914400" algn="l" rtl="0" eaLnBrk="1" fontAlgn="base" hangingPunct="1">
        <a:lnSpc>
          <a:spcPct val="90000"/>
        </a:lnSpc>
        <a:spcBef>
          <a:spcPct val="0"/>
        </a:spcBef>
        <a:spcAft>
          <a:spcPct val="0"/>
        </a:spcAft>
        <a:defRPr sz="2400" b="1">
          <a:solidFill>
            <a:schemeClr val="tx2"/>
          </a:solidFill>
          <a:latin typeface="Arial" charset="0"/>
        </a:defRPr>
      </a:lvl7pPr>
      <a:lvl8pPr marL="1371600" algn="l" rtl="0" eaLnBrk="1" fontAlgn="base" hangingPunct="1">
        <a:lnSpc>
          <a:spcPct val="90000"/>
        </a:lnSpc>
        <a:spcBef>
          <a:spcPct val="0"/>
        </a:spcBef>
        <a:spcAft>
          <a:spcPct val="0"/>
        </a:spcAft>
        <a:defRPr sz="2400" b="1">
          <a:solidFill>
            <a:schemeClr val="tx2"/>
          </a:solidFill>
          <a:latin typeface="Arial" charset="0"/>
        </a:defRPr>
      </a:lvl8pPr>
      <a:lvl9pPr marL="1828800" algn="l" rtl="0" eaLnBrk="1" fontAlgn="base" hangingPunct="1">
        <a:lnSpc>
          <a:spcPct val="90000"/>
        </a:lnSpc>
        <a:spcBef>
          <a:spcPct val="0"/>
        </a:spcBef>
        <a:spcAft>
          <a:spcPct val="0"/>
        </a:spcAft>
        <a:defRPr sz="2400" b="1">
          <a:solidFill>
            <a:schemeClr val="tx2"/>
          </a:solidFill>
          <a:latin typeface="Arial" charset="0"/>
        </a:defRPr>
      </a:lvl9pPr>
    </p:titleStyle>
    <p:bodyStyle>
      <a:lvl1pPr algn="l" rtl="0" eaLnBrk="1" fontAlgn="base" hangingPunct="1">
        <a:lnSpc>
          <a:spcPct val="90000"/>
        </a:lnSpc>
        <a:spcBef>
          <a:spcPct val="50000"/>
        </a:spcBef>
        <a:spcAft>
          <a:spcPct val="0"/>
        </a:spcAft>
        <a:buClr>
          <a:srgbClr val="CC0000"/>
        </a:buClr>
        <a:buSzPct val="115000"/>
        <a:buFont typeface="Arial" charset="0"/>
        <a:defRPr>
          <a:solidFill>
            <a:schemeClr val="tx1"/>
          </a:solidFill>
          <a:latin typeface="+mn-lt"/>
          <a:ea typeface="+mn-ea"/>
          <a:cs typeface="+mn-cs"/>
        </a:defRPr>
      </a:lvl1pPr>
      <a:lvl2pPr marL="222250" indent="-220663" algn="l" rtl="0" eaLnBrk="1" fontAlgn="base" hangingPunct="1">
        <a:lnSpc>
          <a:spcPct val="90000"/>
        </a:lnSpc>
        <a:spcBef>
          <a:spcPct val="60000"/>
        </a:spcBef>
        <a:spcAft>
          <a:spcPct val="0"/>
        </a:spcAft>
        <a:buClr>
          <a:srgbClr val="CC0000"/>
        </a:buClr>
        <a:buSzPct val="115000"/>
        <a:buFont typeface="Arial" charset="0"/>
        <a:buChar char="•"/>
        <a:defRPr>
          <a:solidFill>
            <a:schemeClr val="tx1"/>
          </a:solidFill>
          <a:latin typeface="+mn-lt"/>
        </a:defRPr>
      </a:lvl2pPr>
      <a:lvl3pPr marL="457200" indent="-233363" algn="l" rtl="0" eaLnBrk="1" fontAlgn="base" hangingPunct="1">
        <a:lnSpc>
          <a:spcPct val="90000"/>
        </a:lnSpc>
        <a:spcBef>
          <a:spcPct val="25000"/>
        </a:spcBef>
        <a:spcAft>
          <a:spcPct val="0"/>
        </a:spcAft>
        <a:buClr>
          <a:schemeClr val="tx1"/>
        </a:buClr>
        <a:buSzPct val="80000"/>
        <a:buFont typeface="Arial" charset="0"/>
        <a:buChar char="—"/>
        <a:defRPr>
          <a:solidFill>
            <a:schemeClr val="tx1"/>
          </a:solidFill>
          <a:latin typeface="+mn-lt"/>
        </a:defRPr>
      </a:lvl3pPr>
      <a:lvl4pPr marL="685800" indent="-227013" algn="l" rtl="0" eaLnBrk="1" fontAlgn="base" hangingPunct="1">
        <a:lnSpc>
          <a:spcPct val="90000"/>
        </a:lnSpc>
        <a:spcBef>
          <a:spcPct val="25000"/>
        </a:spcBef>
        <a:spcAft>
          <a:spcPct val="0"/>
        </a:spcAft>
        <a:buClr>
          <a:schemeClr val="tx1"/>
        </a:buClr>
        <a:buSzPct val="80000"/>
        <a:buChar char="•"/>
        <a:defRPr>
          <a:solidFill>
            <a:schemeClr val="tx1"/>
          </a:solidFill>
          <a:latin typeface="+mn-lt"/>
        </a:defRPr>
      </a:lvl4pPr>
      <a:lvl5pPr marL="9144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5pPr>
      <a:lvl6pPr marL="13716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6pPr>
      <a:lvl7pPr marL="18288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7pPr>
      <a:lvl8pPr marL="22860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8pPr>
      <a:lvl9pPr marL="2743200" indent="-227013" algn="l" rtl="0" eaLnBrk="1" fontAlgn="base" hangingPunct="1">
        <a:lnSpc>
          <a:spcPct val="90000"/>
        </a:lnSpc>
        <a:spcBef>
          <a:spcPct val="25000"/>
        </a:spcBef>
        <a:spcAft>
          <a:spcPct val="0"/>
        </a:spcAft>
        <a:buClr>
          <a:schemeClr val="tx1"/>
        </a:buClr>
        <a:buSzPct val="9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8" name="Rectangle 7"/>
          <p:cNvSpPr/>
          <p:nvPr/>
        </p:nvSpPr>
        <p:spPr>
          <a:xfrm>
            <a:off x="255295"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9" name="Rectangle 8"/>
          <p:cNvSpPr/>
          <p:nvPr/>
        </p:nvSpPr>
        <p:spPr>
          <a:xfrm>
            <a:off x="255295" y="4796822"/>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10" name="Rectangle 9"/>
          <p:cNvSpPr/>
          <p:nvPr/>
        </p:nvSpPr>
        <p:spPr>
          <a:xfrm>
            <a:off x="255295"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11" name="Rectangle 10"/>
          <p:cNvSpPr/>
          <p:nvPr/>
        </p:nvSpPr>
        <p:spPr>
          <a:xfrm>
            <a:off x="255295" y="4542560"/>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2" name="Rectangle 11"/>
          <p:cNvSpPr/>
          <p:nvPr/>
        </p:nvSpPr>
        <p:spPr>
          <a:xfrm>
            <a:off x="309558" y="680480"/>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5" name="Rectangle 14"/>
          <p:cNvSpPr/>
          <p:nvPr/>
        </p:nvSpPr>
        <p:spPr>
          <a:xfrm>
            <a:off x="269073" y="680480"/>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16" name="Rectangle 15"/>
          <p:cNvSpPr/>
          <p:nvPr/>
        </p:nvSpPr>
        <p:spPr>
          <a:xfrm>
            <a:off x="250025" y="680480"/>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a:p>
        </p:txBody>
      </p:sp>
      <p:sp>
        <p:nvSpPr>
          <p:cNvPr id="17" name="Rectangle 16"/>
          <p:cNvSpPr/>
          <p:nvPr/>
        </p:nvSpPr>
        <p:spPr>
          <a:xfrm>
            <a:off x="221772" y="680480"/>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0" tIns="45697" rIns="91390" bIns="45697" anchor="ctr"/>
          <a:lstStyle/>
          <a:p>
            <a:pPr algn="ctr" eaLnBrk="1" latinLnBrk="0" hangingPunct="1"/>
            <a:endParaRPr kumimoji="0" lang="en-US" dirty="0"/>
          </a:p>
        </p:txBody>
      </p:sp>
      <p:sp>
        <p:nvSpPr>
          <p:cNvPr id="22" name="Title Placeholder 21"/>
          <p:cNvSpPr>
            <a:spLocks noGrp="1"/>
          </p:cNvSpPr>
          <p:nvPr>
            <p:ph type="title"/>
          </p:nvPr>
        </p:nvSpPr>
        <p:spPr>
          <a:xfrm>
            <a:off x="914404" y="512068"/>
            <a:ext cx="7772400" cy="914400"/>
          </a:xfrm>
          <a:prstGeom prst="rect">
            <a:avLst/>
          </a:prstGeom>
        </p:spPr>
        <p:txBody>
          <a:bodyPr vert="horz" lIns="91390" tIns="45697" rIns="91390" bIns="45697"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4" y="1783562"/>
            <a:ext cx="7772400" cy="4572000"/>
          </a:xfrm>
          <a:prstGeom prst="rect">
            <a:avLst/>
          </a:prstGeom>
        </p:spPr>
        <p:txBody>
          <a:bodyPr vert="horz" lIns="91390" tIns="45697" rIns="91390" bIns="4569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80"/>
            <a:ext cx="2133600" cy="365125"/>
          </a:xfrm>
          <a:prstGeom prst="rect">
            <a:avLst/>
          </a:prstGeom>
        </p:spPr>
        <p:txBody>
          <a:bodyPr vert="horz" lIns="91390" tIns="45697" rIns="91390" bIns="45697" anchor="b"/>
          <a:lstStyle>
            <a:lvl1pPr algn="l" eaLnBrk="1" latinLnBrk="0" hangingPunct="1">
              <a:defRPr kumimoji="0" sz="1100">
                <a:solidFill>
                  <a:schemeClr val="tx2"/>
                </a:solidFill>
              </a:defRPr>
            </a:lvl1pPr>
          </a:lstStyle>
          <a:p>
            <a:pPr fontAlgn="base">
              <a:spcBef>
                <a:spcPct val="0"/>
              </a:spcBef>
              <a:spcAft>
                <a:spcPct val="0"/>
              </a:spcAft>
              <a:defRPr/>
            </a:pPr>
            <a:endParaRPr lang="en-US" smtClean="0">
              <a:solidFill>
                <a:srgbClr val="000000"/>
              </a:solidFill>
            </a:endParaRPr>
          </a:p>
          <a:p>
            <a:pPr fontAlgn="base">
              <a:spcBef>
                <a:spcPct val="0"/>
              </a:spcBef>
              <a:spcAft>
                <a:spcPct val="0"/>
              </a:spcAft>
              <a:defRPr/>
            </a:pPr>
            <a:r>
              <a:rPr lang="en-US" smtClean="0">
                <a:solidFill>
                  <a:srgbClr val="000000"/>
                </a:solidFill>
              </a:rPr>
              <a:t>© Black Oak Partners, LLC, Confidential</a:t>
            </a:r>
            <a:endParaRPr lang="en-US">
              <a:solidFill>
                <a:srgbClr val="000000"/>
              </a:solidFill>
            </a:endParaRPr>
          </a:p>
        </p:txBody>
      </p:sp>
      <p:sp>
        <p:nvSpPr>
          <p:cNvPr id="3" name="Footer Placeholder 2"/>
          <p:cNvSpPr>
            <a:spLocks noGrp="1"/>
          </p:cNvSpPr>
          <p:nvPr>
            <p:ph type="ftr" sz="quarter" idx="3"/>
          </p:nvPr>
        </p:nvSpPr>
        <p:spPr>
          <a:xfrm>
            <a:off x="914400" y="6416680"/>
            <a:ext cx="5562600" cy="365125"/>
          </a:xfrm>
          <a:prstGeom prst="rect">
            <a:avLst/>
          </a:prstGeom>
        </p:spPr>
        <p:txBody>
          <a:bodyPr vert="horz" lIns="91390" tIns="45697" rIns="91390" bIns="45697" anchor="b"/>
          <a:lstStyle>
            <a:lvl1pPr algn="r" eaLnBrk="1" latinLnBrk="0" hangingPunct="1">
              <a:defRPr kumimoji="0" sz="1100">
                <a:solidFill>
                  <a:schemeClr val="tx2"/>
                </a:solidFill>
              </a:defRPr>
            </a:lvl1pPr>
          </a:lstStyle>
          <a:p>
            <a:pPr fontAlgn="base">
              <a:spcBef>
                <a:spcPct val="0"/>
              </a:spcBef>
              <a:spcAft>
                <a:spcPct val="0"/>
              </a:spcAft>
              <a:defRPr/>
            </a:pPr>
            <a:r>
              <a:rPr lang="en-US" smtClean="0">
                <a:solidFill>
                  <a:srgbClr val="000000"/>
                </a:solidFill>
                <a:cs typeface="Arial" charset="0"/>
              </a:rPr>
              <a:t>© Black Oak Partners, LLC, Confidential</a:t>
            </a:r>
            <a:endParaRPr lang="en-US">
              <a:solidFill>
                <a:srgbClr val="000000"/>
              </a:solidFill>
              <a:cs typeface="Arial" charset="0"/>
            </a:endParaRPr>
          </a:p>
        </p:txBody>
      </p:sp>
      <p:sp>
        <p:nvSpPr>
          <p:cNvPr id="23" name="Slide Number Placeholder 22"/>
          <p:cNvSpPr>
            <a:spLocks noGrp="1"/>
          </p:cNvSpPr>
          <p:nvPr>
            <p:ph type="sldNum" sz="quarter" idx="4"/>
          </p:nvPr>
        </p:nvSpPr>
        <p:spPr>
          <a:xfrm>
            <a:off x="8610603" y="6416680"/>
            <a:ext cx="457200" cy="365125"/>
          </a:xfrm>
          <a:prstGeom prst="rect">
            <a:avLst/>
          </a:prstGeom>
        </p:spPr>
        <p:txBody>
          <a:bodyPr vert="horz" lIns="91390" tIns="45697" rIns="91390" bIns="45697" anchor="b"/>
          <a:lstStyle>
            <a:lvl1pPr algn="l" eaLnBrk="1" latinLnBrk="0" hangingPunct="1">
              <a:defRPr kumimoji="0" sz="1200">
                <a:solidFill>
                  <a:schemeClr val="tx2"/>
                </a:solidFill>
              </a:defRPr>
            </a:lvl1pPr>
          </a:lstStyle>
          <a:p>
            <a:pPr fontAlgn="base">
              <a:spcBef>
                <a:spcPct val="0"/>
              </a:spcBef>
              <a:spcAft>
                <a:spcPct val="0"/>
              </a:spcAft>
              <a:defRPr/>
            </a:pPr>
            <a:fld id="{3424ABC3-8513-4A13-ADE6-E7BD63C4C34C}" type="slidenum">
              <a:rPr lang="en-US" smtClean="0">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thruBlk="1"/>
  </p:transition>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266" indent="-342722"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279" indent="-28560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179" indent="-228482"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218" indent="-228482"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0560" indent="-210204"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042" indent="-210204"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0967" indent="-182785"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2891" indent="-182785"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4815" indent="-182785"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63" algn="l" rtl="0" eaLnBrk="1" latinLnBrk="0" hangingPunct="1">
        <a:defRPr kumimoji="0" kern="1200">
          <a:solidFill>
            <a:schemeClr val="tx1"/>
          </a:solidFill>
          <a:latin typeface="+mn-lt"/>
          <a:ea typeface="+mn-ea"/>
          <a:cs typeface="+mn-cs"/>
        </a:defRPr>
      </a:lvl2pPr>
      <a:lvl3pPr marL="913926" algn="l" rtl="0" eaLnBrk="1" latinLnBrk="0" hangingPunct="1">
        <a:defRPr kumimoji="0" kern="1200">
          <a:solidFill>
            <a:schemeClr val="tx1"/>
          </a:solidFill>
          <a:latin typeface="+mn-lt"/>
          <a:ea typeface="+mn-ea"/>
          <a:cs typeface="+mn-cs"/>
        </a:defRPr>
      </a:lvl3pPr>
      <a:lvl4pPr marL="1370890" algn="l" rtl="0" eaLnBrk="1" latinLnBrk="0" hangingPunct="1">
        <a:defRPr kumimoji="0" kern="1200">
          <a:solidFill>
            <a:schemeClr val="tx1"/>
          </a:solidFill>
          <a:latin typeface="+mn-lt"/>
          <a:ea typeface="+mn-ea"/>
          <a:cs typeface="+mn-cs"/>
        </a:defRPr>
      </a:lvl4pPr>
      <a:lvl5pPr marL="1827852" algn="l" rtl="0" eaLnBrk="1" latinLnBrk="0" hangingPunct="1">
        <a:defRPr kumimoji="0" kern="1200">
          <a:solidFill>
            <a:schemeClr val="tx1"/>
          </a:solidFill>
          <a:latin typeface="+mn-lt"/>
          <a:ea typeface="+mn-ea"/>
          <a:cs typeface="+mn-cs"/>
        </a:defRPr>
      </a:lvl5pPr>
      <a:lvl6pPr marL="2284815" algn="l" rtl="0" eaLnBrk="1" latinLnBrk="0" hangingPunct="1">
        <a:defRPr kumimoji="0" kern="1200">
          <a:solidFill>
            <a:schemeClr val="tx1"/>
          </a:solidFill>
          <a:latin typeface="+mn-lt"/>
          <a:ea typeface="+mn-ea"/>
          <a:cs typeface="+mn-cs"/>
        </a:defRPr>
      </a:lvl6pPr>
      <a:lvl7pPr marL="2741778" algn="l" rtl="0" eaLnBrk="1" latinLnBrk="0" hangingPunct="1">
        <a:defRPr kumimoji="0" kern="1200">
          <a:solidFill>
            <a:schemeClr val="tx1"/>
          </a:solidFill>
          <a:latin typeface="+mn-lt"/>
          <a:ea typeface="+mn-ea"/>
          <a:cs typeface="+mn-cs"/>
        </a:defRPr>
      </a:lvl7pPr>
      <a:lvl8pPr marL="3198740" algn="l" rtl="0" eaLnBrk="1" latinLnBrk="0" hangingPunct="1">
        <a:defRPr kumimoji="0" kern="1200">
          <a:solidFill>
            <a:schemeClr val="tx1"/>
          </a:solidFill>
          <a:latin typeface="+mn-lt"/>
          <a:ea typeface="+mn-ea"/>
          <a:cs typeface="+mn-cs"/>
        </a:defRPr>
      </a:lvl8pPr>
      <a:lvl9pPr marL="365570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438"/>
            <a:ext cx="7162800" cy="563562"/>
          </a:xfrm>
          <a:prstGeom prst="rect">
            <a:avLst/>
          </a:prstGeom>
        </p:spPr>
        <p:txBody>
          <a:bodyPr vert="horz" lIns="91390" tIns="45697" rIns="91390" bIns="45697" rtlCol="0" anchor="ctr">
            <a:noAutofit/>
          </a:bodyPr>
          <a:lstStyle/>
          <a:p>
            <a:r>
              <a:rPr lang="en-US" dirty="0" smtClean="0"/>
              <a:t>Click to edit Master title</a:t>
            </a:r>
            <a:endParaRPr lang="en-US" dirty="0"/>
          </a:p>
        </p:txBody>
      </p:sp>
      <p:sp>
        <p:nvSpPr>
          <p:cNvPr id="10" name="TextBox 9"/>
          <p:cNvSpPr txBox="1"/>
          <p:nvPr/>
        </p:nvSpPr>
        <p:spPr>
          <a:xfrm>
            <a:off x="8745539" y="6589713"/>
            <a:ext cx="398462" cy="246062"/>
          </a:xfrm>
          <a:prstGeom prst="rect">
            <a:avLst/>
          </a:prstGeom>
          <a:noFill/>
        </p:spPr>
        <p:txBody>
          <a:bodyPr lIns="91390" tIns="45697" rIns="91390" bIns="45697">
            <a:spAutoFit/>
          </a:bodyPr>
          <a:lstStyle/>
          <a:p>
            <a:pPr fontAlgn="base">
              <a:spcBef>
                <a:spcPct val="0"/>
              </a:spcBef>
              <a:spcAft>
                <a:spcPct val="0"/>
              </a:spcAft>
              <a:defRPr/>
            </a:pPr>
            <a:fld id="{821A7F31-15BD-4285-8FB1-8CBE439DCAFD}" type="slidenum">
              <a:rPr lang="en-US" sz="1000">
                <a:solidFill>
                  <a:prstClr val="white">
                    <a:lumMod val="50000"/>
                  </a:prstClr>
                </a:solidFill>
                <a:cs typeface="Arial" pitchFamily="34" charset="0"/>
              </a:rPr>
              <a:pPr fontAlgn="base">
                <a:spcBef>
                  <a:spcPct val="0"/>
                </a:spcBef>
                <a:spcAft>
                  <a:spcPct val="0"/>
                </a:spcAft>
                <a:defRPr/>
              </a:pPr>
              <a:t>‹#›</a:t>
            </a:fld>
            <a:endParaRPr lang="en-US" sz="1000" dirty="0">
              <a:solidFill>
                <a:prstClr val="white">
                  <a:lumMod val="50000"/>
                </a:prstClr>
              </a:solidFill>
              <a:cs typeface="Arial" pitchFamily="34" charset="0"/>
            </a:endParaRPr>
          </a:p>
        </p:txBody>
      </p:sp>
      <p:cxnSp>
        <p:nvCxnSpPr>
          <p:cNvPr id="12" name="Straight Connector 11"/>
          <p:cNvCxnSpPr/>
          <p:nvPr/>
        </p:nvCxnSpPr>
        <p:spPr>
          <a:xfrm flipH="1" flipV="1">
            <a:off x="8832851" y="6597650"/>
            <a:ext cx="311150" cy="0"/>
          </a:xfrm>
          <a:prstGeom prst="line">
            <a:avLst/>
          </a:prstGeom>
          <a:ln w="12700">
            <a:solidFill>
              <a:srgbClr val="0092D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1" y="6589725"/>
            <a:ext cx="2015309" cy="204015"/>
          </a:xfrm>
          <a:prstGeom prst="rect">
            <a:avLst/>
          </a:prstGeom>
        </p:spPr>
        <p:txBody>
          <a:bodyPr wrap="none" lIns="91390" tIns="45697" rIns="91390" bIns="45697">
            <a:spAutoFit/>
          </a:bodyPr>
          <a:lstStyle/>
          <a:p>
            <a:pPr defTabSz="456963" eaLnBrk="0" fontAlgn="base" hangingPunct="0">
              <a:spcBef>
                <a:spcPct val="0"/>
              </a:spcBef>
              <a:spcAft>
                <a:spcPct val="0"/>
              </a:spcAft>
              <a:defRPr/>
            </a:pPr>
            <a:r>
              <a:rPr lang="en-GB" altLang="zh-CN" sz="700" dirty="0">
                <a:solidFill>
                  <a:prstClr val="white">
                    <a:lumMod val="75000"/>
                  </a:prstClr>
                </a:solidFill>
                <a:cs typeface="SimSun"/>
              </a:rPr>
              <a:t>© 2011 Opera Solutions, LLC. All rights reserved.</a:t>
            </a:r>
          </a:p>
        </p:txBody>
      </p:sp>
      <p:pic>
        <p:nvPicPr>
          <p:cNvPr id="7" name="Picture 6" descr="opera_logo [Converted].png"/>
          <p:cNvPicPr>
            <a:picLocks noChangeAspect="1"/>
          </p:cNvPicPr>
          <p:nvPr/>
        </p:nvPicPr>
        <p:blipFill>
          <a:blip r:embed="rId3" cstate="screen">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7752655" y="329407"/>
            <a:ext cx="1010349" cy="30163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32755992"/>
      </p:ext>
    </p:extLst>
  </p:cSld>
  <p:clrMap bg1="lt1" tx1="dk1" bg2="lt2" tx2="dk2" accent1="accent1" accent2="accent2" accent3="accent3" accent4="accent4" accent5="accent5" accent6="accent6" hlink="hlink" folHlink="folHlink"/>
  <p:sldLayoutIdLst>
    <p:sldLayoutId id="2147483711" r:id="rId1"/>
  </p:sldLayoutIdLst>
  <p:transition>
    <p:fade thruBlk="1"/>
  </p:transition>
  <p:timing>
    <p:tnLst>
      <p:par>
        <p:cTn id="1" dur="indefinite" restart="never" nodeType="tmRoot"/>
      </p:par>
    </p:tnLst>
  </p:timing>
  <p:hf hdr="0" ftr="0" dt="0"/>
  <p:txStyles>
    <p:titleStyle>
      <a:lvl1pPr algn="l" defTabSz="456963" rtl="0" eaLnBrk="1" latinLnBrk="0" hangingPunct="1">
        <a:spcBef>
          <a:spcPct val="0"/>
        </a:spcBef>
        <a:buNone/>
        <a:defRPr sz="2000" kern="1200">
          <a:solidFill>
            <a:srgbClr val="0091CF"/>
          </a:solidFill>
          <a:latin typeface="Calibri"/>
          <a:ea typeface="+mj-ea"/>
          <a:cs typeface="Calibri"/>
        </a:defRPr>
      </a:lvl1pPr>
    </p:titleStyle>
    <p:bodyStyle>
      <a:lvl1pPr marL="342722" indent="-342722" algn="l" defTabSz="456963" rtl="0" eaLnBrk="1" latinLnBrk="0" hangingPunct="1">
        <a:spcBef>
          <a:spcPct val="20000"/>
        </a:spcBef>
        <a:buFont typeface="Arial"/>
        <a:buNone/>
        <a:defRPr sz="1600" b="0" kern="1200">
          <a:solidFill>
            <a:schemeClr val="tx1">
              <a:lumMod val="50000"/>
              <a:lumOff val="50000"/>
            </a:schemeClr>
          </a:solidFill>
          <a:latin typeface="Calibri"/>
          <a:ea typeface="+mn-ea"/>
          <a:cs typeface="Calibri"/>
        </a:defRPr>
      </a:lvl1pPr>
      <a:lvl2pPr marL="226895" indent="-226895" algn="l" defTabSz="456963" rtl="0" eaLnBrk="1" latinLnBrk="0" hangingPunct="1">
        <a:spcBef>
          <a:spcPct val="20000"/>
        </a:spcBef>
        <a:buClr>
          <a:srgbClr val="004080"/>
        </a:buClr>
        <a:buFont typeface="Arial"/>
        <a:buChar char="•"/>
        <a:defRPr sz="1400" kern="1200">
          <a:solidFill>
            <a:schemeClr val="bg1">
              <a:lumMod val="50000"/>
            </a:schemeClr>
          </a:solidFill>
          <a:latin typeface="Calibri"/>
          <a:ea typeface="+mn-ea"/>
          <a:cs typeface="Calibri"/>
        </a:defRPr>
      </a:lvl2pPr>
      <a:lvl3pPr marL="452203" indent="-225308" algn="l" defTabSz="456963" rtl="0" eaLnBrk="1" latinLnBrk="0" hangingPunct="1">
        <a:spcBef>
          <a:spcPct val="20000"/>
        </a:spcBef>
        <a:buClr>
          <a:srgbClr val="004080"/>
        </a:buClr>
        <a:buFont typeface="Lucida Grande"/>
        <a:buChar char="−"/>
        <a:defRPr sz="1200" kern="1200">
          <a:solidFill>
            <a:schemeClr val="bg1">
              <a:lumMod val="50000"/>
            </a:schemeClr>
          </a:solidFill>
          <a:latin typeface="Calibri"/>
          <a:ea typeface="+mn-ea"/>
          <a:cs typeface="Calibri"/>
        </a:defRPr>
      </a:lvl3pPr>
      <a:lvl4pPr marL="683858" indent="-231655" algn="l" defTabSz="456963" rtl="0" eaLnBrk="1" latinLnBrk="0" hangingPunct="1">
        <a:spcBef>
          <a:spcPct val="20000"/>
        </a:spcBef>
        <a:buFont typeface="Arial"/>
        <a:buChar char="–"/>
        <a:defRPr sz="1100" kern="1200">
          <a:solidFill>
            <a:schemeClr val="bg1">
              <a:lumMod val="50000"/>
            </a:schemeClr>
          </a:solidFill>
          <a:latin typeface="Calibri"/>
          <a:ea typeface="+mn-ea"/>
          <a:cs typeface="Calibri"/>
        </a:defRPr>
      </a:lvl4pPr>
      <a:lvl5pPr marL="915513" indent="-231655" algn="l" defTabSz="456963" rtl="0" eaLnBrk="1" latinLnBrk="0" hangingPunct="1">
        <a:spcBef>
          <a:spcPct val="20000"/>
        </a:spcBef>
        <a:buFont typeface="Arial"/>
        <a:buChar char="»"/>
        <a:defRPr sz="1100" kern="1200">
          <a:solidFill>
            <a:schemeClr val="bg1">
              <a:lumMod val="50000"/>
            </a:schemeClr>
          </a:solidFill>
          <a:latin typeface="Calibri"/>
          <a:ea typeface="+mn-ea"/>
          <a:cs typeface="Calibri"/>
        </a:defRPr>
      </a:lvl5pPr>
      <a:lvl6pPr marL="2513297" indent="-228482" algn="l" defTabSz="456963" rtl="0" eaLnBrk="1" latinLnBrk="0" hangingPunct="1">
        <a:spcBef>
          <a:spcPct val="20000"/>
        </a:spcBef>
        <a:buFont typeface="Arial"/>
        <a:buChar char="•"/>
        <a:defRPr sz="2000" kern="1200">
          <a:solidFill>
            <a:schemeClr val="tx1"/>
          </a:solidFill>
          <a:latin typeface="+mn-lt"/>
          <a:ea typeface="+mn-ea"/>
          <a:cs typeface="+mn-cs"/>
        </a:defRPr>
      </a:lvl6pPr>
      <a:lvl7pPr marL="2970260" indent="-228482" algn="l" defTabSz="456963" rtl="0" eaLnBrk="1" latinLnBrk="0" hangingPunct="1">
        <a:spcBef>
          <a:spcPct val="20000"/>
        </a:spcBef>
        <a:buFont typeface="Arial"/>
        <a:buChar char="•"/>
        <a:defRPr sz="2000" kern="1200">
          <a:solidFill>
            <a:schemeClr val="tx1"/>
          </a:solidFill>
          <a:latin typeface="+mn-lt"/>
          <a:ea typeface="+mn-ea"/>
          <a:cs typeface="+mn-cs"/>
        </a:defRPr>
      </a:lvl7pPr>
      <a:lvl8pPr marL="3427223" indent="-228482" algn="l" defTabSz="456963" rtl="0" eaLnBrk="1" latinLnBrk="0" hangingPunct="1">
        <a:spcBef>
          <a:spcPct val="20000"/>
        </a:spcBef>
        <a:buFont typeface="Arial"/>
        <a:buChar char="•"/>
        <a:defRPr sz="2000" kern="1200">
          <a:solidFill>
            <a:schemeClr val="tx1"/>
          </a:solidFill>
          <a:latin typeface="+mn-lt"/>
          <a:ea typeface="+mn-ea"/>
          <a:cs typeface="+mn-cs"/>
        </a:defRPr>
      </a:lvl8pPr>
      <a:lvl9pPr marL="3884186" indent="-228482" algn="l" defTabSz="45696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63" rtl="0" eaLnBrk="1" latinLnBrk="0" hangingPunct="1">
        <a:defRPr sz="1800" kern="1200">
          <a:solidFill>
            <a:schemeClr val="tx1"/>
          </a:solidFill>
          <a:latin typeface="+mn-lt"/>
          <a:ea typeface="+mn-ea"/>
          <a:cs typeface="+mn-cs"/>
        </a:defRPr>
      </a:lvl1pPr>
      <a:lvl2pPr marL="456963" algn="l" defTabSz="456963" rtl="0" eaLnBrk="1" latinLnBrk="0" hangingPunct="1">
        <a:defRPr sz="1800" kern="1200">
          <a:solidFill>
            <a:schemeClr val="tx1"/>
          </a:solidFill>
          <a:latin typeface="+mn-lt"/>
          <a:ea typeface="+mn-ea"/>
          <a:cs typeface="+mn-cs"/>
        </a:defRPr>
      </a:lvl2pPr>
      <a:lvl3pPr marL="913926" algn="l" defTabSz="456963" rtl="0" eaLnBrk="1" latinLnBrk="0" hangingPunct="1">
        <a:defRPr sz="1800" kern="1200">
          <a:solidFill>
            <a:schemeClr val="tx1"/>
          </a:solidFill>
          <a:latin typeface="+mn-lt"/>
          <a:ea typeface="+mn-ea"/>
          <a:cs typeface="+mn-cs"/>
        </a:defRPr>
      </a:lvl3pPr>
      <a:lvl4pPr marL="1370890" algn="l" defTabSz="456963" rtl="0" eaLnBrk="1" latinLnBrk="0" hangingPunct="1">
        <a:defRPr sz="1800" kern="1200">
          <a:solidFill>
            <a:schemeClr val="tx1"/>
          </a:solidFill>
          <a:latin typeface="+mn-lt"/>
          <a:ea typeface="+mn-ea"/>
          <a:cs typeface="+mn-cs"/>
        </a:defRPr>
      </a:lvl4pPr>
      <a:lvl5pPr marL="1827852" algn="l" defTabSz="456963" rtl="0" eaLnBrk="1" latinLnBrk="0" hangingPunct="1">
        <a:defRPr sz="1800" kern="1200">
          <a:solidFill>
            <a:schemeClr val="tx1"/>
          </a:solidFill>
          <a:latin typeface="+mn-lt"/>
          <a:ea typeface="+mn-ea"/>
          <a:cs typeface="+mn-cs"/>
        </a:defRPr>
      </a:lvl5pPr>
      <a:lvl6pPr marL="2284815" algn="l" defTabSz="456963" rtl="0" eaLnBrk="1" latinLnBrk="0" hangingPunct="1">
        <a:defRPr sz="1800" kern="1200">
          <a:solidFill>
            <a:schemeClr val="tx1"/>
          </a:solidFill>
          <a:latin typeface="+mn-lt"/>
          <a:ea typeface="+mn-ea"/>
          <a:cs typeface="+mn-cs"/>
        </a:defRPr>
      </a:lvl6pPr>
      <a:lvl7pPr marL="2741778" algn="l" defTabSz="456963" rtl="0" eaLnBrk="1" latinLnBrk="0" hangingPunct="1">
        <a:defRPr sz="1800" kern="1200">
          <a:solidFill>
            <a:schemeClr val="tx1"/>
          </a:solidFill>
          <a:latin typeface="+mn-lt"/>
          <a:ea typeface="+mn-ea"/>
          <a:cs typeface="+mn-cs"/>
        </a:defRPr>
      </a:lvl7pPr>
      <a:lvl8pPr marL="3198740" algn="l" defTabSz="456963" rtl="0" eaLnBrk="1" latinLnBrk="0" hangingPunct="1">
        <a:defRPr sz="1800" kern="1200">
          <a:solidFill>
            <a:schemeClr val="tx1"/>
          </a:solidFill>
          <a:latin typeface="+mn-lt"/>
          <a:ea typeface="+mn-ea"/>
          <a:cs typeface="+mn-cs"/>
        </a:defRPr>
      </a:lvl8pPr>
      <a:lvl9pPr marL="3655704" algn="l" defTabSz="4569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438"/>
            <a:ext cx="7162800" cy="563562"/>
          </a:xfrm>
          <a:prstGeom prst="rect">
            <a:avLst/>
          </a:prstGeom>
        </p:spPr>
        <p:txBody>
          <a:bodyPr vert="horz" lIns="91390" tIns="45697" rIns="91390" bIns="45697" rtlCol="0" anchor="ctr">
            <a:noAutofit/>
          </a:bodyPr>
          <a:lstStyle/>
          <a:p>
            <a:r>
              <a:rPr lang="en-US" dirty="0" smtClean="0"/>
              <a:t>Click to edit Master title</a:t>
            </a:r>
            <a:endParaRPr lang="en-US" dirty="0"/>
          </a:p>
        </p:txBody>
      </p:sp>
      <p:sp>
        <p:nvSpPr>
          <p:cNvPr id="10" name="TextBox 9"/>
          <p:cNvSpPr txBox="1"/>
          <p:nvPr/>
        </p:nvSpPr>
        <p:spPr>
          <a:xfrm>
            <a:off x="8745539" y="6589713"/>
            <a:ext cx="398462" cy="246062"/>
          </a:xfrm>
          <a:prstGeom prst="rect">
            <a:avLst/>
          </a:prstGeom>
          <a:noFill/>
        </p:spPr>
        <p:txBody>
          <a:bodyPr lIns="91390" tIns="45697" rIns="91390" bIns="45697">
            <a:spAutoFit/>
          </a:bodyPr>
          <a:lstStyle/>
          <a:p>
            <a:pPr fontAlgn="base">
              <a:spcBef>
                <a:spcPct val="0"/>
              </a:spcBef>
              <a:spcAft>
                <a:spcPct val="0"/>
              </a:spcAft>
              <a:defRPr/>
            </a:pPr>
            <a:fld id="{821A7F31-15BD-4285-8FB1-8CBE439DCAFD}" type="slidenum">
              <a:rPr lang="en-US" sz="1000">
                <a:solidFill>
                  <a:prstClr val="white">
                    <a:lumMod val="50000"/>
                  </a:prstClr>
                </a:solidFill>
                <a:cs typeface="Arial" pitchFamily="34" charset="0"/>
              </a:rPr>
              <a:pPr fontAlgn="base">
                <a:spcBef>
                  <a:spcPct val="0"/>
                </a:spcBef>
                <a:spcAft>
                  <a:spcPct val="0"/>
                </a:spcAft>
                <a:defRPr/>
              </a:pPr>
              <a:t>‹#›</a:t>
            </a:fld>
            <a:endParaRPr lang="en-US" sz="1000" dirty="0">
              <a:solidFill>
                <a:prstClr val="white">
                  <a:lumMod val="50000"/>
                </a:prstClr>
              </a:solidFill>
              <a:cs typeface="Arial" pitchFamily="34" charset="0"/>
            </a:endParaRPr>
          </a:p>
        </p:txBody>
      </p:sp>
      <p:cxnSp>
        <p:nvCxnSpPr>
          <p:cNvPr id="12" name="Straight Connector 11"/>
          <p:cNvCxnSpPr/>
          <p:nvPr/>
        </p:nvCxnSpPr>
        <p:spPr>
          <a:xfrm flipH="1" flipV="1">
            <a:off x="8832851" y="6597650"/>
            <a:ext cx="311150" cy="0"/>
          </a:xfrm>
          <a:prstGeom prst="line">
            <a:avLst/>
          </a:prstGeom>
          <a:ln w="12700">
            <a:solidFill>
              <a:srgbClr val="0092D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1" y="6589725"/>
            <a:ext cx="2015309" cy="204015"/>
          </a:xfrm>
          <a:prstGeom prst="rect">
            <a:avLst/>
          </a:prstGeom>
        </p:spPr>
        <p:txBody>
          <a:bodyPr wrap="none" lIns="91390" tIns="45697" rIns="91390" bIns="45697">
            <a:spAutoFit/>
          </a:bodyPr>
          <a:lstStyle/>
          <a:p>
            <a:pPr defTabSz="456963" eaLnBrk="0" fontAlgn="base" hangingPunct="0">
              <a:spcBef>
                <a:spcPct val="0"/>
              </a:spcBef>
              <a:spcAft>
                <a:spcPct val="0"/>
              </a:spcAft>
              <a:defRPr/>
            </a:pPr>
            <a:r>
              <a:rPr lang="en-GB" altLang="zh-CN" sz="700" dirty="0">
                <a:solidFill>
                  <a:prstClr val="white">
                    <a:lumMod val="75000"/>
                  </a:prstClr>
                </a:solidFill>
                <a:cs typeface="SimSun"/>
              </a:rPr>
              <a:t>© 2011 Opera Solutions, LLC. All rights reserved.</a:t>
            </a:r>
          </a:p>
        </p:txBody>
      </p:sp>
      <p:pic>
        <p:nvPicPr>
          <p:cNvPr id="7" name="Picture 6" descr="opera_logo [Converted].png"/>
          <p:cNvPicPr>
            <a:picLocks noChangeAspect="1"/>
          </p:cNvPicPr>
          <p:nvPr/>
        </p:nvPicPr>
        <p:blipFill>
          <a:blip r:embed="rId3" cstate="screen">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7752655" y="329407"/>
            <a:ext cx="1010349" cy="30163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32755992"/>
      </p:ext>
    </p:extLst>
  </p:cSld>
  <p:clrMap bg1="lt1" tx1="dk1" bg2="lt2" tx2="dk2" accent1="accent1" accent2="accent2" accent3="accent3" accent4="accent4" accent5="accent5" accent6="accent6" hlink="hlink" folHlink="folHlink"/>
  <p:sldLayoutIdLst>
    <p:sldLayoutId id="2147483713" r:id="rId1"/>
  </p:sldLayoutIdLst>
  <p:transition>
    <p:fade thruBlk="1"/>
  </p:transition>
  <p:timing>
    <p:tnLst>
      <p:par>
        <p:cTn id="1" dur="indefinite" restart="never" nodeType="tmRoot"/>
      </p:par>
    </p:tnLst>
  </p:timing>
  <p:hf hdr="0" ftr="0" dt="0"/>
  <p:txStyles>
    <p:titleStyle>
      <a:lvl1pPr algn="l" defTabSz="456963" rtl="0" eaLnBrk="1" latinLnBrk="0" hangingPunct="1">
        <a:spcBef>
          <a:spcPct val="0"/>
        </a:spcBef>
        <a:buNone/>
        <a:defRPr sz="2000" kern="1200">
          <a:solidFill>
            <a:srgbClr val="0091CF"/>
          </a:solidFill>
          <a:latin typeface="Calibri"/>
          <a:ea typeface="+mj-ea"/>
          <a:cs typeface="Calibri"/>
        </a:defRPr>
      </a:lvl1pPr>
    </p:titleStyle>
    <p:bodyStyle>
      <a:lvl1pPr marL="342722" indent="-342722" algn="l" defTabSz="456963" rtl="0" eaLnBrk="1" latinLnBrk="0" hangingPunct="1">
        <a:spcBef>
          <a:spcPct val="20000"/>
        </a:spcBef>
        <a:buFont typeface="Arial"/>
        <a:buNone/>
        <a:defRPr sz="1600" b="0" kern="1200">
          <a:solidFill>
            <a:schemeClr val="tx1">
              <a:lumMod val="50000"/>
              <a:lumOff val="50000"/>
            </a:schemeClr>
          </a:solidFill>
          <a:latin typeface="Calibri"/>
          <a:ea typeface="+mn-ea"/>
          <a:cs typeface="Calibri"/>
        </a:defRPr>
      </a:lvl1pPr>
      <a:lvl2pPr marL="226895" indent="-226895" algn="l" defTabSz="456963" rtl="0" eaLnBrk="1" latinLnBrk="0" hangingPunct="1">
        <a:spcBef>
          <a:spcPct val="20000"/>
        </a:spcBef>
        <a:buClr>
          <a:srgbClr val="004080"/>
        </a:buClr>
        <a:buFont typeface="Arial"/>
        <a:buChar char="•"/>
        <a:defRPr sz="1400" kern="1200">
          <a:solidFill>
            <a:schemeClr val="bg1">
              <a:lumMod val="50000"/>
            </a:schemeClr>
          </a:solidFill>
          <a:latin typeface="Calibri"/>
          <a:ea typeface="+mn-ea"/>
          <a:cs typeface="Calibri"/>
        </a:defRPr>
      </a:lvl2pPr>
      <a:lvl3pPr marL="452203" indent="-225308" algn="l" defTabSz="456963" rtl="0" eaLnBrk="1" latinLnBrk="0" hangingPunct="1">
        <a:spcBef>
          <a:spcPct val="20000"/>
        </a:spcBef>
        <a:buClr>
          <a:srgbClr val="004080"/>
        </a:buClr>
        <a:buFont typeface="Lucida Grande"/>
        <a:buChar char="−"/>
        <a:defRPr sz="1200" kern="1200">
          <a:solidFill>
            <a:schemeClr val="bg1">
              <a:lumMod val="50000"/>
            </a:schemeClr>
          </a:solidFill>
          <a:latin typeface="Calibri"/>
          <a:ea typeface="+mn-ea"/>
          <a:cs typeface="Calibri"/>
        </a:defRPr>
      </a:lvl3pPr>
      <a:lvl4pPr marL="683858" indent="-231655" algn="l" defTabSz="456963" rtl="0" eaLnBrk="1" latinLnBrk="0" hangingPunct="1">
        <a:spcBef>
          <a:spcPct val="20000"/>
        </a:spcBef>
        <a:buFont typeface="Arial"/>
        <a:buChar char="–"/>
        <a:defRPr sz="1100" kern="1200">
          <a:solidFill>
            <a:schemeClr val="bg1">
              <a:lumMod val="50000"/>
            </a:schemeClr>
          </a:solidFill>
          <a:latin typeface="Calibri"/>
          <a:ea typeface="+mn-ea"/>
          <a:cs typeface="Calibri"/>
        </a:defRPr>
      </a:lvl4pPr>
      <a:lvl5pPr marL="915513" indent="-231655" algn="l" defTabSz="456963" rtl="0" eaLnBrk="1" latinLnBrk="0" hangingPunct="1">
        <a:spcBef>
          <a:spcPct val="20000"/>
        </a:spcBef>
        <a:buFont typeface="Arial"/>
        <a:buChar char="»"/>
        <a:defRPr sz="1100" kern="1200">
          <a:solidFill>
            <a:schemeClr val="bg1">
              <a:lumMod val="50000"/>
            </a:schemeClr>
          </a:solidFill>
          <a:latin typeface="Calibri"/>
          <a:ea typeface="+mn-ea"/>
          <a:cs typeface="Calibri"/>
        </a:defRPr>
      </a:lvl5pPr>
      <a:lvl6pPr marL="2513297" indent="-228482" algn="l" defTabSz="456963" rtl="0" eaLnBrk="1" latinLnBrk="0" hangingPunct="1">
        <a:spcBef>
          <a:spcPct val="20000"/>
        </a:spcBef>
        <a:buFont typeface="Arial"/>
        <a:buChar char="•"/>
        <a:defRPr sz="2000" kern="1200">
          <a:solidFill>
            <a:schemeClr val="tx1"/>
          </a:solidFill>
          <a:latin typeface="+mn-lt"/>
          <a:ea typeface="+mn-ea"/>
          <a:cs typeface="+mn-cs"/>
        </a:defRPr>
      </a:lvl6pPr>
      <a:lvl7pPr marL="2970260" indent="-228482" algn="l" defTabSz="456963" rtl="0" eaLnBrk="1" latinLnBrk="0" hangingPunct="1">
        <a:spcBef>
          <a:spcPct val="20000"/>
        </a:spcBef>
        <a:buFont typeface="Arial"/>
        <a:buChar char="•"/>
        <a:defRPr sz="2000" kern="1200">
          <a:solidFill>
            <a:schemeClr val="tx1"/>
          </a:solidFill>
          <a:latin typeface="+mn-lt"/>
          <a:ea typeface="+mn-ea"/>
          <a:cs typeface="+mn-cs"/>
        </a:defRPr>
      </a:lvl7pPr>
      <a:lvl8pPr marL="3427223" indent="-228482" algn="l" defTabSz="456963" rtl="0" eaLnBrk="1" latinLnBrk="0" hangingPunct="1">
        <a:spcBef>
          <a:spcPct val="20000"/>
        </a:spcBef>
        <a:buFont typeface="Arial"/>
        <a:buChar char="•"/>
        <a:defRPr sz="2000" kern="1200">
          <a:solidFill>
            <a:schemeClr val="tx1"/>
          </a:solidFill>
          <a:latin typeface="+mn-lt"/>
          <a:ea typeface="+mn-ea"/>
          <a:cs typeface="+mn-cs"/>
        </a:defRPr>
      </a:lvl8pPr>
      <a:lvl9pPr marL="3884186" indent="-228482" algn="l" defTabSz="45696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63" rtl="0" eaLnBrk="1" latinLnBrk="0" hangingPunct="1">
        <a:defRPr sz="1800" kern="1200">
          <a:solidFill>
            <a:schemeClr val="tx1"/>
          </a:solidFill>
          <a:latin typeface="+mn-lt"/>
          <a:ea typeface="+mn-ea"/>
          <a:cs typeface="+mn-cs"/>
        </a:defRPr>
      </a:lvl1pPr>
      <a:lvl2pPr marL="456963" algn="l" defTabSz="456963" rtl="0" eaLnBrk="1" latinLnBrk="0" hangingPunct="1">
        <a:defRPr sz="1800" kern="1200">
          <a:solidFill>
            <a:schemeClr val="tx1"/>
          </a:solidFill>
          <a:latin typeface="+mn-lt"/>
          <a:ea typeface="+mn-ea"/>
          <a:cs typeface="+mn-cs"/>
        </a:defRPr>
      </a:lvl2pPr>
      <a:lvl3pPr marL="913926" algn="l" defTabSz="456963" rtl="0" eaLnBrk="1" latinLnBrk="0" hangingPunct="1">
        <a:defRPr sz="1800" kern="1200">
          <a:solidFill>
            <a:schemeClr val="tx1"/>
          </a:solidFill>
          <a:latin typeface="+mn-lt"/>
          <a:ea typeface="+mn-ea"/>
          <a:cs typeface="+mn-cs"/>
        </a:defRPr>
      </a:lvl3pPr>
      <a:lvl4pPr marL="1370890" algn="l" defTabSz="456963" rtl="0" eaLnBrk="1" latinLnBrk="0" hangingPunct="1">
        <a:defRPr sz="1800" kern="1200">
          <a:solidFill>
            <a:schemeClr val="tx1"/>
          </a:solidFill>
          <a:latin typeface="+mn-lt"/>
          <a:ea typeface="+mn-ea"/>
          <a:cs typeface="+mn-cs"/>
        </a:defRPr>
      </a:lvl4pPr>
      <a:lvl5pPr marL="1827852" algn="l" defTabSz="456963" rtl="0" eaLnBrk="1" latinLnBrk="0" hangingPunct="1">
        <a:defRPr sz="1800" kern="1200">
          <a:solidFill>
            <a:schemeClr val="tx1"/>
          </a:solidFill>
          <a:latin typeface="+mn-lt"/>
          <a:ea typeface="+mn-ea"/>
          <a:cs typeface="+mn-cs"/>
        </a:defRPr>
      </a:lvl5pPr>
      <a:lvl6pPr marL="2284815" algn="l" defTabSz="456963" rtl="0" eaLnBrk="1" latinLnBrk="0" hangingPunct="1">
        <a:defRPr sz="1800" kern="1200">
          <a:solidFill>
            <a:schemeClr val="tx1"/>
          </a:solidFill>
          <a:latin typeface="+mn-lt"/>
          <a:ea typeface="+mn-ea"/>
          <a:cs typeface="+mn-cs"/>
        </a:defRPr>
      </a:lvl6pPr>
      <a:lvl7pPr marL="2741778" algn="l" defTabSz="456963" rtl="0" eaLnBrk="1" latinLnBrk="0" hangingPunct="1">
        <a:defRPr sz="1800" kern="1200">
          <a:solidFill>
            <a:schemeClr val="tx1"/>
          </a:solidFill>
          <a:latin typeface="+mn-lt"/>
          <a:ea typeface="+mn-ea"/>
          <a:cs typeface="+mn-cs"/>
        </a:defRPr>
      </a:lvl7pPr>
      <a:lvl8pPr marL="3198740" algn="l" defTabSz="456963" rtl="0" eaLnBrk="1" latinLnBrk="0" hangingPunct="1">
        <a:defRPr sz="1800" kern="1200">
          <a:solidFill>
            <a:schemeClr val="tx1"/>
          </a:solidFill>
          <a:latin typeface="+mn-lt"/>
          <a:ea typeface="+mn-ea"/>
          <a:cs typeface="+mn-cs"/>
        </a:defRPr>
      </a:lvl8pPr>
      <a:lvl9pPr marL="3655704" algn="l" defTabSz="4569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71040" y="568862"/>
            <a:ext cx="780624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71040" y="1906761"/>
            <a:ext cx="7806240" cy="4319014"/>
          </a:xfrm>
          <a:prstGeom prst="rect">
            <a:avLst/>
          </a:prstGeom>
          <a:noFill/>
          <a:ln w="9525">
            <a:noFill/>
            <a:round/>
            <a:headEnd/>
            <a:tailEnd/>
          </a:ln>
        </p:spPr>
        <p:txBody>
          <a:bodyPr vert="horz" wrap="square" lIns="0" tIns="2559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16" r:id="rId1"/>
  </p:sldLayoutIdLst>
  <p:transition>
    <p:fade thruBlk="1"/>
  </p:transition>
  <p:txStyles>
    <p:titleStyle>
      <a:lvl1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2pPr>
      <a:lvl3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3pPr>
      <a:lvl4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4pPr>
      <a:lvl5pPr algn="ctr" defTabSz="40735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5pPr>
      <a:lvl6pPr marL="2280048"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6pPr>
      <a:lvl7pPr marL="2694602"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7pPr>
      <a:lvl8pPr marL="3109158"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8pPr>
      <a:lvl9pPr marL="3523710" indent="-207278" algn="ctr" defTabSz="407357"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9pPr>
    </p:titleStyle>
    <p:bodyStyle>
      <a:lvl1pPr marL="310916" indent="-310916" algn="l" defTabSz="407357" rtl="0" eaLnBrk="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651" indent="-259097" algn="l" defTabSz="407357" rtl="0" eaLnBrk="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6384" indent="-207278" algn="l" defTabSz="407357" rtl="0" eaLnBrk="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0940" indent="-207278" algn="l" defTabSz="407357" rtl="0" eaLnBrk="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5494" indent="-207278" algn="l" defTabSz="407357"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80048" indent="-207278" algn="l" defTabSz="40735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4602" indent="-207278" algn="l" defTabSz="40735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09158" indent="-207278" algn="l" defTabSz="40735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3710" indent="-207278" algn="l" defTabSz="407357"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108" rtl="0" eaLnBrk="1" latinLnBrk="0" hangingPunct="1">
        <a:defRPr sz="1600" kern="1200">
          <a:solidFill>
            <a:schemeClr val="tx1"/>
          </a:solidFill>
          <a:latin typeface="+mn-lt"/>
          <a:ea typeface="+mn-ea"/>
          <a:cs typeface="+mn-cs"/>
        </a:defRPr>
      </a:lvl1pPr>
      <a:lvl2pPr marL="414554" algn="l" defTabSz="829108" rtl="0" eaLnBrk="1" latinLnBrk="0" hangingPunct="1">
        <a:defRPr sz="1600" kern="1200">
          <a:solidFill>
            <a:schemeClr val="tx1"/>
          </a:solidFill>
          <a:latin typeface="+mn-lt"/>
          <a:ea typeface="+mn-ea"/>
          <a:cs typeface="+mn-cs"/>
        </a:defRPr>
      </a:lvl2pPr>
      <a:lvl3pPr marL="829108" algn="l" defTabSz="829108" rtl="0" eaLnBrk="1" latinLnBrk="0" hangingPunct="1">
        <a:defRPr sz="1600" kern="1200">
          <a:solidFill>
            <a:schemeClr val="tx1"/>
          </a:solidFill>
          <a:latin typeface="+mn-lt"/>
          <a:ea typeface="+mn-ea"/>
          <a:cs typeface="+mn-cs"/>
        </a:defRPr>
      </a:lvl3pPr>
      <a:lvl4pPr marL="1243662" algn="l" defTabSz="829108" rtl="0" eaLnBrk="1" latinLnBrk="0" hangingPunct="1">
        <a:defRPr sz="1600" kern="1200">
          <a:solidFill>
            <a:schemeClr val="tx1"/>
          </a:solidFill>
          <a:latin typeface="+mn-lt"/>
          <a:ea typeface="+mn-ea"/>
          <a:cs typeface="+mn-cs"/>
        </a:defRPr>
      </a:lvl4pPr>
      <a:lvl5pPr marL="1658216" algn="l" defTabSz="829108" rtl="0" eaLnBrk="1" latinLnBrk="0" hangingPunct="1">
        <a:defRPr sz="1600" kern="1200">
          <a:solidFill>
            <a:schemeClr val="tx1"/>
          </a:solidFill>
          <a:latin typeface="+mn-lt"/>
          <a:ea typeface="+mn-ea"/>
          <a:cs typeface="+mn-cs"/>
        </a:defRPr>
      </a:lvl5pPr>
      <a:lvl6pPr marL="2072771" algn="l" defTabSz="829108" rtl="0" eaLnBrk="1" latinLnBrk="0" hangingPunct="1">
        <a:defRPr sz="1600" kern="1200">
          <a:solidFill>
            <a:schemeClr val="tx1"/>
          </a:solidFill>
          <a:latin typeface="+mn-lt"/>
          <a:ea typeface="+mn-ea"/>
          <a:cs typeface="+mn-cs"/>
        </a:defRPr>
      </a:lvl6pPr>
      <a:lvl7pPr marL="2487325" algn="l" defTabSz="829108" rtl="0" eaLnBrk="1" latinLnBrk="0" hangingPunct="1">
        <a:defRPr sz="1600" kern="1200">
          <a:solidFill>
            <a:schemeClr val="tx1"/>
          </a:solidFill>
          <a:latin typeface="+mn-lt"/>
          <a:ea typeface="+mn-ea"/>
          <a:cs typeface="+mn-cs"/>
        </a:defRPr>
      </a:lvl7pPr>
      <a:lvl8pPr marL="2901879" algn="l" defTabSz="829108" rtl="0" eaLnBrk="1" latinLnBrk="0" hangingPunct="1">
        <a:defRPr sz="1600" kern="1200">
          <a:solidFill>
            <a:schemeClr val="tx1"/>
          </a:solidFill>
          <a:latin typeface="+mn-lt"/>
          <a:ea typeface="+mn-ea"/>
          <a:cs typeface="+mn-cs"/>
        </a:defRPr>
      </a:lvl8pPr>
      <a:lvl9pPr marL="3316433" algn="l" defTabSz="829108"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71040" y="568862"/>
            <a:ext cx="780624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71040" y="1906761"/>
            <a:ext cx="7806240" cy="4319014"/>
          </a:xfrm>
          <a:prstGeom prst="rect">
            <a:avLst/>
          </a:prstGeom>
          <a:noFill/>
          <a:ln w="9525">
            <a:noFill/>
            <a:round/>
            <a:headEnd/>
            <a:tailEnd/>
          </a:ln>
        </p:spPr>
        <p:txBody>
          <a:bodyPr vert="horz" wrap="square" lIns="0" tIns="25595"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18" r:id="rId1"/>
  </p:sldLayoutIdLst>
  <p:transition>
    <p:fade thruBlk="1"/>
  </p:transition>
  <p:txStyles>
    <p:titleStyle>
      <a:lvl1pPr algn="ctr" defTabSz="40739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39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2pPr>
      <a:lvl3pPr algn="ctr" defTabSz="40739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3pPr>
      <a:lvl4pPr algn="ctr" defTabSz="40739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4pPr>
      <a:lvl5pPr algn="ctr" defTabSz="40739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5pPr>
      <a:lvl6pPr marL="2280285" indent="-207299" algn="ctr" defTabSz="40739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6pPr>
      <a:lvl7pPr marL="2694882" indent="-207299" algn="ctr" defTabSz="40739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7pPr>
      <a:lvl8pPr marL="3109480" indent="-207299" algn="ctr" defTabSz="40739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8pPr>
      <a:lvl9pPr marL="3524075" indent="-207299" algn="ctr" defTabSz="407399"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9pPr>
    </p:titleStyle>
    <p:bodyStyle>
      <a:lvl1pPr marL="310948" indent="-310948" algn="l" defTabSz="407399" rtl="0" eaLnBrk="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720" indent="-259124" algn="l" defTabSz="407399" rtl="0" eaLnBrk="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6491" indent="-207299" algn="l" defTabSz="407399" rtl="0" eaLnBrk="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1090" indent="-207299" algn="l" defTabSz="407399" rtl="0" eaLnBrk="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5687" indent="-207299" algn="l" defTabSz="407399"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80285" indent="-207299" algn="l" defTabSz="407399"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4882" indent="-207299" algn="l" defTabSz="407399"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09480" indent="-207299" algn="l" defTabSz="407399"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4075" indent="-207299" algn="l" defTabSz="407399"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194" rtl="0" eaLnBrk="1" latinLnBrk="0" hangingPunct="1">
        <a:defRPr sz="1600" kern="1200">
          <a:solidFill>
            <a:schemeClr val="tx1"/>
          </a:solidFill>
          <a:latin typeface="+mn-lt"/>
          <a:ea typeface="+mn-ea"/>
          <a:cs typeface="+mn-cs"/>
        </a:defRPr>
      </a:lvl1pPr>
      <a:lvl2pPr marL="414597" algn="l" defTabSz="829194" rtl="0" eaLnBrk="1" latinLnBrk="0" hangingPunct="1">
        <a:defRPr sz="1600" kern="1200">
          <a:solidFill>
            <a:schemeClr val="tx1"/>
          </a:solidFill>
          <a:latin typeface="+mn-lt"/>
          <a:ea typeface="+mn-ea"/>
          <a:cs typeface="+mn-cs"/>
        </a:defRPr>
      </a:lvl2pPr>
      <a:lvl3pPr marL="829194" algn="l" defTabSz="829194" rtl="0" eaLnBrk="1" latinLnBrk="0" hangingPunct="1">
        <a:defRPr sz="1600" kern="1200">
          <a:solidFill>
            <a:schemeClr val="tx1"/>
          </a:solidFill>
          <a:latin typeface="+mn-lt"/>
          <a:ea typeface="+mn-ea"/>
          <a:cs typeface="+mn-cs"/>
        </a:defRPr>
      </a:lvl3pPr>
      <a:lvl4pPr marL="1243791" algn="l" defTabSz="829194" rtl="0" eaLnBrk="1" latinLnBrk="0" hangingPunct="1">
        <a:defRPr sz="1600" kern="1200">
          <a:solidFill>
            <a:schemeClr val="tx1"/>
          </a:solidFill>
          <a:latin typeface="+mn-lt"/>
          <a:ea typeface="+mn-ea"/>
          <a:cs typeface="+mn-cs"/>
        </a:defRPr>
      </a:lvl4pPr>
      <a:lvl5pPr marL="1658388" algn="l" defTabSz="829194" rtl="0" eaLnBrk="1" latinLnBrk="0" hangingPunct="1">
        <a:defRPr sz="1600" kern="1200">
          <a:solidFill>
            <a:schemeClr val="tx1"/>
          </a:solidFill>
          <a:latin typeface="+mn-lt"/>
          <a:ea typeface="+mn-ea"/>
          <a:cs typeface="+mn-cs"/>
        </a:defRPr>
      </a:lvl5pPr>
      <a:lvl6pPr marL="2072986" algn="l" defTabSz="829194" rtl="0" eaLnBrk="1" latinLnBrk="0" hangingPunct="1">
        <a:defRPr sz="1600" kern="1200">
          <a:solidFill>
            <a:schemeClr val="tx1"/>
          </a:solidFill>
          <a:latin typeface="+mn-lt"/>
          <a:ea typeface="+mn-ea"/>
          <a:cs typeface="+mn-cs"/>
        </a:defRPr>
      </a:lvl6pPr>
      <a:lvl7pPr marL="2487583" algn="l" defTabSz="829194" rtl="0" eaLnBrk="1" latinLnBrk="0" hangingPunct="1">
        <a:defRPr sz="1600" kern="1200">
          <a:solidFill>
            <a:schemeClr val="tx1"/>
          </a:solidFill>
          <a:latin typeface="+mn-lt"/>
          <a:ea typeface="+mn-ea"/>
          <a:cs typeface="+mn-cs"/>
        </a:defRPr>
      </a:lvl7pPr>
      <a:lvl8pPr marL="2902180" algn="l" defTabSz="829194" rtl="0" eaLnBrk="1" latinLnBrk="0" hangingPunct="1">
        <a:defRPr sz="1600" kern="1200">
          <a:solidFill>
            <a:schemeClr val="tx1"/>
          </a:solidFill>
          <a:latin typeface="+mn-lt"/>
          <a:ea typeface="+mn-ea"/>
          <a:cs typeface="+mn-cs"/>
        </a:defRPr>
      </a:lvl8pPr>
      <a:lvl9pPr marL="3316777" algn="l" defTabSz="829194"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71040" y="568862"/>
            <a:ext cx="780624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71040" y="1906761"/>
            <a:ext cx="7806240" cy="4319014"/>
          </a:xfrm>
          <a:prstGeom prst="rect">
            <a:avLst/>
          </a:prstGeom>
          <a:noFill/>
          <a:ln w="9525">
            <a:noFill/>
            <a:round/>
            <a:headEnd/>
            <a:tailEnd/>
          </a:ln>
        </p:spPr>
        <p:txBody>
          <a:bodyPr vert="horz" wrap="square" lIns="0" tIns="2559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20" r:id="rId1"/>
  </p:sldLayoutIdLst>
  <p:transition>
    <p:fade thruBlk="1"/>
  </p:transition>
  <p:txStyles>
    <p:titleStyle>
      <a:lvl1pPr algn="ctr" defTabSz="40744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4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2pPr>
      <a:lvl3pPr algn="ctr" defTabSz="40744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3pPr>
      <a:lvl4pPr algn="ctr" defTabSz="40744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4pPr>
      <a:lvl5pPr algn="ctr" defTabSz="40744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5pPr>
      <a:lvl6pPr marL="228052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6pPr>
      <a:lvl7pPr marL="269516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7pPr>
      <a:lvl8pPr marL="310980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8pPr>
      <a:lvl9pPr marL="352444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Times New Roman" pitchFamily="16" charset="0"/>
          <a:ea typeface="msmincho" charset="0"/>
          <a:cs typeface="msmincho" charset="0"/>
        </a:defRPr>
      </a:lvl9pPr>
    </p:titleStyle>
    <p:bodyStyle>
      <a:lvl1pPr marL="310981" indent="-310981" algn="l" defTabSz="407442" rtl="0" eaLnBrk="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790" indent="-259151" algn="l" defTabSz="407442" rtl="0" eaLnBrk="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6599" indent="-207320" algn="l" defTabSz="407442" rtl="0" eaLnBrk="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1240" indent="-207320" algn="l" defTabSz="407442" rtl="0" eaLnBrk="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5880" indent="-207320" algn="l" defTabSz="407442"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8052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16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0980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444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280" rtl="0" eaLnBrk="1" latinLnBrk="0" hangingPunct="1">
        <a:defRPr sz="1600" kern="1200">
          <a:solidFill>
            <a:schemeClr val="tx1"/>
          </a:solidFill>
          <a:latin typeface="+mn-lt"/>
          <a:ea typeface="+mn-ea"/>
          <a:cs typeface="+mn-cs"/>
        </a:defRPr>
      </a:lvl1pPr>
      <a:lvl2pPr marL="414640" algn="l" defTabSz="829280" rtl="0" eaLnBrk="1" latinLnBrk="0" hangingPunct="1">
        <a:defRPr sz="1600" kern="1200">
          <a:solidFill>
            <a:schemeClr val="tx1"/>
          </a:solidFill>
          <a:latin typeface="+mn-lt"/>
          <a:ea typeface="+mn-ea"/>
          <a:cs typeface="+mn-cs"/>
        </a:defRPr>
      </a:lvl2pPr>
      <a:lvl3pPr marL="829280" algn="l" defTabSz="829280" rtl="0" eaLnBrk="1" latinLnBrk="0" hangingPunct="1">
        <a:defRPr sz="1600" kern="1200">
          <a:solidFill>
            <a:schemeClr val="tx1"/>
          </a:solidFill>
          <a:latin typeface="+mn-lt"/>
          <a:ea typeface="+mn-ea"/>
          <a:cs typeface="+mn-cs"/>
        </a:defRPr>
      </a:lvl3pPr>
      <a:lvl4pPr marL="1243920" algn="l" defTabSz="829280" rtl="0" eaLnBrk="1" latinLnBrk="0" hangingPunct="1">
        <a:defRPr sz="1600" kern="1200">
          <a:solidFill>
            <a:schemeClr val="tx1"/>
          </a:solidFill>
          <a:latin typeface="+mn-lt"/>
          <a:ea typeface="+mn-ea"/>
          <a:cs typeface="+mn-cs"/>
        </a:defRPr>
      </a:lvl4pPr>
      <a:lvl5pPr marL="1658560" algn="l" defTabSz="829280" rtl="0" eaLnBrk="1" latinLnBrk="0" hangingPunct="1">
        <a:defRPr sz="1600" kern="1200">
          <a:solidFill>
            <a:schemeClr val="tx1"/>
          </a:solidFill>
          <a:latin typeface="+mn-lt"/>
          <a:ea typeface="+mn-ea"/>
          <a:cs typeface="+mn-cs"/>
        </a:defRPr>
      </a:lvl5pPr>
      <a:lvl6pPr marL="2073201" algn="l" defTabSz="829280" rtl="0" eaLnBrk="1" latinLnBrk="0" hangingPunct="1">
        <a:defRPr sz="1600" kern="1200">
          <a:solidFill>
            <a:schemeClr val="tx1"/>
          </a:solidFill>
          <a:latin typeface="+mn-lt"/>
          <a:ea typeface="+mn-ea"/>
          <a:cs typeface="+mn-cs"/>
        </a:defRPr>
      </a:lvl6pPr>
      <a:lvl7pPr marL="2487841" algn="l" defTabSz="829280" rtl="0" eaLnBrk="1" latinLnBrk="0" hangingPunct="1">
        <a:defRPr sz="1600" kern="1200">
          <a:solidFill>
            <a:schemeClr val="tx1"/>
          </a:solidFill>
          <a:latin typeface="+mn-lt"/>
          <a:ea typeface="+mn-ea"/>
          <a:cs typeface="+mn-cs"/>
        </a:defRPr>
      </a:lvl7pPr>
      <a:lvl8pPr marL="2902481" algn="l" defTabSz="829280" rtl="0" eaLnBrk="1" latinLnBrk="0" hangingPunct="1">
        <a:defRPr sz="1600" kern="1200">
          <a:solidFill>
            <a:schemeClr val="tx1"/>
          </a:solidFill>
          <a:latin typeface="+mn-lt"/>
          <a:ea typeface="+mn-ea"/>
          <a:cs typeface="+mn-cs"/>
        </a:defRPr>
      </a:lvl8pPr>
      <a:lvl9pPr marL="3317121" algn="l" defTabSz="82928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6" charset="0"/>
              </a:defRPr>
            </a:lvl1pPr>
          </a:lstStyle>
          <a:p>
            <a:pPr defTabSz="914400" fontAlgn="base">
              <a:spcBef>
                <a:spcPct val="0"/>
              </a:spcBef>
              <a:spcAft>
                <a:spcPct val="0"/>
              </a:spcAft>
              <a:defRPr/>
            </a:pPr>
            <a:fld id="{0DB15E3B-63B9-439E-A240-1AA9CF37780A}" type="datetime1">
              <a:rPr lang="en-US">
                <a:ea typeface="ＭＳ Ｐゴシック" pitchFamily="-116" charset="-128"/>
              </a:rPr>
              <a:pPr defTabSz="914400" fontAlgn="base">
                <a:spcBef>
                  <a:spcPct val="0"/>
                </a:spcBef>
                <a:spcAft>
                  <a:spcPct val="0"/>
                </a:spcAft>
                <a:defRPr/>
              </a:pPr>
              <a:t>2/28/12</a:t>
            </a:fld>
            <a:endParaRPr lang="en-US">
              <a:ea typeface="ＭＳ Ｐゴシック" pitchFamily="-11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mn-ea"/>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6" charset="0"/>
              </a:defRPr>
            </a:lvl1pPr>
          </a:lstStyle>
          <a:p>
            <a:pPr defTabSz="914400" fontAlgn="base">
              <a:spcBef>
                <a:spcPct val="0"/>
              </a:spcBef>
              <a:spcAft>
                <a:spcPct val="0"/>
              </a:spcAft>
              <a:defRPr/>
            </a:pPr>
            <a:fld id="{A418F821-AF4B-4660-B3E0-DD75D46128EC}" type="slidenum">
              <a:rPr lang="en-US">
                <a:ea typeface="ＭＳ Ｐゴシック" pitchFamily="-116" charset="-128"/>
              </a:rPr>
              <a:pPr defTabSz="914400" fontAlgn="base">
                <a:spcBef>
                  <a:spcPct val="0"/>
                </a:spcBef>
                <a:spcAft>
                  <a:spcPct val="0"/>
                </a:spcAft>
                <a:defRPr/>
              </a:pPr>
              <a:t>‹#›</a:t>
            </a:fld>
            <a:endParaRPr lang="en-US">
              <a:ea typeface="ＭＳ Ｐゴシック" pitchFamily="-116" charset="-128"/>
            </a:endParaRPr>
          </a:p>
        </p:txBody>
      </p:sp>
      <p:pic>
        <p:nvPicPr>
          <p:cNvPr id="2056" name="Picture 11" descr="hhslogoWhite_eagle400x363"/>
          <p:cNvPicPr>
            <a:picLocks noChangeAspect="1" noChangeArrowheads="1"/>
          </p:cNvPicPr>
          <p:nvPr/>
        </p:nvPicPr>
        <p:blipFill>
          <a:blip r:embed="rId3" cstate="print"/>
          <a:srcRect/>
          <a:stretch>
            <a:fillRect/>
          </a:stretch>
        </p:blipFill>
        <p:spPr bwMode="auto">
          <a:xfrm>
            <a:off x="7696200" y="228600"/>
            <a:ext cx="1143000" cy="103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Lst>
  <p:transition>
    <p:fade thruBlk="1"/>
  </p:transition>
  <p:txStyles>
    <p:titleStyle>
      <a:lvl1pPr algn="l" rtl="0" eaLnBrk="0" fontAlgn="base" hangingPunct="0">
        <a:spcBef>
          <a:spcPct val="0"/>
        </a:spcBef>
        <a:spcAft>
          <a:spcPct val="0"/>
        </a:spcAft>
        <a:defRPr sz="3400" b="1"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5pPr>
      <a:lvl6pPr marL="457200" algn="l" rtl="0" fontAlgn="base">
        <a:spcBef>
          <a:spcPct val="0"/>
        </a:spcBef>
        <a:spcAft>
          <a:spcPct val="0"/>
        </a:spcAft>
        <a:defRPr sz="3400" b="1">
          <a:solidFill>
            <a:schemeClr val="bg1"/>
          </a:solidFill>
          <a:latin typeface="Calibri" pitchFamily="34" charset="0"/>
        </a:defRPr>
      </a:lvl6pPr>
      <a:lvl7pPr marL="914400" algn="l" rtl="0" fontAlgn="base">
        <a:spcBef>
          <a:spcPct val="0"/>
        </a:spcBef>
        <a:spcAft>
          <a:spcPct val="0"/>
        </a:spcAft>
        <a:defRPr sz="3400" b="1">
          <a:solidFill>
            <a:schemeClr val="bg1"/>
          </a:solidFill>
          <a:latin typeface="Calibri" pitchFamily="34" charset="0"/>
        </a:defRPr>
      </a:lvl7pPr>
      <a:lvl8pPr marL="1371600" algn="l" rtl="0" fontAlgn="base">
        <a:spcBef>
          <a:spcPct val="0"/>
        </a:spcBef>
        <a:spcAft>
          <a:spcPct val="0"/>
        </a:spcAft>
        <a:defRPr sz="3400" b="1">
          <a:solidFill>
            <a:schemeClr val="bg1"/>
          </a:solidFill>
          <a:latin typeface="Calibri" pitchFamily="34" charset="0"/>
        </a:defRPr>
      </a:lvl8pPr>
      <a:lvl9pPr marL="1828800" algn="l" rtl="0" fontAlgn="base">
        <a:spcBef>
          <a:spcPct val="0"/>
        </a:spcBef>
        <a:spcAft>
          <a:spcPct val="0"/>
        </a:spcAft>
        <a:defRPr sz="3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6" charset="0"/>
              </a:defRPr>
            </a:lvl1pPr>
          </a:lstStyle>
          <a:p>
            <a:pPr defTabSz="914400" fontAlgn="base">
              <a:spcBef>
                <a:spcPct val="0"/>
              </a:spcBef>
              <a:spcAft>
                <a:spcPct val="0"/>
              </a:spcAft>
              <a:defRPr/>
            </a:pPr>
            <a:fld id="{0DB15E3B-63B9-439E-A240-1AA9CF37780A}" type="datetime1">
              <a:rPr lang="en-US">
                <a:ea typeface="ＭＳ Ｐゴシック" pitchFamily="-116" charset="-128"/>
              </a:rPr>
              <a:pPr defTabSz="914400" fontAlgn="base">
                <a:spcBef>
                  <a:spcPct val="0"/>
                </a:spcBef>
                <a:spcAft>
                  <a:spcPct val="0"/>
                </a:spcAft>
                <a:defRPr/>
              </a:pPr>
              <a:t>2/28/12</a:t>
            </a:fld>
            <a:endParaRPr lang="en-US">
              <a:ea typeface="ＭＳ Ｐゴシック" pitchFamily="-11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mn-ea"/>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6" charset="0"/>
              </a:defRPr>
            </a:lvl1pPr>
          </a:lstStyle>
          <a:p>
            <a:pPr defTabSz="914400" fontAlgn="base">
              <a:spcBef>
                <a:spcPct val="0"/>
              </a:spcBef>
              <a:spcAft>
                <a:spcPct val="0"/>
              </a:spcAft>
              <a:defRPr/>
            </a:pPr>
            <a:fld id="{A418F821-AF4B-4660-B3E0-DD75D46128EC}" type="slidenum">
              <a:rPr lang="en-US">
                <a:ea typeface="ＭＳ Ｐゴシック" pitchFamily="-116" charset="-128"/>
              </a:rPr>
              <a:pPr defTabSz="914400" fontAlgn="base">
                <a:spcBef>
                  <a:spcPct val="0"/>
                </a:spcBef>
                <a:spcAft>
                  <a:spcPct val="0"/>
                </a:spcAft>
                <a:defRPr/>
              </a:pPr>
              <a:t>‹#›</a:t>
            </a:fld>
            <a:endParaRPr lang="en-US">
              <a:ea typeface="ＭＳ Ｐゴシック" pitchFamily="-116" charset="-128"/>
            </a:endParaRPr>
          </a:p>
        </p:txBody>
      </p:sp>
      <p:pic>
        <p:nvPicPr>
          <p:cNvPr id="2056" name="Picture 11" descr="hhslogoWhite_eagle400x363"/>
          <p:cNvPicPr>
            <a:picLocks noChangeAspect="1" noChangeArrowheads="1"/>
          </p:cNvPicPr>
          <p:nvPr/>
        </p:nvPicPr>
        <p:blipFill>
          <a:blip r:embed="rId3" cstate="print"/>
          <a:srcRect/>
          <a:stretch>
            <a:fillRect/>
          </a:stretch>
        </p:blipFill>
        <p:spPr bwMode="auto">
          <a:xfrm>
            <a:off x="7696200" y="228600"/>
            <a:ext cx="1143000" cy="103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Lst>
  <p:transition>
    <p:fade thruBlk="1"/>
  </p:transition>
  <p:txStyles>
    <p:titleStyle>
      <a:lvl1pPr algn="l" rtl="0" eaLnBrk="0" fontAlgn="base" hangingPunct="0">
        <a:spcBef>
          <a:spcPct val="0"/>
        </a:spcBef>
        <a:spcAft>
          <a:spcPct val="0"/>
        </a:spcAft>
        <a:defRPr sz="3400" b="1"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3400" b="1">
          <a:solidFill>
            <a:schemeClr val="bg1"/>
          </a:solidFill>
          <a:latin typeface="Calibri" pitchFamily="34" charset="0"/>
          <a:ea typeface="ＭＳ Ｐゴシック" charset="-128"/>
          <a:cs typeface="ＭＳ Ｐゴシック" charset="-128"/>
        </a:defRPr>
      </a:lvl5pPr>
      <a:lvl6pPr marL="457200" algn="l" rtl="0" fontAlgn="base">
        <a:spcBef>
          <a:spcPct val="0"/>
        </a:spcBef>
        <a:spcAft>
          <a:spcPct val="0"/>
        </a:spcAft>
        <a:defRPr sz="3400" b="1">
          <a:solidFill>
            <a:schemeClr val="bg1"/>
          </a:solidFill>
          <a:latin typeface="Calibri" pitchFamily="34" charset="0"/>
        </a:defRPr>
      </a:lvl6pPr>
      <a:lvl7pPr marL="914400" algn="l" rtl="0" fontAlgn="base">
        <a:spcBef>
          <a:spcPct val="0"/>
        </a:spcBef>
        <a:spcAft>
          <a:spcPct val="0"/>
        </a:spcAft>
        <a:defRPr sz="3400" b="1">
          <a:solidFill>
            <a:schemeClr val="bg1"/>
          </a:solidFill>
          <a:latin typeface="Calibri" pitchFamily="34" charset="0"/>
        </a:defRPr>
      </a:lvl7pPr>
      <a:lvl8pPr marL="1371600" algn="l" rtl="0" fontAlgn="base">
        <a:spcBef>
          <a:spcPct val="0"/>
        </a:spcBef>
        <a:spcAft>
          <a:spcPct val="0"/>
        </a:spcAft>
        <a:defRPr sz="3400" b="1">
          <a:solidFill>
            <a:schemeClr val="bg1"/>
          </a:solidFill>
          <a:latin typeface="Calibri" pitchFamily="34" charset="0"/>
        </a:defRPr>
      </a:lvl8pPr>
      <a:lvl9pPr marL="1828800" algn="l" rtl="0" fontAlgn="base">
        <a:spcBef>
          <a:spcPct val="0"/>
        </a:spcBef>
        <a:spcAft>
          <a:spcPct val="0"/>
        </a:spcAft>
        <a:defRPr sz="3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200" kern="1200">
          <a:solidFill>
            <a:schemeClr val="bg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hdi.healthline.com/health/total-knee-replacement-living" TargetMode="External"/><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1.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0.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9" Type="http://schemas.openxmlformats.org/officeDocument/2006/relationships/image" Target="../media/image43.png"/><Relationship Id="rId20" Type="http://schemas.openxmlformats.org/officeDocument/2006/relationships/image" Target="../media/image54.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 Id="rId25" Type="http://schemas.openxmlformats.org/officeDocument/2006/relationships/image" Target="../media/image59.jpeg"/><Relationship Id="rId26" Type="http://schemas.openxmlformats.org/officeDocument/2006/relationships/image" Target="../media/image60.png"/><Relationship Id="rId27" Type="http://schemas.openxmlformats.org/officeDocument/2006/relationships/image" Target="../media/image61.png"/><Relationship Id="rId28" Type="http://schemas.openxmlformats.org/officeDocument/2006/relationships/image" Target="../media/image62.png"/><Relationship Id="rId29" Type="http://schemas.openxmlformats.org/officeDocument/2006/relationships/image" Target="../media/image63.png"/><Relationship Id="rId30" Type="http://schemas.openxmlformats.org/officeDocument/2006/relationships/image" Target="../media/image64.png"/><Relationship Id="rId31" Type="http://schemas.openxmlformats.org/officeDocument/2006/relationships/image" Target="../media/image65.png"/><Relationship Id="rId32" Type="http://schemas.openxmlformats.org/officeDocument/2006/relationships/image" Target="../media/image66.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jpeg"/><Relationship Id="rId17" Type="http://schemas.openxmlformats.org/officeDocument/2006/relationships/image" Target="../media/image51.png"/><Relationship Id="rId18" Type="http://schemas.openxmlformats.org/officeDocument/2006/relationships/image" Target="../media/image52.png"/><Relationship Id="rId19" Type="http://schemas.openxmlformats.org/officeDocument/2006/relationships/image" Target="../media/image53.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9.png"/><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 Id="rId11"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slideLayout" Target="../slideLayouts/slideLayout14.xml"/><Relationship Id="rId26" Type="http://schemas.openxmlformats.org/officeDocument/2006/relationships/notesSlide" Target="../notesSlides/notesSlide3.xml"/><Relationship Id="rId27" Type="http://schemas.openxmlformats.org/officeDocument/2006/relationships/image" Target="../media/image15.jpeg"/><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14400" y="1828805"/>
            <a:ext cx="7315200" cy="3046942"/>
          </a:xfrm>
          <a:prstGeom prst="rect">
            <a:avLst/>
          </a:prstGeom>
        </p:spPr>
        <p:txBody>
          <a:bodyPr wrap="square" lIns="91390" tIns="45697" rIns="91390" bIns="45697">
            <a:spAutoFit/>
          </a:bodyPr>
          <a:lstStyle/>
          <a:p>
            <a:pPr algn="ctr">
              <a:lnSpc>
                <a:spcPct val="150000"/>
              </a:lnSpc>
            </a:pPr>
            <a:r>
              <a:rPr lang="en-US" sz="3200" b="1" dirty="0" smtClean="0">
                <a:latin typeface="Arial" pitchFamily="34" charset="0"/>
                <a:cs typeface="Arial" pitchFamily="34" charset="0"/>
              </a:rPr>
              <a:t>It's Not </a:t>
            </a:r>
            <a:r>
              <a:rPr lang="en-US" sz="3200" b="1" i="1" dirty="0" smtClean="0">
                <a:latin typeface="Arial" pitchFamily="34" charset="0"/>
                <a:cs typeface="Arial" pitchFamily="34" charset="0"/>
              </a:rPr>
              <a:t>Just</a:t>
            </a:r>
            <a:r>
              <a:rPr lang="en-US" sz="3200" b="1" dirty="0" smtClean="0">
                <a:latin typeface="Arial" pitchFamily="34" charset="0"/>
                <a:cs typeface="Arial" pitchFamily="34" charset="0"/>
              </a:rPr>
              <a:t> about the </a:t>
            </a:r>
            <a:r>
              <a:rPr lang="en-US" sz="3200" b="1" smtClean="0">
                <a:latin typeface="Arial" pitchFamily="34" charset="0"/>
                <a:cs typeface="Arial" pitchFamily="34" charset="0"/>
              </a:rPr>
              <a:t>Data....</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200" b="1" dirty="0" smtClean="0">
                <a:latin typeface="Arial" pitchFamily="34" charset="0"/>
                <a:cs typeface="Arial" pitchFamily="34" charset="0"/>
              </a:rPr>
              <a:t>the Power of Driving Impact </a:t>
            </a:r>
          </a:p>
          <a:p>
            <a:pPr algn="ctr">
              <a:lnSpc>
                <a:spcPct val="150000"/>
              </a:lnSpc>
            </a:pPr>
            <a:r>
              <a:rPr lang="en-US" sz="3200" b="1" dirty="0" smtClean="0">
                <a:latin typeface="Arial" pitchFamily="34" charset="0"/>
                <a:cs typeface="Arial" pitchFamily="34" charset="0"/>
              </a:rPr>
              <a:t>through Intent and Interconnectedness</a:t>
            </a:r>
            <a:endParaRPr lang="en-US" sz="32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Oval 14"/>
          <p:cNvSpPr/>
          <p:nvPr/>
        </p:nvSpPr>
        <p:spPr>
          <a:xfrm>
            <a:off x="2365828" y="957942"/>
            <a:ext cx="8519885" cy="7271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5844" name="Rectangle 2"/>
          <p:cNvSpPr>
            <a:spLocks noGrp="1" noChangeArrowheads="1"/>
          </p:cNvSpPr>
          <p:nvPr>
            <p:ph type="title" idx="4294967295"/>
          </p:nvPr>
        </p:nvSpPr>
        <p:spPr>
          <a:xfrm>
            <a:off x="342900" y="229737"/>
            <a:ext cx="7227888" cy="1143000"/>
          </a:xfrm>
        </p:spPr>
        <p:txBody>
          <a:bodyPr anchor="ctr"/>
          <a:lstStyle/>
          <a:p>
            <a:pPr eaLnBrk="1" hangingPunct="1"/>
            <a:r>
              <a:rPr lang="en-US" sz="2800" dirty="0" smtClean="0"/>
              <a:t>HDI goal:  a self-propelled, open “ecosystem of innovation” using data to improve health (and create jobs of the future)</a:t>
            </a:r>
          </a:p>
        </p:txBody>
      </p:sp>
      <p:sp>
        <p:nvSpPr>
          <p:cNvPr id="19459" name="Content Placeholder 3"/>
          <p:cNvSpPr>
            <a:spLocks/>
          </p:cNvSpPr>
          <p:nvPr/>
        </p:nvSpPr>
        <p:spPr bwMode="auto">
          <a:xfrm>
            <a:off x="4789717" y="2272668"/>
            <a:ext cx="4005944" cy="4194628"/>
          </a:xfrm>
          <a:prstGeom prst="rect">
            <a:avLst/>
          </a:prstGeom>
          <a:noFill/>
          <a:ln w="9525">
            <a:noFill/>
            <a:miter lim="800000"/>
            <a:headEnd/>
            <a:tailEnd/>
          </a:ln>
        </p:spPr>
        <p:txBody>
          <a:bodyPr/>
          <a:lstStyle/>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Help consumers take control of their health and health care</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Help employers promote health and wellness</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Help care providers deliver better care</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Help journalists shed light</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Help local leaders make better-informed decisions</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Support all of the above through “data intermediary” services</a:t>
            </a:r>
          </a:p>
          <a:p>
            <a:pPr marL="228600" indent="-228600" defTabSz="914400" eaLnBrk="0" fontAlgn="base" hangingPunct="0">
              <a:spcBef>
                <a:spcPts val="600"/>
              </a:spcBef>
              <a:spcAft>
                <a:spcPct val="0"/>
              </a:spcAft>
              <a:buFontTx/>
              <a:buChar char="•"/>
            </a:pPr>
            <a:r>
              <a:rPr lang="en-US" sz="2000" dirty="0" smtClean="0">
                <a:solidFill>
                  <a:prstClr val="white"/>
                </a:solidFill>
                <a:ea typeface="ＭＳ Ｐゴシック" pitchFamily="-116" charset="-128"/>
              </a:rPr>
              <a:t>And much more</a:t>
            </a:r>
            <a:endParaRPr lang="en-US" sz="2000" b="1" dirty="0">
              <a:solidFill>
                <a:prstClr val="white"/>
              </a:solidFill>
              <a:ea typeface="ＭＳ Ｐゴシック" pitchFamily="-116" charset="-128"/>
            </a:endParaRPr>
          </a:p>
        </p:txBody>
      </p:sp>
      <p:sp>
        <p:nvSpPr>
          <p:cNvPr id="19" name="Rectangle 18"/>
          <p:cNvSpPr/>
          <p:nvPr/>
        </p:nvSpPr>
        <p:spPr>
          <a:xfrm>
            <a:off x="4310767" y="1473593"/>
            <a:ext cx="4820184" cy="707886"/>
          </a:xfrm>
          <a:prstGeom prst="rect">
            <a:avLst/>
          </a:prstGeom>
        </p:spPr>
        <p:txBody>
          <a:bodyPr wrap="square">
            <a:spAutoFit/>
          </a:bodyPr>
          <a:lstStyle/>
          <a:p>
            <a:pPr algn="ctr" defTabSz="914400" eaLnBrk="0" fontAlgn="base" hangingPunct="0">
              <a:spcBef>
                <a:spcPct val="20000"/>
              </a:spcBef>
              <a:spcAft>
                <a:spcPct val="0"/>
              </a:spcAft>
            </a:pPr>
            <a:r>
              <a:rPr lang="en-US" sz="2000" b="1" u="sng" dirty="0" smtClean="0">
                <a:solidFill>
                  <a:prstClr val="white"/>
                </a:solidFill>
                <a:ea typeface="ＭＳ Ｐゴシック" pitchFamily="-116" charset="-128"/>
              </a:rPr>
              <a:t>A Rapidly Growing Array of Innovative </a:t>
            </a:r>
            <a:r>
              <a:rPr lang="en-US" sz="2000" b="1" u="sng" dirty="0">
                <a:solidFill>
                  <a:prstClr val="white"/>
                </a:solidFill>
                <a:ea typeface="ＭＳ Ｐゴシック" pitchFamily="-116" charset="-128"/>
              </a:rPr>
              <a:t>Products and Services That</a:t>
            </a:r>
            <a:r>
              <a:rPr lang="en-US" sz="2000" b="1" dirty="0">
                <a:solidFill>
                  <a:prstClr val="white"/>
                </a:solidFill>
                <a:ea typeface="ＭＳ Ｐゴシック" pitchFamily="-116" charset="-128"/>
              </a:rPr>
              <a:t>:</a:t>
            </a:r>
          </a:p>
        </p:txBody>
      </p:sp>
      <p:sp>
        <p:nvSpPr>
          <p:cNvPr id="20" name="Right Arrow Callout 19"/>
          <p:cNvSpPr/>
          <p:nvPr/>
        </p:nvSpPr>
        <p:spPr>
          <a:xfrm>
            <a:off x="177934" y="2358128"/>
            <a:ext cx="4631067" cy="3105848"/>
          </a:xfrm>
          <a:custGeom>
            <a:avLst/>
            <a:gdLst>
              <a:gd name="connsiteX0" fmla="*/ 0 w 4834267"/>
              <a:gd name="connsiteY0" fmla="*/ 0 h 3105848"/>
              <a:gd name="connsiteX1" fmla="*/ 3141162 w 4834267"/>
              <a:gd name="connsiteY1" fmla="*/ 0 h 3105848"/>
              <a:gd name="connsiteX2" fmla="*/ 3141162 w 4834267"/>
              <a:gd name="connsiteY2" fmla="*/ 1164693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141162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141162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60476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504020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60476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504020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74990 w 4834267"/>
              <a:gd name="connsiteY9" fmla="*/ 3105848 h 3105848"/>
              <a:gd name="connsiteX10" fmla="*/ 0 w 4834267"/>
              <a:gd name="connsiteY10" fmla="*/ 3105848 h 3105848"/>
              <a:gd name="connsiteX11" fmla="*/ 0 w 4834267"/>
              <a:gd name="connsiteY11" fmla="*/ 0 h 3105848"/>
              <a:gd name="connsiteX0" fmla="*/ 0 w 4631067"/>
              <a:gd name="connsiteY0" fmla="*/ 0 h 3105848"/>
              <a:gd name="connsiteX1" fmla="*/ 3504020 w 4631067"/>
              <a:gd name="connsiteY1" fmla="*/ 0 h 3105848"/>
              <a:gd name="connsiteX2" fmla="*/ 3504019 w 4631067"/>
              <a:gd name="connsiteY2" fmla="*/ 1150179 h 3105848"/>
              <a:gd name="connsiteX3" fmla="*/ 4057805 w 4631067"/>
              <a:gd name="connsiteY3" fmla="*/ 1164693 h 3105848"/>
              <a:gd name="connsiteX4" fmla="*/ 4057805 w 4631067"/>
              <a:gd name="connsiteY4" fmla="*/ 776462 h 3105848"/>
              <a:gd name="connsiteX5" fmla="*/ 4631067 w 4631067"/>
              <a:gd name="connsiteY5" fmla="*/ 1567438 h 3105848"/>
              <a:gd name="connsiteX6" fmla="*/ 4057805 w 4631067"/>
              <a:gd name="connsiteY6" fmla="*/ 2329386 h 3105848"/>
              <a:gd name="connsiteX7" fmla="*/ 4057805 w 4631067"/>
              <a:gd name="connsiteY7" fmla="*/ 1941155 h 3105848"/>
              <a:gd name="connsiteX8" fmla="*/ 3474991 w 4631067"/>
              <a:gd name="connsiteY8" fmla="*/ 1941155 h 3105848"/>
              <a:gd name="connsiteX9" fmla="*/ 3474990 w 4631067"/>
              <a:gd name="connsiteY9" fmla="*/ 3105848 h 3105848"/>
              <a:gd name="connsiteX10" fmla="*/ 0 w 4631067"/>
              <a:gd name="connsiteY10" fmla="*/ 3105848 h 3105848"/>
              <a:gd name="connsiteX11" fmla="*/ 0 w 4631067"/>
              <a:gd name="connsiteY11" fmla="*/ 0 h 31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1067" h="3105848">
                <a:moveTo>
                  <a:pt x="0" y="0"/>
                </a:moveTo>
                <a:lnTo>
                  <a:pt x="3504020" y="0"/>
                </a:lnTo>
                <a:cubicBezTo>
                  <a:pt x="3504020" y="383393"/>
                  <a:pt x="3504019" y="766786"/>
                  <a:pt x="3504019" y="1150179"/>
                </a:cubicBezTo>
                <a:lnTo>
                  <a:pt x="4057805" y="1164693"/>
                </a:lnTo>
                <a:lnTo>
                  <a:pt x="4057805" y="776462"/>
                </a:lnTo>
                <a:lnTo>
                  <a:pt x="4631067" y="1567438"/>
                </a:lnTo>
                <a:lnTo>
                  <a:pt x="4057805" y="2329386"/>
                </a:lnTo>
                <a:lnTo>
                  <a:pt x="4057805" y="1941155"/>
                </a:lnTo>
                <a:lnTo>
                  <a:pt x="3474991" y="1941155"/>
                </a:lnTo>
                <a:cubicBezTo>
                  <a:pt x="3474991" y="2329386"/>
                  <a:pt x="3474990" y="2717617"/>
                  <a:pt x="3474990" y="3105848"/>
                </a:cubicBezTo>
                <a:lnTo>
                  <a:pt x="0" y="3105848"/>
                </a:lnTo>
                <a:lnTo>
                  <a:pt x="0" y="0"/>
                </a:lnTo>
                <a:close/>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endParaRPr>
          </a:p>
        </p:txBody>
      </p:sp>
      <p:sp>
        <p:nvSpPr>
          <p:cNvPr id="2" name="TextBox 1"/>
          <p:cNvSpPr txBox="1"/>
          <p:nvPr/>
        </p:nvSpPr>
        <p:spPr>
          <a:xfrm>
            <a:off x="335766" y="2589546"/>
            <a:ext cx="3179947"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0070C0"/>
                </a:solidFill>
                <a:ea typeface="ＭＳ Ｐゴシック" pitchFamily="-116" charset="-128"/>
              </a:rPr>
              <a:t>Health-Related Data from</a:t>
            </a:r>
            <a:endParaRPr lang="en-US" sz="2000" b="1" dirty="0">
              <a:solidFill>
                <a:srgbClr val="0070C0"/>
              </a:solidFill>
              <a:ea typeface="ＭＳ Ｐゴシック" pitchFamily="-116" charset="-128"/>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473044" y="3233710"/>
            <a:ext cx="856420" cy="856420"/>
          </a:xfrm>
          <a:prstGeom prst="rect">
            <a:avLst/>
          </a:prstGeom>
          <a:noFill/>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63119" y="3233710"/>
            <a:ext cx="846677" cy="856420"/>
          </a:xfrm>
          <a:prstGeom prst="rect">
            <a:avLst/>
          </a:prstGeom>
          <a:noFill/>
          <a:ln>
            <a:noFill/>
          </a:ln>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14789" y="4374537"/>
            <a:ext cx="943338" cy="632036"/>
          </a:xfrm>
          <a:prstGeom prst="rect">
            <a:avLst/>
          </a:prstGeom>
          <a:noFill/>
          <a:ln>
            <a:noFill/>
          </a:ln>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473044" y="4262346"/>
            <a:ext cx="856420" cy="856420"/>
          </a:xfrm>
          <a:prstGeom prst="rect">
            <a:avLst/>
          </a:prstGeom>
          <a:noFill/>
          <a:ln>
            <a:noFill/>
          </a:ln>
        </p:spPr>
      </p:pic>
      <p:pic>
        <p:nvPicPr>
          <p:cNvPr id="16" name="Picture 15"/>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491391" y="4299498"/>
            <a:ext cx="910494" cy="782116"/>
          </a:xfrm>
          <a:prstGeom prst="rect">
            <a:avLst/>
          </a:prstGeom>
        </p:spPr>
      </p:pic>
      <p:sp>
        <p:nvSpPr>
          <p:cNvPr id="22" name="TextBox 21"/>
          <p:cNvSpPr txBox="1"/>
          <p:nvPr/>
        </p:nvSpPr>
        <p:spPr>
          <a:xfrm>
            <a:off x="3657879" y="3680219"/>
            <a:ext cx="952505" cy="461665"/>
          </a:xfrm>
          <a:prstGeom prst="rect">
            <a:avLst/>
          </a:prstGeom>
          <a:noFill/>
        </p:spPr>
        <p:txBody>
          <a:bodyPr wrap="none" rtlCol="0">
            <a:spAutoFit/>
          </a:bodyPr>
          <a:lstStyle/>
          <a:p>
            <a:pPr defTabSz="914400" fontAlgn="base">
              <a:spcBef>
                <a:spcPct val="0"/>
              </a:spcBef>
              <a:spcAft>
                <a:spcPct val="0"/>
              </a:spcAft>
            </a:pPr>
            <a:r>
              <a:rPr lang="en-US" sz="2400" b="1" dirty="0" smtClean="0">
                <a:solidFill>
                  <a:srgbClr val="0070C0"/>
                </a:solidFill>
                <a:ea typeface="ＭＳ Ｐゴシック" pitchFamily="-116" charset="-128"/>
              </a:rPr>
              <a:t>FUELS</a:t>
            </a:r>
            <a:endParaRPr lang="en-US" b="1" dirty="0">
              <a:solidFill>
                <a:srgbClr val="0070C0"/>
              </a:solidFill>
              <a:ea typeface="ＭＳ Ｐゴシック" pitchFamily="-116" charset="-128"/>
            </a:endParaRPr>
          </a:p>
        </p:txBody>
      </p:sp>
      <p:pic>
        <p:nvPicPr>
          <p:cNvPr id="9" name="Picture 8"/>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456586" y="3323784"/>
            <a:ext cx="980104" cy="676271"/>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p:cNvSpPr>
          <p:nvPr/>
        </p:nvSpPr>
        <p:spPr bwMode="auto">
          <a:xfrm>
            <a:off x="428625" y="473073"/>
            <a:ext cx="8229600" cy="1143000"/>
          </a:xfrm>
          <a:prstGeom prst="rect">
            <a:avLst/>
          </a:prstGeom>
          <a:noFill/>
          <a:ln w="9525">
            <a:noFill/>
            <a:miter lim="800000"/>
            <a:headEnd/>
            <a:tailEnd/>
          </a:ln>
        </p:spPr>
        <p:txBody>
          <a:bodyPr anchor="t"/>
          <a:lstStyle/>
          <a:p>
            <a:pPr defTabSz="914400" fontAlgn="base">
              <a:spcBef>
                <a:spcPct val="0"/>
              </a:spcBef>
              <a:spcAft>
                <a:spcPct val="0"/>
              </a:spcAft>
            </a:pPr>
            <a:r>
              <a:rPr lang="en-US" sz="2800" b="1" dirty="0" smtClean="0">
                <a:solidFill>
                  <a:prstClr val="white"/>
                </a:solidFill>
                <a:ea typeface="ＭＳ Ｐゴシック" pitchFamily="-116" charset="-128"/>
              </a:rPr>
              <a:t>What kinds of data are we liberating?</a:t>
            </a:r>
            <a:endParaRPr lang="en-US" sz="2800" b="1" dirty="0">
              <a:solidFill>
                <a:srgbClr val="C0C0C0"/>
              </a:solidFill>
              <a:ea typeface="ＭＳ Ｐゴシック" pitchFamily="-116" charset="-128"/>
            </a:endParaRPr>
          </a:p>
        </p:txBody>
      </p:sp>
      <p:sp>
        <p:nvSpPr>
          <p:cNvPr id="3" name="Oval 2"/>
          <p:cNvSpPr/>
          <p:nvPr/>
        </p:nvSpPr>
        <p:spPr>
          <a:xfrm>
            <a:off x="2286000" y="1752600"/>
            <a:ext cx="4330245" cy="4330245"/>
          </a:xfrm>
          <a:prstGeom prst="ellipse">
            <a:avLst/>
          </a:prstGeom>
          <a:noFill/>
          <a:ln w="152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black"/>
              </a:solidFill>
            </a:endParaRPr>
          </a:p>
        </p:txBody>
      </p:sp>
      <p:sp>
        <p:nvSpPr>
          <p:cNvPr id="4" name="Oval 3"/>
          <p:cNvSpPr/>
          <p:nvPr/>
        </p:nvSpPr>
        <p:spPr>
          <a:xfrm>
            <a:off x="3733800" y="10668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914400" fontAlgn="base">
              <a:spcBef>
                <a:spcPct val="0"/>
              </a:spcBef>
              <a:spcAft>
                <a:spcPct val="0"/>
              </a:spcAft>
            </a:pPr>
            <a:r>
              <a:rPr lang="en-US" sz="1600" b="1" dirty="0" smtClean="0">
                <a:solidFill>
                  <a:prstClr val="black"/>
                </a:solidFill>
              </a:rPr>
              <a:t>Community Health</a:t>
            </a:r>
            <a:endParaRPr lang="en-US" sz="1600" b="1" dirty="0">
              <a:solidFill>
                <a:prstClr val="black"/>
              </a:solidFill>
            </a:endParaRPr>
          </a:p>
        </p:txBody>
      </p:sp>
      <p:sp>
        <p:nvSpPr>
          <p:cNvPr id="6" name="Oval 5"/>
          <p:cNvSpPr/>
          <p:nvPr/>
        </p:nvSpPr>
        <p:spPr>
          <a:xfrm>
            <a:off x="5638800" y="20574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lang="en-US" sz="1600" b="1" dirty="0" smtClean="0">
                <a:solidFill>
                  <a:prstClr val="black"/>
                </a:solidFill>
              </a:rPr>
              <a:t>Provider Directories &amp; Quality</a:t>
            </a:r>
            <a:endParaRPr lang="en-US" sz="1600" b="1" dirty="0">
              <a:solidFill>
                <a:prstClr val="black"/>
              </a:solidFill>
            </a:endParaRPr>
          </a:p>
        </p:txBody>
      </p:sp>
      <p:sp>
        <p:nvSpPr>
          <p:cNvPr id="7" name="Oval 6"/>
          <p:cNvSpPr/>
          <p:nvPr/>
        </p:nvSpPr>
        <p:spPr>
          <a:xfrm>
            <a:off x="5715000" y="42672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lang="en-US" sz="1600" b="1" dirty="0" smtClean="0">
                <a:solidFill>
                  <a:prstClr val="black"/>
                </a:solidFill>
              </a:rPr>
              <a:t>“Blue Button”</a:t>
            </a:r>
            <a:endParaRPr lang="en-US" sz="1600" b="1" dirty="0">
              <a:solidFill>
                <a:prstClr val="black"/>
              </a:solidFill>
            </a:endParaRPr>
          </a:p>
        </p:txBody>
      </p:sp>
      <p:sp>
        <p:nvSpPr>
          <p:cNvPr id="9" name="Oval 8"/>
          <p:cNvSpPr/>
          <p:nvPr/>
        </p:nvSpPr>
        <p:spPr>
          <a:xfrm>
            <a:off x="3810000" y="51816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lang="en-US" sz="1600" b="1" dirty="0" smtClean="0">
                <a:solidFill>
                  <a:prstClr val="black"/>
                </a:solidFill>
              </a:rPr>
              <a:t>Consumer Product Information</a:t>
            </a:r>
            <a:endParaRPr lang="en-US" sz="1600" b="1" dirty="0">
              <a:solidFill>
                <a:prstClr val="black"/>
              </a:solidFill>
            </a:endParaRPr>
          </a:p>
        </p:txBody>
      </p:sp>
      <p:sp>
        <p:nvSpPr>
          <p:cNvPr id="10" name="Oval 9"/>
          <p:cNvSpPr/>
          <p:nvPr/>
        </p:nvSpPr>
        <p:spPr>
          <a:xfrm>
            <a:off x="1905000" y="42672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lang="en-US" sz="1600" b="1" dirty="0" smtClean="0">
                <a:solidFill>
                  <a:prstClr val="black"/>
                </a:solidFill>
              </a:rPr>
              <a:t>Medical/</a:t>
            </a:r>
          </a:p>
          <a:p>
            <a:pPr algn="ctr" defTabSz="914400" fontAlgn="base">
              <a:spcBef>
                <a:spcPct val="0"/>
              </a:spcBef>
              <a:spcAft>
                <a:spcPct val="0"/>
              </a:spcAft>
            </a:pPr>
            <a:r>
              <a:rPr lang="en-US" sz="1600" b="1" dirty="0" smtClean="0">
                <a:solidFill>
                  <a:prstClr val="black"/>
                </a:solidFill>
              </a:rPr>
              <a:t>Scientific Knowledge</a:t>
            </a:r>
            <a:endParaRPr lang="en-US" sz="1600" b="1" dirty="0">
              <a:solidFill>
                <a:prstClr val="black"/>
              </a:solidFill>
            </a:endParaRPr>
          </a:p>
        </p:txBody>
      </p:sp>
      <p:sp>
        <p:nvSpPr>
          <p:cNvPr id="11" name="Oval 10"/>
          <p:cNvSpPr/>
          <p:nvPr/>
        </p:nvSpPr>
        <p:spPr>
          <a:xfrm>
            <a:off x="1905000" y="2057400"/>
            <a:ext cx="1436915" cy="1436915"/>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400" fontAlgn="base">
              <a:spcBef>
                <a:spcPct val="0"/>
              </a:spcBef>
              <a:spcAft>
                <a:spcPct val="0"/>
              </a:spcAft>
            </a:pPr>
            <a:r>
              <a:rPr lang="en-US" sz="1600" b="1" dirty="0" err="1" smtClean="0">
                <a:solidFill>
                  <a:prstClr val="black"/>
                </a:solidFill>
              </a:rPr>
              <a:t>Govt</a:t>
            </a:r>
            <a:r>
              <a:rPr lang="en-US" sz="1600" b="1" dirty="0" smtClean="0">
                <a:solidFill>
                  <a:prstClr val="black"/>
                </a:solidFill>
              </a:rPr>
              <a:t> Spending</a:t>
            </a:r>
            <a:endParaRPr lang="en-US" sz="1600" b="1" dirty="0">
              <a:solidFill>
                <a:prstClr val="black"/>
              </a:solidFill>
            </a:endParaRPr>
          </a:p>
        </p:txBody>
      </p:sp>
      <p:sp>
        <p:nvSpPr>
          <p:cNvPr id="13" name="TextBox 12"/>
          <p:cNvSpPr txBox="1"/>
          <p:nvPr/>
        </p:nvSpPr>
        <p:spPr>
          <a:xfrm>
            <a:off x="3352800" y="3200400"/>
            <a:ext cx="2293258" cy="1200329"/>
          </a:xfrm>
          <a:prstGeom prst="rect">
            <a:avLst/>
          </a:prstGeom>
          <a:noFill/>
        </p:spPr>
        <p:txBody>
          <a:bodyPr wrap="square" rtlCol="0">
            <a:spAutoFit/>
          </a:bodyPr>
          <a:lstStyle/>
          <a:p>
            <a:pPr algn="ctr" defTabSz="914400" fontAlgn="base">
              <a:spcBef>
                <a:spcPct val="0"/>
              </a:spcBef>
              <a:spcAft>
                <a:spcPct val="0"/>
              </a:spcAft>
            </a:pPr>
            <a:r>
              <a:rPr lang="en-US" sz="2400" b="1" dirty="0" smtClean="0">
                <a:solidFill>
                  <a:prstClr val="white"/>
                </a:solidFill>
                <a:ea typeface="ＭＳ Ｐゴシック" pitchFamily="-116" charset="-128"/>
              </a:rPr>
              <a:t>HHS</a:t>
            </a:r>
          </a:p>
          <a:p>
            <a:pPr algn="ctr" defTabSz="914400" fontAlgn="base">
              <a:spcBef>
                <a:spcPct val="0"/>
              </a:spcBef>
              <a:spcAft>
                <a:spcPct val="0"/>
              </a:spcAft>
            </a:pPr>
            <a:r>
              <a:rPr lang="en-US" sz="2400" b="1" dirty="0" smtClean="0">
                <a:solidFill>
                  <a:prstClr val="white"/>
                </a:solidFill>
                <a:ea typeface="ＭＳ Ｐゴシック" pitchFamily="-116" charset="-128"/>
              </a:rPr>
              <a:t>Data Being Liberated</a:t>
            </a:r>
            <a:endParaRPr lang="en-US" sz="2400" b="1" dirty="0">
              <a:solidFill>
                <a:prstClr val="white"/>
              </a:solidFill>
              <a:ea typeface="ＭＳ Ｐゴシック" pitchFamily="-116" charset="-128"/>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txBox="1">
            <a:spLocks/>
          </p:cNvSpPr>
          <p:nvPr/>
        </p:nvSpPr>
        <p:spPr bwMode="auto">
          <a:xfrm>
            <a:off x="354013" y="444500"/>
            <a:ext cx="7010400" cy="1143000"/>
          </a:xfrm>
          <a:prstGeom prst="rect">
            <a:avLst/>
          </a:prstGeom>
          <a:noFill/>
          <a:ln w="9525">
            <a:noFill/>
            <a:miter lim="800000"/>
            <a:headEnd/>
            <a:tailEnd/>
          </a:ln>
        </p:spPr>
        <p:txBody>
          <a:bodyPr/>
          <a:lstStyle/>
          <a:p>
            <a:pPr defTabSz="914400" fontAlgn="base">
              <a:spcBef>
                <a:spcPct val="0"/>
              </a:spcBef>
              <a:spcAft>
                <a:spcPct val="0"/>
              </a:spcAft>
            </a:pPr>
            <a:endParaRPr lang="en-US" sz="2800" b="1" dirty="0">
              <a:solidFill>
                <a:srgbClr val="C0C0C0"/>
              </a:solidFill>
              <a:ea typeface="ＭＳ Ｐゴシック" pitchFamily="-116" charset="-128"/>
            </a:endParaRPr>
          </a:p>
        </p:txBody>
      </p:sp>
      <p:sp>
        <p:nvSpPr>
          <p:cNvPr id="57347" name="Rectangle 4"/>
          <p:cNvSpPr>
            <a:spLocks noChangeArrowheads="1"/>
          </p:cNvSpPr>
          <p:nvPr/>
        </p:nvSpPr>
        <p:spPr bwMode="auto">
          <a:xfrm>
            <a:off x="-254000" y="5792788"/>
            <a:ext cx="0" cy="274637"/>
          </a:xfrm>
          <a:prstGeom prst="rect">
            <a:avLst/>
          </a:prstGeom>
          <a:noFill/>
          <a:ln w="9525">
            <a:noFill/>
            <a:miter lim="800000"/>
            <a:headEnd/>
            <a:tailEnd/>
          </a:ln>
        </p:spPr>
        <p:txBody>
          <a:bodyPr wrap="none" lIns="0" tIns="0" rIns="0" bIns="0" anchor="ctr">
            <a:spAutoFit/>
          </a:bodyPr>
          <a:lstStyle/>
          <a:p>
            <a:pPr defTabSz="914400" eaLnBrk="0" fontAlgn="base" hangingPunct="0">
              <a:spcBef>
                <a:spcPct val="0"/>
              </a:spcBef>
              <a:spcAft>
                <a:spcPct val="0"/>
              </a:spcAft>
            </a:pPr>
            <a:endParaRPr lang="en-US">
              <a:solidFill>
                <a:prstClr val="black"/>
              </a:solidFill>
              <a:latin typeface="Arial" charset="0"/>
              <a:ea typeface="ＭＳ Ｐゴシック" pitchFamily="-116" charset="-128"/>
            </a:endParaRPr>
          </a:p>
        </p:txBody>
      </p:sp>
      <p:sp>
        <p:nvSpPr>
          <p:cNvPr id="57348" name="Rectangle 6"/>
          <p:cNvSpPr>
            <a:spLocks noChangeArrowheads="1"/>
          </p:cNvSpPr>
          <p:nvPr/>
        </p:nvSpPr>
        <p:spPr bwMode="auto">
          <a:xfrm>
            <a:off x="-254000" y="5792788"/>
            <a:ext cx="0" cy="274637"/>
          </a:xfrm>
          <a:prstGeom prst="rect">
            <a:avLst/>
          </a:prstGeom>
          <a:noFill/>
          <a:ln w="9525">
            <a:noFill/>
            <a:miter lim="800000"/>
            <a:headEnd/>
            <a:tailEnd/>
          </a:ln>
        </p:spPr>
        <p:txBody>
          <a:bodyPr wrap="none" lIns="0" tIns="0" rIns="0" bIns="0" anchor="ctr">
            <a:spAutoFit/>
          </a:bodyPr>
          <a:lstStyle/>
          <a:p>
            <a:pPr defTabSz="914400" eaLnBrk="0" fontAlgn="base" hangingPunct="0">
              <a:spcBef>
                <a:spcPct val="0"/>
              </a:spcBef>
              <a:spcAft>
                <a:spcPct val="0"/>
              </a:spcAft>
            </a:pPr>
            <a:endParaRPr lang="en-US">
              <a:solidFill>
                <a:prstClr val="black"/>
              </a:solidFill>
              <a:latin typeface="Arial" charset="0"/>
              <a:ea typeface="ＭＳ Ｐゴシック" pitchFamily="-116" charset="-128"/>
            </a:endParaRPr>
          </a:p>
        </p:txBody>
      </p:sp>
      <p:sp>
        <p:nvSpPr>
          <p:cNvPr id="6" name="Rectangle 2"/>
          <p:cNvSpPr txBox="1">
            <a:spLocks noChangeArrowheads="1"/>
          </p:cNvSpPr>
          <p:nvPr/>
        </p:nvSpPr>
        <p:spPr bwMode="auto">
          <a:xfrm>
            <a:off x="427266" y="318859"/>
            <a:ext cx="714919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2800" b="1" dirty="0" smtClean="0">
                <a:solidFill>
                  <a:prstClr val="white"/>
                </a:solidFill>
                <a:ea typeface="ＭＳ Ｐゴシック" charset="-128"/>
                <a:cs typeface="ＭＳ Ｐゴシック" charset="-128"/>
              </a:rPr>
              <a:t>Examples:  helping consumers take control of their health and health care</a:t>
            </a:r>
          </a:p>
        </p:txBody>
      </p:sp>
      <p:pic>
        <p:nvPicPr>
          <p:cNvPr id="7" name="Picture 9"/>
          <p:cNvPicPr>
            <a:picLocks noChangeAspect="1" noChangeArrowheads="1"/>
          </p:cNvPicPr>
          <p:nvPr/>
        </p:nvPicPr>
        <p:blipFill>
          <a:blip r:embed="rId2" cstate="print"/>
          <a:srcRect/>
          <a:stretch>
            <a:fillRect/>
          </a:stretch>
        </p:blipFill>
        <p:spPr bwMode="auto">
          <a:xfrm>
            <a:off x="2915035" y="1451451"/>
            <a:ext cx="2075427" cy="3077029"/>
          </a:xfrm>
          <a:prstGeom prst="rect">
            <a:avLst/>
          </a:prstGeom>
          <a:noFill/>
          <a:ln w="9525">
            <a:noFill/>
            <a:miter lim="800000"/>
            <a:headEnd/>
            <a:tailEnd/>
          </a:ln>
        </p:spPr>
      </p:pic>
      <p:sp>
        <p:nvSpPr>
          <p:cNvPr id="8" name="Rectangle 63"/>
          <p:cNvSpPr>
            <a:spLocks noChangeArrowheads="1"/>
          </p:cNvSpPr>
          <p:nvPr/>
        </p:nvSpPr>
        <p:spPr bwMode="auto">
          <a:xfrm>
            <a:off x="195719" y="1658289"/>
            <a:ext cx="4579485" cy="5170646"/>
          </a:xfrm>
          <a:prstGeom prst="rect">
            <a:avLst/>
          </a:prstGeom>
          <a:noFill/>
          <a:ln w="9525">
            <a:noFill/>
            <a:miter lim="800000"/>
            <a:headEnd/>
            <a:tailEnd/>
          </a:ln>
        </p:spPr>
        <p:txBody>
          <a:bodyPr wrap="square" lIns="0" tIns="0" rIns="0" bIns="0" anchor="ctr">
            <a:spAutoFit/>
          </a:bodyPr>
          <a:lstStyle/>
          <a:p>
            <a:pPr marL="457200" indent="-457200" defTabSz="914400" fontAlgn="base">
              <a:spcBef>
                <a:spcPct val="0"/>
              </a:spcBef>
              <a:spcAft>
                <a:spcPct val="0"/>
              </a:spcAft>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err="1" smtClean="0">
                <a:solidFill>
                  <a:prstClr val="white"/>
                </a:solidFill>
                <a:ea typeface="ＭＳ Ｐゴシック" pitchFamily="-116" charset="-128"/>
              </a:rPr>
              <a:t>iTriage</a:t>
            </a: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err="1" smtClean="0">
                <a:solidFill>
                  <a:prstClr val="white"/>
                </a:solidFill>
                <a:ea typeface="ＭＳ Ｐゴシック" pitchFamily="-116" charset="-128"/>
              </a:rPr>
              <a:t>Healthline</a:t>
            </a: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smtClean="0">
                <a:solidFill>
                  <a:prstClr val="white"/>
                </a:solidFill>
                <a:ea typeface="ＭＳ Ｐゴシック" pitchFamily="-116" charset="-128"/>
              </a:rPr>
              <a:t>Vitals.com</a:t>
            </a:r>
          </a:p>
          <a:p>
            <a:pPr marL="457200" indent="-457200" defTabSz="914400" fontAlgn="base">
              <a:spcBef>
                <a:spcPct val="0"/>
              </a:spcBef>
              <a:spcAft>
                <a:spcPct val="0"/>
              </a:spcAft>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smtClean="0">
                <a:solidFill>
                  <a:prstClr val="white"/>
                </a:solidFill>
                <a:ea typeface="ＭＳ Ｐゴシック" pitchFamily="-116" charset="-128"/>
              </a:rPr>
              <a:t>Patients Like Me</a:t>
            </a:r>
          </a:p>
          <a:p>
            <a:pPr marL="457200" indent="-457200" defTabSz="914400" fontAlgn="base">
              <a:spcBef>
                <a:spcPct val="0"/>
              </a:spcBef>
              <a:spcAft>
                <a:spcPct val="0"/>
              </a:spcAft>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err="1" smtClean="0">
                <a:solidFill>
                  <a:prstClr val="white"/>
                </a:solidFill>
                <a:ea typeface="ＭＳ Ｐゴシック" pitchFamily="-116" charset="-128"/>
              </a:rPr>
              <a:t>Asthmapolis</a:t>
            </a: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pPr>
            <a:endParaRPr lang="en-US" sz="2400" b="1" dirty="0" smtClean="0">
              <a:solidFill>
                <a:prstClr val="white"/>
              </a:solidFill>
              <a:ea typeface="ＭＳ Ｐゴシック" pitchFamily="-116" charset="-128"/>
            </a:endParaRPr>
          </a:p>
          <a:p>
            <a:pPr marL="457200" indent="-457200" defTabSz="914400" fontAlgn="base">
              <a:spcBef>
                <a:spcPct val="0"/>
              </a:spcBef>
              <a:spcAft>
                <a:spcPct val="0"/>
              </a:spcAft>
              <a:buFont typeface="Arial" pitchFamily="34" charset="0"/>
              <a:buChar char="•"/>
            </a:pPr>
            <a:r>
              <a:rPr lang="en-US" sz="2400" b="1" dirty="0" smtClean="0">
                <a:solidFill>
                  <a:prstClr val="white"/>
                </a:solidFill>
                <a:ea typeface="ＭＳ Ｐゴシック" pitchFamily="-116" charset="-128"/>
              </a:rPr>
              <a:t>Food Oasis</a:t>
            </a:r>
          </a:p>
          <a:p>
            <a:pPr marL="457200" indent="-457200" defTabSz="914400" fontAlgn="base">
              <a:spcBef>
                <a:spcPct val="0"/>
              </a:spcBef>
              <a:spcAft>
                <a:spcPct val="0"/>
              </a:spcAft>
              <a:buFont typeface="Arial" pitchFamily="34" charset="0"/>
              <a:buChar char="•"/>
            </a:pPr>
            <a:endParaRPr lang="en-US" sz="2400" b="1" dirty="0">
              <a:solidFill>
                <a:prstClr val="white"/>
              </a:solidFill>
              <a:ea typeface="ＭＳ Ｐゴシック" pitchFamily="-116" charset="-128"/>
            </a:endParaRPr>
          </a:p>
          <a:p>
            <a:pPr marL="225425" indent="-225425" defTabSz="914400" fontAlgn="base">
              <a:spcBef>
                <a:spcPct val="0"/>
              </a:spcBef>
              <a:spcAft>
                <a:spcPct val="0"/>
              </a:spcAft>
              <a:buFontTx/>
              <a:buChar char="•"/>
            </a:pPr>
            <a:endParaRPr lang="en-US" sz="2400" b="1" dirty="0">
              <a:solidFill>
                <a:prstClr val="white"/>
              </a:solidFill>
              <a:ea typeface="ＭＳ Ｐゴシック" pitchFamily="-116" charset="-128"/>
            </a:endParaRPr>
          </a:p>
        </p:txBody>
      </p:sp>
      <p:pic>
        <p:nvPicPr>
          <p:cNvPr id="12" name="Picture 11">
            <a:hlinkClick r:id="rId3"/>
          </p:cNvPr>
          <p:cNvPicPr>
            <a:picLocks noChangeAspect="1"/>
          </p:cNvPicPr>
          <p:nvPr/>
        </p:nvPicPr>
        <p:blipFill>
          <a:blip r:embed="rId4" cstate="print"/>
          <a:stretch>
            <a:fillRect/>
          </a:stretch>
        </p:blipFill>
        <p:spPr>
          <a:xfrm>
            <a:off x="5184120" y="1016004"/>
            <a:ext cx="3771198" cy="3265721"/>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3889828" y="4209965"/>
            <a:ext cx="5036462" cy="2792289"/>
          </a:xfrm>
          <a:prstGeom prst="rect">
            <a:avLst/>
          </a:prstGeom>
          <a:noFill/>
          <a:ln w="9525">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371600" y="2133600"/>
            <a:ext cx="6553200" cy="2646832"/>
          </a:xfrm>
          <a:prstGeom prst="rect">
            <a:avLst/>
          </a:prstGeom>
        </p:spPr>
        <p:txBody>
          <a:bodyPr wrap="square" lIns="91390" tIns="45697" rIns="91390" bIns="45697">
            <a:spAutoFit/>
          </a:bodyPr>
          <a:lstStyle/>
          <a:p>
            <a:pPr>
              <a:lnSpc>
                <a:spcPct val="150000"/>
              </a:lnSpc>
            </a:pPr>
            <a:r>
              <a:rPr lang="en-US" sz="2800" b="1" dirty="0">
                <a:latin typeface="Arial" pitchFamily="34" charset="0"/>
                <a:cs typeface="Arial" pitchFamily="34" charset="0"/>
              </a:rPr>
              <a:t>“</a:t>
            </a:r>
            <a:r>
              <a:rPr lang="en-US" sz="2800" b="1" dirty="0" smtClean="0">
                <a:latin typeface="Arial" pitchFamily="34" charset="0"/>
                <a:cs typeface="Arial" pitchFamily="34" charset="0"/>
              </a:rPr>
              <a:t>The best source of new ideas in your field can be old ideas from unrelated fields</a:t>
            </a:r>
            <a:r>
              <a:rPr lang="en-US" sz="2800" b="1" dirty="0">
                <a:latin typeface="Arial" pitchFamily="34" charset="0"/>
                <a:cs typeface="Arial" pitchFamily="34" charset="0"/>
              </a:rPr>
              <a:t>.”</a:t>
            </a:r>
          </a:p>
          <a:p>
            <a:pPr algn="r">
              <a:lnSpc>
                <a:spcPct val="200000"/>
              </a:lnSpc>
            </a:pPr>
            <a:r>
              <a:rPr lang="en-US" sz="2000" b="1" dirty="0" smtClean="0">
                <a:latin typeface="Arial" pitchFamily="34" charset="0"/>
                <a:cs typeface="Arial" pitchFamily="34" charset="0"/>
              </a:rPr>
              <a:t>Bill Taylor, Co-founder, Fast Company</a:t>
            </a:r>
            <a:endParaRPr lang="en-US"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914400"/>
            <a:ext cx="7315200" cy="914400"/>
          </a:xfrm>
        </p:spPr>
        <p:txBody>
          <a:bodyPr anchor="t">
            <a:noAutofit/>
          </a:bodyPr>
          <a:lstStyle/>
          <a:p>
            <a:pPr algn="ctr"/>
            <a:r>
              <a:rPr lang="en-US" sz="2800" b="1" dirty="0" smtClean="0">
                <a:solidFill>
                  <a:schemeClr val="tx1"/>
                </a:solidFill>
                <a:latin typeface="Arial" pitchFamily="34" charset="0"/>
                <a:cs typeface="Arial" pitchFamily="34" charset="0"/>
              </a:rPr>
              <a:t>Cross-Sector Collaboration</a:t>
            </a:r>
          </a:p>
        </p:txBody>
      </p:sp>
      <p:sp>
        <p:nvSpPr>
          <p:cNvPr id="3" name="Content Placeholder 2"/>
          <p:cNvSpPr>
            <a:spLocks noGrp="1"/>
          </p:cNvSpPr>
          <p:nvPr>
            <p:ph idx="4294967295"/>
          </p:nvPr>
        </p:nvSpPr>
        <p:spPr>
          <a:xfrm>
            <a:off x="914400" y="1447801"/>
            <a:ext cx="7620000" cy="4648200"/>
          </a:xfrm>
          <a:ln w="76200">
            <a:noFill/>
          </a:ln>
        </p:spPr>
        <p:txBody>
          <a:bodyPr>
            <a:normAutofit fontScale="25000" lnSpcReduction="20000"/>
          </a:bodyPr>
          <a:lstStyle/>
          <a:p>
            <a:pPr algn="ctr">
              <a:lnSpc>
                <a:spcPct val="120000"/>
              </a:lnSpc>
              <a:spcBef>
                <a:spcPts val="0"/>
              </a:spcBef>
              <a:buClr>
                <a:schemeClr val="accent1"/>
              </a:buClr>
              <a:buNone/>
            </a:pPr>
            <a:r>
              <a:rPr lang="en-US" sz="11200" dirty="0" smtClean="0">
                <a:solidFill>
                  <a:srgbClr val="92D050"/>
                </a:solidFill>
                <a:latin typeface="Arial" pitchFamily="34" charset="0"/>
                <a:cs typeface="Arial" pitchFamily="34" charset="0"/>
              </a:rPr>
              <a:t>Financial Services                 Healthcare</a:t>
            </a:r>
          </a:p>
          <a:p>
            <a:pPr>
              <a:lnSpc>
                <a:spcPct val="120000"/>
              </a:lnSpc>
              <a:spcBef>
                <a:spcPts val="0"/>
              </a:spcBef>
              <a:buClr>
                <a:schemeClr val="accent1"/>
              </a:buClr>
              <a:buFont typeface="Lucida Sans Unicode" pitchFamily="34" charset="0"/>
              <a:buChar char="▶"/>
            </a:pPr>
            <a:endParaRPr lang="en-US" sz="6200" dirty="0" smtClean="0">
              <a:latin typeface="Arial" pitchFamily="34" charset="0"/>
              <a:cs typeface="Arial" pitchFamily="34" charset="0"/>
            </a:endParaRPr>
          </a:p>
          <a:p>
            <a:pPr algn="ctr">
              <a:lnSpc>
                <a:spcPct val="120000"/>
              </a:lnSpc>
              <a:spcBef>
                <a:spcPts val="0"/>
              </a:spcBef>
              <a:spcAft>
                <a:spcPts val="600"/>
              </a:spcAft>
              <a:buClr>
                <a:schemeClr val="accent1"/>
              </a:buClr>
              <a:buNone/>
            </a:pPr>
            <a:r>
              <a:rPr lang="en-US" sz="8000" dirty="0" smtClean="0">
                <a:latin typeface="Arial" pitchFamily="34" charset="0"/>
                <a:cs typeface="Arial" pitchFamily="34" charset="0"/>
              </a:rPr>
              <a:t>      </a:t>
            </a:r>
            <a:r>
              <a:rPr lang="en-US" sz="8000" b="1" dirty="0" smtClean="0">
                <a:latin typeface="Arial" pitchFamily="34" charset="0"/>
                <a:cs typeface="Arial" pitchFamily="34" charset="0"/>
              </a:rPr>
              <a:t>Dynamic regulatory, economic and information technology environments</a:t>
            </a:r>
            <a:endParaRPr lang="en-US" sz="6200" b="1" dirty="0" smtClean="0">
              <a:latin typeface="Arial" pitchFamily="34" charset="0"/>
              <a:cs typeface="Arial" pitchFamily="34" charset="0"/>
            </a:endParaRPr>
          </a:p>
          <a:p>
            <a:pPr>
              <a:lnSpc>
                <a:spcPct val="120000"/>
              </a:lnSpc>
              <a:spcBef>
                <a:spcPts val="0"/>
              </a:spcBef>
              <a:spcAft>
                <a:spcPts val="600"/>
              </a:spcAft>
              <a:buNone/>
            </a:pPr>
            <a:endParaRPr lang="en-US" sz="6200" b="1" dirty="0" smtClean="0">
              <a:latin typeface="Arial" pitchFamily="34" charset="0"/>
              <a:cs typeface="Arial" pitchFamily="34" charset="0"/>
            </a:endParaRPr>
          </a:p>
          <a:p>
            <a:pPr lvl="1">
              <a:lnSpc>
                <a:spcPct val="120000"/>
              </a:lnSpc>
              <a:spcBef>
                <a:spcPts val="0"/>
              </a:spcBef>
              <a:spcAft>
                <a:spcPts val="600"/>
              </a:spcAft>
              <a:buClr>
                <a:schemeClr val="accent1"/>
              </a:buClr>
              <a:buFont typeface="Lucida Sans Unicode" pitchFamily="34" charset="0"/>
              <a:buChar char="▶"/>
            </a:pPr>
            <a:r>
              <a:rPr lang="en-US" sz="8000" b="1" dirty="0" smtClean="0">
                <a:latin typeface="Arial" pitchFamily="34" charset="0"/>
                <a:cs typeface="Arial" pitchFamily="34" charset="0"/>
              </a:rPr>
              <a:t>Applying  the evolution of “credit infrastructure”  to Healthcare  </a:t>
            </a:r>
          </a:p>
          <a:p>
            <a:pPr lvl="1">
              <a:lnSpc>
                <a:spcPct val="120000"/>
              </a:lnSpc>
              <a:spcBef>
                <a:spcPts val="0"/>
              </a:spcBef>
              <a:spcAft>
                <a:spcPts val="600"/>
              </a:spcAft>
              <a:buClr>
                <a:schemeClr val="accent1"/>
              </a:buClr>
              <a:buNone/>
            </a:pPr>
            <a:endParaRPr lang="en-US" sz="8000" b="1" dirty="0" smtClean="0">
              <a:latin typeface="Arial" pitchFamily="34" charset="0"/>
              <a:cs typeface="Arial" pitchFamily="34" charset="0"/>
            </a:endParaRPr>
          </a:p>
          <a:p>
            <a:pPr lvl="1">
              <a:lnSpc>
                <a:spcPct val="120000"/>
              </a:lnSpc>
              <a:spcBef>
                <a:spcPts val="0"/>
              </a:spcBef>
              <a:spcAft>
                <a:spcPts val="600"/>
              </a:spcAft>
              <a:buClr>
                <a:schemeClr val="accent1"/>
              </a:buClr>
              <a:buFont typeface="Lucida Sans Unicode" pitchFamily="34" charset="0"/>
              <a:buChar char="▶"/>
            </a:pPr>
            <a:r>
              <a:rPr lang="en-US" sz="8000" b="1" dirty="0" smtClean="0">
                <a:latin typeface="Arial" pitchFamily="34" charset="0"/>
                <a:cs typeface="Arial" pitchFamily="34" charset="0"/>
              </a:rPr>
              <a:t>Interconnectedness between Financial Services &amp; Healthcare</a:t>
            </a:r>
          </a:p>
          <a:p>
            <a:pPr lvl="1">
              <a:lnSpc>
                <a:spcPct val="120000"/>
              </a:lnSpc>
              <a:spcBef>
                <a:spcPts val="0"/>
              </a:spcBef>
              <a:spcAft>
                <a:spcPts val="600"/>
              </a:spcAft>
              <a:buClr>
                <a:schemeClr val="accent1"/>
              </a:buClr>
              <a:buFont typeface="Lucida Sans Unicode" pitchFamily="34" charset="0"/>
              <a:buChar char="▶"/>
            </a:pPr>
            <a:endParaRPr lang="en-US" sz="8000" b="1" dirty="0" smtClean="0">
              <a:latin typeface="Arial" pitchFamily="34" charset="0"/>
              <a:cs typeface="Arial" pitchFamily="34" charset="0"/>
            </a:endParaRPr>
          </a:p>
          <a:p>
            <a:pPr lvl="1">
              <a:lnSpc>
                <a:spcPct val="120000"/>
              </a:lnSpc>
              <a:spcBef>
                <a:spcPts val="0"/>
              </a:spcBef>
              <a:spcAft>
                <a:spcPts val="600"/>
              </a:spcAft>
              <a:buClr>
                <a:schemeClr val="accent1"/>
              </a:buClr>
              <a:buFont typeface="Lucida Sans Unicode" pitchFamily="34" charset="0"/>
              <a:buChar char="▶"/>
            </a:pPr>
            <a:r>
              <a:rPr lang="en-US" sz="8000" b="1" dirty="0" smtClean="0">
                <a:latin typeface="Arial" pitchFamily="34" charset="0"/>
                <a:cs typeface="Arial" pitchFamily="34" charset="0"/>
              </a:rPr>
              <a:t>The role of “digital payments” in the  ecosystem</a:t>
            </a:r>
          </a:p>
          <a:p>
            <a:pPr>
              <a:lnSpc>
                <a:spcPct val="120000"/>
              </a:lnSpc>
              <a:spcBef>
                <a:spcPts val="0"/>
              </a:spcBef>
              <a:buNone/>
            </a:pPr>
            <a:endParaRPr lang="en-US" sz="6200" b="1" dirty="0" smtClean="0">
              <a:solidFill>
                <a:srgbClr val="FFFF00"/>
              </a:solidFill>
              <a:latin typeface="Arial" pitchFamily="34" charset="0"/>
              <a:cs typeface="Arial" pitchFamily="34" charset="0"/>
            </a:endParaRPr>
          </a:p>
          <a:p>
            <a:pPr>
              <a:lnSpc>
                <a:spcPct val="120000"/>
              </a:lnSpc>
              <a:spcBef>
                <a:spcPts val="0"/>
              </a:spcBef>
              <a:buNone/>
            </a:pPr>
            <a:r>
              <a:rPr lang="en-US" sz="8000" b="1" dirty="0" smtClean="0">
                <a:solidFill>
                  <a:srgbClr val="92D050"/>
                </a:solidFill>
                <a:latin typeface="Arial" pitchFamily="34" charset="0"/>
                <a:cs typeface="Arial" pitchFamily="34" charset="0"/>
              </a:rPr>
              <a:t>Innovation in one industry is “business as usual” in another</a:t>
            </a:r>
            <a:endParaRPr lang="en-US" sz="8000" dirty="0" smtClean="0">
              <a:solidFill>
                <a:srgbClr val="92D050"/>
              </a:solidFill>
              <a:latin typeface="Arial" pitchFamily="34" charset="0"/>
              <a:cs typeface="Arial" pitchFamily="34" charset="0"/>
            </a:endParaRPr>
          </a:p>
          <a:p>
            <a:pPr>
              <a:lnSpc>
                <a:spcPct val="120000"/>
              </a:lnSpc>
              <a:spcBef>
                <a:spcPts val="0"/>
              </a:spcBef>
            </a:pPr>
            <a:endParaRPr lang="en-US" sz="8000" i="1" dirty="0">
              <a:solidFill>
                <a:srgbClr val="92D050"/>
              </a:solidFill>
            </a:endParaRPr>
          </a:p>
        </p:txBody>
      </p:sp>
      <p:cxnSp>
        <p:nvCxnSpPr>
          <p:cNvPr id="5" name="Straight Arrow Connector 4"/>
          <p:cNvCxnSpPr/>
          <p:nvPr/>
        </p:nvCxnSpPr>
        <p:spPr>
          <a:xfrm>
            <a:off x="3352800" y="1981200"/>
            <a:ext cx="914400" cy="0"/>
          </a:xfrm>
          <a:prstGeom prst="straightConnector1">
            <a:avLst/>
          </a:prstGeom>
          <a:ln>
            <a:no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Left-Right Arrow 9"/>
          <p:cNvSpPr/>
          <p:nvPr/>
        </p:nvSpPr>
        <p:spPr>
          <a:xfrm>
            <a:off x="4724400" y="1600200"/>
            <a:ext cx="1143000" cy="22860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371600" y="2133600"/>
            <a:ext cx="6553200" cy="1890215"/>
          </a:xfrm>
          <a:prstGeom prst="rect">
            <a:avLst/>
          </a:prstGeom>
        </p:spPr>
        <p:txBody>
          <a:bodyPr wrap="square" lIns="91390" tIns="45697" rIns="91390" bIns="45697">
            <a:spAutoFit/>
          </a:bodyPr>
          <a:lstStyle/>
          <a:p>
            <a:pPr>
              <a:lnSpc>
                <a:spcPct val="150000"/>
              </a:lnSpc>
              <a:spcAft>
                <a:spcPts val="1200"/>
              </a:spcAft>
            </a:pPr>
            <a:r>
              <a:rPr lang="en-US" sz="2800" b="1" dirty="0" smtClean="0">
                <a:latin typeface="Arial" pitchFamily="34" charset="0"/>
                <a:cs typeface="Arial" pitchFamily="34" charset="0"/>
              </a:rPr>
              <a:t>“Sound is going to be bigger than video…‘Record’ is the new QWERTY”</a:t>
            </a:r>
          </a:p>
          <a:p>
            <a:pPr algn="r"/>
            <a:r>
              <a:rPr lang="en-US" sz="2000" b="1" dirty="0" smtClean="0">
                <a:latin typeface="Arial" pitchFamily="34" charset="0"/>
                <a:cs typeface="Arial" pitchFamily="34" charset="0"/>
              </a:rPr>
              <a:t>Alexander </a:t>
            </a:r>
            <a:r>
              <a:rPr lang="en-US" sz="2000" b="1" dirty="0" err="1" smtClean="0">
                <a:latin typeface="Arial" pitchFamily="34" charset="0"/>
                <a:cs typeface="Arial" pitchFamily="34" charset="0"/>
              </a:rPr>
              <a:t>Ljung</a:t>
            </a:r>
            <a:r>
              <a:rPr lang="en-US" sz="2000" b="1" dirty="0" smtClean="0">
                <a:latin typeface="Arial" pitchFamily="34" charset="0"/>
                <a:cs typeface="Arial" pitchFamily="34" charset="0"/>
              </a:rPr>
              <a:t>, Founder &amp; CEO, </a:t>
            </a:r>
            <a:r>
              <a:rPr lang="en-US" sz="2000" b="1" dirty="0" err="1" smtClean="0">
                <a:latin typeface="Arial" pitchFamily="34" charset="0"/>
                <a:cs typeface="Arial" pitchFamily="34" charset="0"/>
              </a:rPr>
              <a:t>SoundCloud</a:t>
            </a:r>
            <a:endParaRPr lang="en-US"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8406722" y="6546930"/>
            <a:ext cx="626400" cy="169938"/>
          </a:xfrm>
          <a:prstGeom prst="rect">
            <a:avLst/>
          </a:prstGeom>
          <a:noFill/>
          <a:ln w="9525">
            <a:noFill/>
            <a:round/>
            <a:headEnd/>
            <a:tailEnd/>
          </a:ln>
        </p:spPr>
        <p:txBody>
          <a:bodyPr wrap="none" lIns="0" tIns="8001" rIns="0" bIns="0"/>
          <a:lstStyle/>
          <a:p>
            <a:pPr defTabSz="407357" fontAlgn="base" hangingPunct="0">
              <a:lnSpc>
                <a:spcPct val="93000"/>
              </a:lnSpc>
              <a:spcBef>
                <a:spcPct val="0"/>
              </a:spcBef>
              <a:spcAft>
                <a:spcPct val="0"/>
              </a:spcAft>
              <a:buClr>
                <a:srgbClr val="000000"/>
              </a:buClr>
              <a:buSzPct val="100000"/>
            </a:pPr>
            <a:r>
              <a:rPr lang="en-US" sz="900" b="1" i="1" dirty="0" smtClean="0">
                <a:solidFill>
                  <a:srgbClr val="000080"/>
                </a:solidFill>
              </a:rPr>
              <a:t>Feb 14, 2012</a:t>
            </a:r>
          </a:p>
        </p:txBody>
      </p:sp>
      <p:sp>
        <p:nvSpPr>
          <p:cNvPr id="4099" name="Text Box 2"/>
          <p:cNvSpPr txBox="1">
            <a:spLocks noChangeArrowheads="1"/>
          </p:cNvSpPr>
          <p:nvPr/>
        </p:nvSpPr>
        <p:spPr bwMode="auto">
          <a:xfrm>
            <a:off x="516960" y="954825"/>
            <a:ext cx="5304960" cy="357157"/>
          </a:xfrm>
          <a:prstGeom prst="rect">
            <a:avLst/>
          </a:prstGeom>
          <a:noFill/>
          <a:ln w="9525">
            <a:noFill/>
            <a:round/>
            <a:headEnd/>
            <a:tailEnd/>
          </a:ln>
        </p:spPr>
        <p:txBody>
          <a:bodyPr wrap="none" lIns="0" tIns="19193" rIns="0" bIns="0"/>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lang="en-US" sz="2200" dirty="0" smtClean="0">
                <a:solidFill>
                  <a:srgbClr val="800000"/>
                </a:solidFill>
              </a:rPr>
              <a:t>“Big Data” from Language Proficiency Exams</a:t>
            </a:r>
          </a:p>
        </p:txBody>
      </p:sp>
      <p:grpSp>
        <p:nvGrpSpPr>
          <p:cNvPr id="2" name="Group 3"/>
          <p:cNvGrpSpPr>
            <a:grpSpLocks/>
          </p:cNvGrpSpPr>
          <p:nvPr/>
        </p:nvGrpSpPr>
        <p:grpSpPr bwMode="auto">
          <a:xfrm>
            <a:off x="1045440" y="1353742"/>
            <a:ext cx="3985920" cy="276509"/>
            <a:chOff x="726" y="940"/>
            <a:chExt cx="2768" cy="192"/>
          </a:xfrm>
        </p:grpSpPr>
        <p:pic>
          <p:nvPicPr>
            <p:cNvPr id="4160" name="Picture 4"/>
            <p:cNvPicPr>
              <a:picLocks noChangeAspect="1" noChangeArrowheads="1"/>
            </p:cNvPicPr>
            <p:nvPr/>
          </p:nvPicPr>
          <p:blipFill>
            <a:blip r:embed="rId3" cstate="print"/>
            <a:srcRect/>
            <a:stretch>
              <a:fillRect/>
            </a:stretch>
          </p:blipFill>
          <p:spPr bwMode="auto">
            <a:xfrm>
              <a:off x="726" y="971"/>
              <a:ext cx="161" cy="131"/>
            </a:xfrm>
            <a:prstGeom prst="rect">
              <a:avLst/>
            </a:prstGeom>
            <a:noFill/>
            <a:ln w="9525">
              <a:noFill/>
              <a:round/>
              <a:headEnd/>
              <a:tailEnd/>
            </a:ln>
          </p:spPr>
        </p:pic>
        <p:sp>
          <p:nvSpPr>
            <p:cNvPr id="4161" name="Text Box 5"/>
            <p:cNvSpPr txBox="1">
              <a:spLocks noChangeArrowheads="1"/>
            </p:cNvSpPr>
            <p:nvPr/>
          </p:nvSpPr>
          <p:spPr bwMode="auto">
            <a:xfrm>
              <a:off x="908" y="940"/>
              <a:ext cx="2586"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Lst>
              </a:pPr>
              <a:r>
                <a:rPr lang="en-US" sz="1500" b="1" i="1" dirty="0" smtClean="0">
                  <a:solidFill>
                    <a:srgbClr val="800000"/>
                  </a:solidFill>
                </a:rPr>
                <a:t>150,000+</a:t>
              </a:r>
              <a:r>
                <a:rPr lang="en-US" sz="1500" dirty="0" smtClean="0">
                  <a:solidFill>
                    <a:srgbClr val="000080"/>
                  </a:solidFill>
                </a:rPr>
                <a:t> Total Sessions over 8 years (Telephony)</a:t>
              </a:r>
            </a:p>
          </p:txBody>
        </p:sp>
      </p:grpSp>
      <p:grpSp>
        <p:nvGrpSpPr>
          <p:cNvPr id="3" name="Group 6"/>
          <p:cNvGrpSpPr>
            <a:grpSpLocks/>
          </p:cNvGrpSpPr>
          <p:nvPr/>
        </p:nvGrpSpPr>
        <p:grpSpPr bwMode="auto">
          <a:xfrm>
            <a:off x="1346400" y="1715221"/>
            <a:ext cx="2736000" cy="276509"/>
            <a:chOff x="935" y="1191"/>
            <a:chExt cx="1900" cy="192"/>
          </a:xfrm>
        </p:grpSpPr>
        <p:pic>
          <p:nvPicPr>
            <p:cNvPr id="4158" name="Picture 7"/>
            <p:cNvPicPr>
              <a:picLocks noChangeAspect="1" noChangeArrowheads="1"/>
            </p:cNvPicPr>
            <p:nvPr/>
          </p:nvPicPr>
          <p:blipFill>
            <a:blip r:embed="rId3" cstate="print"/>
            <a:srcRect/>
            <a:stretch>
              <a:fillRect/>
            </a:stretch>
          </p:blipFill>
          <p:spPr bwMode="auto">
            <a:xfrm>
              <a:off x="935" y="1222"/>
              <a:ext cx="161" cy="131"/>
            </a:xfrm>
            <a:prstGeom prst="rect">
              <a:avLst/>
            </a:prstGeom>
            <a:noFill/>
            <a:ln w="9525">
              <a:noFill/>
              <a:round/>
              <a:headEnd/>
              <a:tailEnd/>
            </a:ln>
          </p:spPr>
        </p:pic>
        <p:sp>
          <p:nvSpPr>
            <p:cNvPr id="4159" name="Text Box 8"/>
            <p:cNvSpPr txBox="1">
              <a:spLocks noChangeArrowheads="1"/>
            </p:cNvSpPr>
            <p:nvPr/>
          </p:nvSpPr>
          <p:spPr bwMode="auto">
            <a:xfrm>
              <a:off x="1117" y="1191"/>
              <a:ext cx="1718"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One Unique Speaker (candidate) </a:t>
              </a:r>
            </a:p>
          </p:txBody>
        </p:sp>
      </p:grpSp>
      <p:grpSp>
        <p:nvGrpSpPr>
          <p:cNvPr id="4" name="Group 9"/>
          <p:cNvGrpSpPr>
            <a:grpSpLocks/>
          </p:cNvGrpSpPr>
          <p:nvPr/>
        </p:nvGrpSpPr>
        <p:grpSpPr bwMode="auto">
          <a:xfrm>
            <a:off x="4658400" y="1715221"/>
            <a:ext cx="2448000" cy="276509"/>
            <a:chOff x="3235" y="1191"/>
            <a:chExt cx="1700" cy="192"/>
          </a:xfrm>
        </p:grpSpPr>
        <p:pic>
          <p:nvPicPr>
            <p:cNvPr id="4156" name="Picture 10"/>
            <p:cNvPicPr>
              <a:picLocks noChangeAspect="1" noChangeArrowheads="1"/>
            </p:cNvPicPr>
            <p:nvPr/>
          </p:nvPicPr>
          <p:blipFill>
            <a:blip r:embed="rId3" cstate="print"/>
            <a:srcRect/>
            <a:stretch>
              <a:fillRect/>
            </a:stretch>
          </p:blipFill>
          <p:spPr bwMode="auto">
            <a:xfrm>
              <a:off x="3235" y="1221"/>
              <a:ext cx="161" cy="131"/>
            </a:xfrm>
            <a:prstGeom prst="rect">
              <a:avLst/>
            </a:prstGeom>
            <a:noFill/>
            <a:ln w="9525">
              <a:noFill/>
              <a:round/>
              <a:headEnd/>
              <a:tailEnd/>
            </a:ln>
          </p:spPr>
        </p:pic>
        <p:sp>
          <p:nvSpPr>
            <p:cNvPr id="4157" name="Text Box 11"/>
            <p:cNvSpPr txBox="1">
              <a:spLocks noChangeArrowheads="1"/>
            </p:cNvSpPr>
            <p:nvPr/>
          </p:nvSpPr>
          <p:spPr bwMode="auto">
            <a:xfrm>
              <a:off x="3417" y="1191"/>
              <a:ext cx="1518"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Mixed Telephone Handsets</a:t>
              </a:r>
            </a:p>
          </p:txBody>
        </p:sp>
      </p:grpSp>
      <p:grpSp>
        <p:nvGrpSpPr>
          <p:cNvPr id="5" name="Group 12"/>
          <p:cNvGrpSpPr>
            <a:grpSpLocks/>
          </p:cNvGrpSpPr>
          <p:nvPr/>
        </p:nvGrpSpPr>
        <p:grpSpPr bwMode="auto">
          <a:xfrm>
            <a:off x="1346401" y="2040697"/>
            <a:ext cx="2530080" cy="276509"/>
            <a:chOff x="935" y="1417"/>
            <a:chExt cx="1757" cy="192"/>
          </a:xfrm>
        </p:grpSpPr>
        <p:pic>
          <p:nvPicPr>
            <p:cNvPr id="4154" name="Picture 13"/>
            <p:cNvPicPr>
              <a:picLocks noChangeAspect="1" noChangeArrowheads="1"/>
            </p:cNvPicPr>
            <p:nvPr/>
          </p:nvPicPr>
          <p:blipFill>
            <a:blip r:embed="rId3" cstate="print"/>
            <a:srcRect/>
            <a:stretch>
              <a:fillRect/>
            </a:stretch>
          </p:blipFill>
          <p:spPr bwMode="auto">
            <a:xfrm>
              <a:off x="935" y="1448"/>
              <a:ext cx="161" cy="131"/>
            </a:xfrm>
            <a:prstGeom prst="rect">
              <a:avLst/>
            </a:prstGeom>
            <a:noFill/>
            <a:ln w="9525">
              <a:noFill/>
              <a:round/>
              <a:headEnd/>
              <a:tailEnd/>
            </a:ln>
          </p:spPr>
        </p:pic>
        <p:sp>
          <p:nvSpPr>
            <p:cNvPr id="4155" name="Text Box 14"/>
            <p:cNvSpPr txBox="1">
              <a:spLocks noChangeArrowheads="1"/>
            </p:cNvSpPr>
            <p:nvPr/>
          </p:nvSpPr>
          <p:spPr bwMode="auto">
            <a:xfrm>
              <a:off x="1117" y="1417"/>
              <a:ext cx="1575"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100+ Speakers (interviewers)</a:t>
              </a:r>
            </a:p>
          </p:txBody>
        </p:sp>
      </p:grpSp>
      <p:grpSp>
        <p:nvGrpSpPr>
          <p:cNvPr id="6" name="Group 15"/>
          <p:cNvGrpSpPr>
            <a:grpSpLocks/>
          </p:cNvGrpSpPr>
          <p:nvPr/>
        </p:nvGrpSpPr>
        <p:grpSpPr bwMode="auto">
          <a:xfrm>
            <a:off x="4658400" y="2040695"/>
            <a:ext cx="3742560" cy="445006"/>
            <a:chOff x="3235" y="1417"/>
            <a:chExt cx="2599" cy="309"/>
          </a:xfrm>
        </p:grpSpPr>
        <p:pic>
          <p:nvPicPr>
            <p:cNvPr id="4152" name="Picture 16"/>
            <p:cNvPicPr>
              <a:picLocks noChangeAspect="1" noChangeArrowheads="1"/>
            </p:cNvPicPr>
            <p:nvPr/>
          </p:nvPicPr>
          <p:blipFill>
            <a:blip r:embed="rId3" cstate="print"/>
            <a:srcRect/>
            <a:stretch>
              <a:fillRect/>
            </a:stretch>
          </p:blipFill>
          <p:spPr bwMode="auto">
            <a:xfrm>
              <a:off x="3235" y="1447"/>
              <a:ext cx="161" cy="131"/>
            </a:xfrm>
            <a:prstGeom prst="rect">
              <a:avLst/>
            </a:prstGeom>
            <a:noFill/>
            <a:ln w="9525">
              <a:noFill/>
              <a:round/>
              <a:headEnd/>
              <a:tailEnd/>
            </a:ln>
          </p:spPr>
        </p:pic>
        <p:sp>
          <p:nvSpPr>
            <p:cNvPr id="4153" name="Text Box 17"/>
            <p:cNvSpPr txBox="1">
              <a:spLocks noChangeArrowheads="1"/>
            </p:cNvSpPr>
            <p:nvPr/>
          </p:nvSpPr>
          <p:spPr bwMode="auto">
            <a:xfrm>
              <a:off x="3417" y="1417"/>
              <a:ext cx="2417" cy="309"/>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Lst>
              </a:pPr>
              <a:r>
                <a:rPr lang="en-US" sz="1500" dirty="0" smtClean="0">
                  <a:solidFill>
                    <a:srgbClr val="000080"/>
                  </a:solidFill>
                </a:rPr>
                <a:t>60+ Different Languages</a:t>
              </a:r>
            </a:p>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Lst>
              </a:pPr>
              <a:r>
                <a:rPr lang="en-US" sz="1500" dirty="0" smtClean="0">
                  <a:solidFill>
                    <a:srgbClr val="000080"/>
                  </a:solidFill>
                </a:rPr>
                <a:t>(minimum of 1 minute in English per session)  </a:t>
              </a:r>
            </a:p>
          </p:txBody>
        </p:sp>
      </p:grpSp>
      <p:grpSp>
        <p:nvGrpSpPr>
          <p:cNvPr id="7" name="Group 18"/>
          <p:cNvGrpSpPr>
            <a:grpSpLocks/>
          </p:cNvGrpSpPr>
          <p:nvPr/>
        </p:nvGrpSpPr>
        <p:grpSpPr bwMode="auto">
          <a:xfrm>
            <a:off x="1035360" y="2603793"/>
            <a:ext cx="4631040" cy="276509"/>
            <a:chOff x="719" y="1808"/>
            <a:chExt cx="3216" cy="192"/>
          </a:xfrm>
        </p:grpSpPr>
        <p:pic>
          <p:nvPicPr>
            <p:cNvPr id="4150" name="Picture 19"/>
            <p:cNvPicPr>
              <a:picLocks noChangeAspect="1" noChangeArrowheads="1"/>
            </p:cNvPicPr>
            <p:nvPr/>
          </p:nvPicPr>
          <p:blipFill>
            <a:blip r:embed="rId3" cstate="print"/>
            <a:srcRect/>
            <a:stretch>
              <a:fillRect/>
            </a:stretch>
          </p:blipFill>
          <p:spPr bwMode="auto">
            <a:xfrm>
              <a:off x="719" y="1839"/>
              <a:ext cx="161" cy="131"/>
            </a:xfrm>
            <a:prstGeom prst="rect">
              <a:avLst/>
            </a:prstGeom>
            <a:noFill/>
            <a:ln w="9525">
              <a:noFill/>
              <a:round/>
              <a:headEnd/>
              <a:tailEnd/>
            </a:ln>
          </p:spPr>
        </p:pic>
        <p:sp>
          <p:nvSpPr>
            <p:cNvPr id="4151" name="Text Box 20"/>
            <p:cNvSpPr txBox="1">
              <a:spLocks noChangeArrowheads="1"/>
            </p:cNvSpPr>
            <p:nvPr/>
          </p:nvSpPr>
          <p:spPr bwMode="auto">
            <a:xfrm>
              <a:off x="901" y="1808"/>
              <a:ext cx="3034"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Lst>
              </a:pPr>
              <a:r>
                <a:rPr lang="en-US" sz="1500" b="1" i="1" dirty="0" smtClean="0">
                  <a:solidFill>
                    <a:srgbClr val="800000"/>
                  </a:solidFill>
                </a:rPr>
                <a:t>500,000+</a:t>
              </a:r>
              <a:r>
                <a:rPr lang="en-US" sz="1500" dirty="0" smtClean="0">
                  <a:solidFill>
                    <a:srgbClr val="000080"/>
                  </a:solidFill>
                </a:rPr>
                <a:t> Total Sessions over 5 years (Computer Interface)</a:t>
              </a:r>
            </a:p>
          </p:txBody>
        </p:sp>
      </p:grpSp>
      <p:grpSp>
        <p:nvGrpSpPr>
          <p:cNvPr id="8" name="Group 21"/>
          <p:cNvGrpSpPr>
            <a:grpSpLocks/>
          </p:cNvGrpSpPr>
          <p:nvPr/>
        </p:nvGrpSpPr>
        <p:grpSpPr bwMode="auto">
          <a:xfrm>
            <a:off x="1346401" y="2907668"/>
            <a:ext cx="4332960" cy="276509"/>
            <a:chOff x="935" y="2019"/>
            <a:chExt cx="3009" cy="192"/>
          </a:xfrm>
        </p:grpSpPr>
        <p:pic>
          <p:nvPicPr>
            <p:cNvPr id="4148" name="Picture 22"/>
            <p:cNvPicPr>
              <a:picLocks noChangeAspect="1" noChangeArrowheads="1"/>
            </p:cNvPicPr>
            <p:nvPr/>
          </p:nvPicPr>
          <p:blipFill>
            <a:blip r:embed="rId3" cstate="print"/>
            <a:srcRect/>
            <a:stretch>
              <a:fillRect/>
            </a:stretch>
          </p:blipFill>
          <p:spPr bwMode="auto">
            <a:xfrm>
              <a:off x="935" y="2050"/>
              <a:ext cx="161" cy="131"/>
            </a:xfrm>
            <a:prstGeom prst="rect">
              <a:avLst/>
            </a:prstGeom>
            <a:noFill/>
            <a:ln w="9525">
              <a:noFill/>
              <a:round/>
              <a:headEnd/>
              <a:tailEnd/>
            </a:ln>
          </p:spPr>
        </p:pic>
        <p:sp>
          <p:nvSpPr>
            <p:cNvPr id="4149" name="Text Box 23"/>
            <p:cNvSpPr txBox="1">
              <a:spLocks noChangeArrowheads="1"/>
            </p:cNvSpPr>
            <p:nvPr/>
          </p:nvSpPr>
          <p:spPr bwMode="auto">
            <a:xfrm>
              <a:off x="1117" y="2019"/>
              <a:ext cx="2827"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Lst>
              </a:pPr>
              <a:r>
                <a:rPr lang="en-US" sz="1500" dirty="0" smtClean="0">
                  <a:solidFill>
                    <a:srgbClr val="000080"/>
                  </a:solidFill>
                </a:rPr>
                <a:t>One Speaker per Test Session </a:t>
              </a:r>
            </a:p>
          </p:txBody>
        </p:sp>
      </p:grpSp>
      <p:grpSp>
        <p:nvGrpSpPr>
          <p:cNvPr id="9" name="Group 24"/>
          <p:cNvGrpSpPr>
            <a:grpSpLocks/>
          </p:cNvGrpSpPr>
          <p:nvPr/>
        </p:nvGrpSpPr>
        <p:grpSpPr bwMode="auto">
          <a:xfrm>
            <a:off x="0" y="5"/>
            <a:ext cx="9142560" cy="734477"/>
            <a:chOff x="0" y="0"/>
            <a:chExt cx="6349" cy="510"/>
          </a:xfrm>
        </p:grpSpPr>
        <p:grpSp>
          <p:nvGrpSpPr>
            <p:cNvPr id="10" name="Group 25"/>
            <p:cNvGrpSpPr>
              <a:grpSpLocks/>
            </p:cNvGrpSpPr>
            <p:nvPr/>
          </p:nvGrpSpPr>
          <p:grpSpPr bwMode="auto">
            <a:xfrm>
              <a:off x="0" y="0"/>
              <a:ext cx="6349" cy="510"/>
              <a:chOff x="0" y="0"/>
              <a:chExt cx="6349" cy="510"/>
            </a:xfrm>
          </p:grpSpPr>
          <p:sp>
            <p:nvSpPr>
              <p:cNvPr id="4146" name="AutoShape 26"/>
              <p:cNvSpPr>
                <a:spLocks noChangeArrowheads="1"/>
              </p:cNvSpPr>
              <p:nvPr/>
            </p:nvSpPr>
            <p:spPr bwMode="auto">
              <a:xfrm>
                <a:off x="0" y="0"/>
                <a:ext cx="6349" cy="510"/>
              </a:xfrm>
              <a:prstGeom prst="roundRect">
                <a:avLst>
                  <a:gd name="adj" fmla="val 194"/>
                </a:avLst>
              </a:prstGeom>
              <a:blipFill dpi="0" rotWithShape="0">
                <a:blip r:embed="rId4" cstate="print"/>
                <a:srcRect/>
                <a:tile tx="0" ty="0" sx="100000" sy="100000" flip="none" algn="tl"/>
              </a:blipFill>
              <a:ln w="9525">
                <a:solidFill>
                  <a:srgbClr val="000000"/>
                </a:solidFill>
                <a:round/>
                <a:headEnd/>
                <a:tailEnd/>
              </a:ln>
            </p:spPr>
            <p:txBody>
              <a:bodyPr lIns="0" tIns="21167" rIns="0" bIns="0" anchor="ctr" anchorCtr="1"/>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 pos="5907396" algn="l"/>
                    <a:tab pos="6563775" algn="l"/>
                    <a:tab pos="7220152" algn="l"/>
                    <a:tab pos="7876529" algn="l"/>
                    <a:tab pos="8532906" algn="l"/>
                  </a:tabLst>
                </a:pPr>
                <a:r>
                  <a:rPr lang="en-US" sz="2200" dirty="0" smtClean="0">
                    <a:solidFill>
                      <a:srgbClr val="FFFFFF"/>
                    </a:solidFill>
                  </a:rPr>
                  <a:t>Applications of Speaker Recognition</a:t>
                </a:r>
              </a:p>
            </p:txBody>
          </p:sp>
          <p:pic>
            <p:nvPicPr>
              <p:cNvPr id="4147" name="Picture 27"/>
              <p:cNvPicPr>
                <a:picLocks noChangeAspect="1" noChangeArrowheads="1"/>
              </p:cNvPicPr>
              <p:nvPr/>
            </p:nvPicPr>
            <p:blipFill>
              <a:blip r:embed="rId5" cstate="print"/>
              <a:srcRect/>
              <a:stretch>
                <a:fillRect/>
              </a:stretch>
            </p:blipFill>
            <p:spPr bwMode="auto">
              <a:xfrm>
                <a:off x="68" y="0"/>
                <a:ext cx="905" cy="479"/>
              </a:xfrm>
              <a:prstGeom prst="rect">
                <a:avLst/>
              </a:prstGeom>
              <a:noFill/>
              <a:ln w="9525">
                <a:noFill/>
                <a:round/>
                <a:headEnd/>
                <a:tailEnd/>
              </a:ln>
            </p:spPr>
          </p:pic>
        </p:grpSp>
        <p:sp>
          <p:nvSpPr>
            <p:cNvPr id="4145" name="Text Box 28"/>
            <p:cNvSpPr txBox="1">
              <a:spLocks noChangeArrowheads="1"/>
            </p:cNvSpPr>
            <p:nvPr/>
          </p:nvSpPr>
          <p:spPr bwMode="auto">
            <a:xfrm>
              <a:off x="4630" y="290"/>
              <a:ext cx="1648" cy="15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i="1" dirty="0" smtClean="0">
                  <a:solidFill>
                    <a:srgbClr val="FFFFFF"/>
                  </a:solidFill>
                </a:rPr>
                <a:t> </a:t>
              </a:r>
              <a:r>
                <a:rPr lang="en-US" sz="1300" i="1" dirty="0" smtClean="0">
                  <a:solidFill>
                    <a:srgbClr val="FFFFFF"/>
                  </a:solidFill>
                </a:rPr>
                <a:t>www.RecognitionTechnologies.com</a:t>
              </a:r>
            </a:p>
          </p:txBody>
        </p:sp>
      </p:grpSp>
      <p:sp>
        <p:nvSpPr>
          <p:cNvPr id="4108" name="Text Box 29"/>
          <p:cNvSpPr txBox="1">
            <a:spLocks noChangeArrowheads="1"/>
          </p:cNvSpPr>
          <p:nvPr/>
        </p:nvSpPr>
        <p:spPr bwMode="auto">
          <a:xfrm>
            <a:off x="113761" y="6538287"/>
            <a:ext cx="2368800" cy="226104"/>
          </a:xfrm>
          <a:prstGeom prst="rect">
            <a:avLst/>
          </a:prstGeom>
          <a:noFill/>
          <a:ln w="9525">
            <a:noFill/>
            <a:round/>
            <a:headEnd/>
            <a:tailEnd/>
          </a:ln>
        </p:spPr>
        <p:txBody>
          <a:bodyPr wrap="none" lIns="0" tIns="9596"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100" i="1" dirty="0" smtClean="0">
                <a:solidFill>
                  <a:srgbClr val="000080"/>
                </a:solidFill>
              </a:rPr>
              <a:t>Copyright</a:t>
            </a:r>
            <a:r>
              <a:rPr lang="en-US" sz="1100" dirty="0" smtClean="0">
                <a:solidFill>
                  <a:srgbClr val="000080"/>
                </a:solidFill>
              </a:rPr>
              <a:t>: Recognition Technologies, Inc</a:t>
            </a:r>
            <a:r>
              <a:rPr lang="en-US" sz="1100" dirty="0" smtClean="0">
                <a:solidFill>
                  <a:srgbClr val="000000"/>
                </a:solidFill>
              </a:rPr>
              <a:t>.</a:t>
            </a:r>
          </a:p>
        </p:txBody>
      </p:sp>
      <p:grpSp>
        <p:nvGrpSpPr>
          <p:cNvPr id="11" name="Group 30"/>
          <p:cNvGrpSpPr>
            <a:grpSpLocks/>
          </p:cNvGrpSpPr>
          <p:nvPr/>
        </p:nvGrpSpPr>
        <p:grpSpPr bwMode="auto">
          <a:xfrm>
            <a:off x="1067045" y="3789038"/>
            <a:ext cx="2784960" cy="276509"/>
            <a:chOff x="741" y="2631"/>
            <a:chExt cx="1934" cy="192"/>
          </a:xfrm>
        </p:grpSpPr>
        <p:pic>
          <p:nvPicPr>
            <p:cNvPr id="4142" name="Picture 31"/>
            <p:cNvPicPr>
              <a:picLocks noChangeAspect="1" noChangeArrowheads="1"/>
            </p:cNvPicPr>
            <p:nvPr/>
          </p:nvPicPr>
          <p:blipFill>
            <a:blip r:embed="rId3" cstate="print"/>
            <a:srcRect/>
            <a:stretch>
              <a:fillRect/>
            </a:stretch>
          </p:blipFill>
          <p:spPr bwMode="auto">
            <a:xfrm>
              <a:off x="741" y="2660"/>
              <a:ext cx="161" cy="131"/>
            </a:xfrm>
            <a:prstGeom prst="rect">
              <a:avLst/>
            </a:prstGeom>
            <a:noFill/>
            <a:ln w="9525">
              <a:noFill/>
              <a:round/>
              <a:headEnd/>
              <a:tailEnd/>
            </a:ln>
          </p:spPr>
        </p:pic>
        <p:sp>
          <p:nvSpPr>
            <p:cNvPr id="4143" name="Text Box 32"/>
            <p:cNvSpPr txBox="1">
              <a:spLocks noChangeArrowheads="1"/>
            </p:cNvSpPr>
            <p:nvPr/>
          </p:nvSpPr>
          <p:spPr bwMode="auto">
            <a:xfrm>
              <a:off x="923" y="2631"/>
              <a:ext cx="1751"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Continuous Speaker Verification  </a:t>
              </a:r>
            </a:p>
          </p:txBody>
        </p:sp>
      </p:grpSp>
      <p:grpSp>
        <p:nvGrpSpPr>
          <p:cNvPr id="12" name="Group 33"/>
          <p:cNvGrpSpPr>
            <a:grpSpLocks/>
          </p:cNvGrpSpPr>
          <p:nvPr/>
        </p:nvGrpSpPr>
        <p:grpSpPr bwMode="auto">
          <a:xfrm>
            <a:off x="1067041" y="4091474"/>
            <a:ext cx="2864160" cy="276509"/>
            <a:chOff x="741" y="2841"/>
            <a:chExt cx="1989" cy="192"/>
          </a:xfrm>
        </p:grpSpPr>
        <p:pic>
          <p:nvPicPr>
            <p:cNvPr id="4140" name="Picture 34"/>
            <p:cNvPicPr>
              <a:picLocks noChangeAspect="1" noChangeArrowheads="1"/>
            </p:cNvPicPr>
            <p:nvPr/>
          </p:nvPicPr>
          <p:blipFill>
            <a:blip r:embed="rId3" cstate="print"/>
            <a:srcRect/>
            <a:stretch>
              <a:fillRect/>
            </a:stretch>
          </p:blipFill>
          <p:spPr bwMode="auto">
            <a:xfrm>
              <a:off x="741" y="2869"/>
              <a:ext cx="161" cy="131"/>
            </a:xfrm>
            <a:prstGeom prst="rect">
              <a:avLst/>
            </a:prstGeom>
            <a:noFill/>
            <a:ln w="9525">
              <a:noFill/>
              <a:round/>
              <a:headEnd/>
              <a:tailEnd/>
            </a:ln>
          </p:spPr>
        </p:pic>
        <p:sp>
          <p:nvSpPr>
            <p:cNvPr id="4141" name="Text Box 35"/>
            <p:cNvSpPr txBox="1">
              <a:spLocks noChangeArrowheads="1"/>
            </p:cNvSpPr>
            <p:nvPr/>
          </p:nvSpPr>
          <p:spPr bwMode="auto">
            <a:xfrm>
              <a:off x="923" y="2841"/>
              <a:ext cx="1807"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Speaker Segmentation + Tracking  </a:t>
              </a:r>
            </a:p>
          </p:txBody>
        </p:sp>
      </p:grpSp>
      <p:grpSp>
        <p:nvGrpSpPr>
          <p:cNvPr id="13" name="Group 36"/>
          <p:cNvGrpSpPr>
            <a:grpSpLocks/>
          </p:cNvGrpSpPr>
          <p:nvPr/>
        </p:nvGrpSpPr>
        <p:grpSpPr bwMode="auto">
          <a:xfrm>
            <a:off x="1067045" y="4405427"/>
            <a:ext cx="2917440" cy="276509"/>
            <a:chOff x="741" y="3059"/>
            <a:chExt cx="2026" cy="192"/>
          </a:xfrm>
        </p:grpSpPr>
        <p:pic>
          <p:nvPicPr>
            <p:cNvPr id="4138" name="Picture 37"/>
            <p:cNvPicPr>
              <a:picLocks noChangeAspect="1" noChangeArrowheads="1"/>
            </p:cNvPicPr>
            <p:nvPr/>
          </p:nvPicPr>
          <p:blipFill>
            <a:blip r:embed="rId3" cstate="print"/>
            <a:srcRect/>
            <a:stretch>
              <a:fillRect/>
            </a:stretch>
          </p:blipFill>
          <p:spPr bwMode="auto">
            <a:xfrm>
              <a:off x="741" y="3087"/>
              <a:ext cx="161" cy="131"/>
            </a:xfrm>
            <a:prstGeom prst="rect">
              <a:avLst/>
            </a:prstGeom>
            <a:noFill/>
            <a:ln w="9525">
              <a:noFill/>
              <a:round/>
              <a:headEnd/>
              <a:tailEnd/>
            </a:ln>
          </p:spPr>
        </p:pic>
        <p:sp>
          <p:nvSpPr>
            <p:cNvPr id="4139" name="Text Box 38"/>
            <p:cNvSpPr txBox="1">
              <a:spLocks noChangeArrowheads="1"/>
            </p:cNvSpPr>
            <p:nvPr/>
          </p:nvSpPr>
          <p:spPr bwMode="auto">
            <a:xfrm>
              <a:off x="923" y="3059"/>
              <a:ext cx="1844"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Lst>
              </a:pPr>
              <a:r>
                <a:rPr lang="en-US" sz="1500" dirty="0" smtClean="0">
                  <a:solidFill>
                    <a:srgbClr val="000080"/>
                  </a:solidFill>
                </a:rPr>
                <a:t>Large-Scale Speaker Identification  </a:t>
              </a:r>
            </a:p>
          </p:txBody>
        </p:sp>
      </p:grpSp>
      <p:grpSp>
        <p:nvGrpSpPr>
          <p:cNvPr id="14" name="Group 39"/>
          <p:cNvGrpSpPr>
            <a:grpSpLocks/>
          </p:cNvGrpSpPr>
          <p:nvPr/>
        </p:nvGrpSpPr>
        <p:grpSpPr bwMode="auto">
          <a:xfrm>
            <a:off x="4718880" y="3801999"/>
            <a:ext cx="3327840" cy="276509"/>
            <a:chOff x="3277" y="2640"/>
            <a:chExt cx="2311" cy="192"/>
          </a:xfrm>
        </p:grpSpPr>
        <p:pic>
          <p:nvPicPr>
            <p:cNvPr id="4136" name="Picture 40"/>
            <p:cNvPicPr>
              <a:picLocks noChangeAspect="1" noChangeArrowheads="1"/>
            </p:cNvPicPr>
            <p:nvPr/>
          </p:nvPicPr>
          <p:blipFill>
            <a:blip r:embed="rId3" cstate="print"/>
            <a:srcRect/>
            <a:stretch>
              <a:fillRect/>
            </a:stretch>
          </p:blipFill>
          <p:spPr bwMode="auto">
            <a:xfrm>
              <a:off x="3277" y="2669"/>
              <a:ext cx="161" cy="131"/>
            </a:xfrm>
            <a:prstGeom prst="rect">
              <a:avLst/>
            </a:prstGeom>
            <a:noFill/>
            <a:ln w="9525">
              <a:noFill/>
              <a:round/>
              <a:headEnd/>
              <a:tailEnd/>
            </a:ln>
          </p:spPr>
        </p:pic>
        <p:sp>
          <p:nvSpPr>
            <p:cNvPr id="4137" name="Text Box 41"/>
            <p:cNvSpPr txBox="1">
              <a:spLocks noChangeArrowheads="1"/>
            </p:cNvSpPr>
            <p:nvPr/>
          </p:nvSpPr>
          <p:spPr bwMode="auto">
            <a:xfrm>
              <a:off x="3459" y="2640"/>
              <a:ext cx="2129"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Lst>
              </a:pPr>
              <a:r>
                <a:rPr lang="en-US" sz="1500" i="1" dirty="0" smtClean="0">
                  <a:solidFill>
                    <a:srgbClr val="000080"/>
                  </a:solidFill>
                </a:rPr>
                <a:t>Automatic Language Proficiency Rating</a:t>
              </a:r>
              <a:r>
                <a:rPr lang="en-US" sz="1500" i="1" dirty="0" smtClean="0">
                  <a:solidFill>
                    <a:srgbClr val="800000"/>
                  </a:solidFill>
                </a:rPr>
                <a:t>  </a:t>
              </a:r>
            </a:p>
          </p:txBody>
        </p:sp>
      </p:grpSp>
      <p:grpSp>
        <p:nvGrpSpPr>
          <p:cNvPr id="15" name="Group 42"/>
          <p:cNvGrpSpPr>
            <a:grpSpLocks/>
          </p:cNvGrpSpPr>
          <p:nvPr/>
        </p:nvGrpSpPr>
        <p:grpSpPr bwMode="auto">
          <a:xfrm>
            <a:off x="4718880" y="4069867"/>
            <a:ext cx="1841760" cy="276509"/>
            <a:chOff x="3277" y="2826"/>
            <a:chExt cx="1279" cy="192"/>
          </a:xfrm>
        </p:grpSpPr>
        <p:pic>
          <p:nvPicPr>
            <p:cNvPr id="4134" name="Picture 43"/>
            <p:cNvPicPr>
              <a:picLocks noChangeAspect="1" noChangeArrowheads="1"/>
            </p:cNvPicPr>
            <p:nvPr/>
          </p:nvPicPr>
          <p:blipFill>
            <a:blip r:embed="rId3" cstate="print"/>
            <a:srcRect/>
            <a:stretch>
              <a:fillRect/>
            </a:stretch>
          </p:blipFill>
          <p:spPr bwMode="auto">
            <a:xfrm>
              <a:off x="3277" y="2855"/>
              <a:ext cx="161" cy="131"/>
            </a:xfrm>
            <a:prstGeom prst="rect">
              <a:avLst/>
            </a:prstGeom>
            <a:noFill/>
            <a:ln w="9525">
              <a:noFill/>
              <a:round/>
              <a:headEnd/>
              <a:tailEnd/>
            </a:ln>
          </p:spPr>
        </p:pic>
        <p:sp>
          <p:nvSpPr>
            <p:cNvPr id="4135" name="Text Box 44"/>
            <p:cNvSpPr txBox="1">
              <a:spLocks noChangeArrowheads="1"/>
            </p:cNvSpPr>
            <p:nvPr/>
          </p:nvSpPr>
          <p:spPr bwMode="auto">
            <a:xfrm>
              <a:off x="3459" y="2826"/>
              <a:ext cx="1097"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Lst>
              </a:pPr>
              <a:r>
                <a:rPr lang="en-US" sz="1500" dirty="0" smtClean="0">
                  <a:solidFill>
                    <a:srgbClr val="000080"/>
                  </a:solidFill>
                </a:rPr>
                <a:t>Language Detection  </a:t>
              </a:r>
            </a:p>
          </p:txBody>
        </p:sp>
      </p:grpSp>
      <p:sp>
        <p:nvSpPr>
          <p:cNvPr id="4114" name="Text Box 45"/>
          <p:cNvSpPr txBox="1">
            <a:spLocks noChangeArrowheads="1"/>
          </p:cNvSpPr>
          <p:nvPr/>
        </p:nvSpPr>
        <p:spPr bwMode="auto">
          <a:xfrm>
            <a:off x="516960" y="3351237"/>
            <a:ext cx="3955680" cy="357157"/>
          </a:xfrm>
          <a:prstGeom prst="rect">
            <a:avLst/>
          </a:prstGeom>
          <a:noFill/>
          <a:ln w="9525">
            <a:noFill/>
            <a:round/>
            <a:headEnd/>
            <a:tailEnd/>
          </a:ln>
        </p:spPr>
        <p:txBody>
          <a:bodyPr wrap="none" lIns="0" tIns="19193" rIns="0" bIns="0"/>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Lst>
            </a:pPr>
            <a:r>
              <a:rPr lang="en-US" sz="2200" dirty="0" smtClean="0">
                <a:solidFill>
                  <a:srgbClr val="800000"/>
                </a:solidFill>
              </a:rPr>
              <a:t>Capabilities Derived from this Data</a:t>
            </a:r>
          </a:p>
        </p:txBody>
      </p:sp>
      <p:sp>
        <p:nvSpPr>
          <p:cNvPr id="4115" name="Text Box 46"/>
          <p:cNvSpPr txBox="1">
            <a:spLocks noChangeArrowheads="1"/>
          </p:cNvSpPr>
          <p:nvPr/>
        </p:nvSpPr>
        <p:spPr bwMode="auto">
          <a:xfrm>
            <a:off x="516961" y="4802909"/>
            <a:ext cx="5438880" cy="357157"/>
          </a:xfrm>
          <a:prstGeom prst="rect">
            <a:avLst/>
          </a:prstGeom>
          <a:noFill/>
          <a:ln w="9525">
            <a:noFill/>
            <a:round/>
            <a:headEnd/>
            <a:tailEnd/>
          </a:ln>
        </p:spPr>
        <p:txBody>
          <a:bodyPr wrap="none" lIns="0" tIns="19193" rIns="0" bIns="0"/>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lang="en-US" sz="2200" dirty="0" smtClean="0">
                <a:solidFill>
                  <a:srgbClr val="800000"/>
                </a:solidFill>
              </a:rPr>
              <a:t>Potential Impact to Language Proficiency Exams</a:t>
            </a:r>
          </a:p>
        </p:txBody>
      </p:sp>
      <p:grpSp>
        <p:nvGrpSpPr>
          <p:cNvPr id="16" name="Group 47"/>
          <p:cNvGrpSpPr>
            <a:grpSpLocks/>
          </p:cNvGrpSpPr>
          <p:nvPr/>
        </p:nvGrpSpPr>
        <p:grpSpPr bwMode="auto">
          <a:xfrm>
            <a:off x="4739045" y="5197506"/>
            <a:ext cx="2859840" cy="276509"/>
            <a:chOff x="3291" y="3609"/>
            <a:chExt cx="1986" cy="192"/>
          </a:xfrm>
        </p:grpSpPr>
        <p:pic>
          <p:nvPicPr>
            <p:cNvPr id="4132" name="Picture 48"/>
            <p:cNvPicPr>
              <a:picLocks noChangeAspect="1" noChangeArrowheads="1"/>
            </p:cNvPicPr>
            <p:nvPr/>
          </p:nvPicPr>
          <p:blipFill>
            <a:blip r:embed="rId3" cstate="print"/>
            <a:srcRect/>
            <a:stretch>
              <a:fillRect/>
            </a:stretch>
          </p:blipFill>
          <p:spPr bwMode="auto">
            <a:xfrm>
              <a:off x="3291" y="3638"/>
              <a:ext cx="161" cy="131"/>
            </a:xfrm>
            <a:prstGeom prst="rect">
              <a:avLst/>
            </a:prstGeom>
            <a:noFill/>
            <a:ln w="9525">
              <a:noFill/>
              <a:round/>
              <a:headEnd/>
              <a:tailEnd/>
            </a:ln>
          </p:spPr>
        </p:pic>
        <p:sp>
          <p:nvSpPr>
            <p:cNvPr id="4133" name="Text Box 49"/>
            <p:cNvSpPr txBox="1">
              <a:spLocks noChangeArrowheads="1"/>
            </p:cNvSpPr>
            <p:nvPr/>
          </p:nvSpPr>
          <p:spPr bwMode="auto">
            <a:xfrm>
              <a:off x="3473" y="3609"/>
              <a:ext cx="1804"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More Affordable Automatic Tests  </a:t>
              </a:r>
            </a:p>
          </p:txBody>
        </p:sp>
      </p:grpSp>
      <p:grpSp>
        <p:nvGrpSpPr>
          <p:cNvPr id="17" name="Group 50"/>
          <p:cNvGrpSpPr>
            <a:grpSpLocks/>
          </p:cNvGrpSpPr>
          <p:nvPr/>
        </p:nvGrpSpPr>
        <p:grpSpPr bwMode="auto">
          <a:xfrm>
            <a:off x="1067041" y="5854215"/>
            <a:ext cx="3716640" cy="276509"/>
            <a:chOff x="741" y="4065"/>
            <a:chExt cx="2581" cy="192"/>
          </a:xfrm>
        </p:grpSpPr>
        <p:pic>
          <p:nvPicPr>
            <p:cNvPr id="4130" name="Picture 51"/>
            <p:cNvPicPr>
              <a:picLocks noChangeAspect="1" noChangeArrowheads="1"/>
            </p:cNvPicPr>
            <p:nvPr/>
          </p:nvPicPr>
          <p:blipFill>
            <a:blip r:embed="rId3" cstate="print"/>
            <a:srcRect/>
            <a:stretch>
              <a:fillRect/>
            </a:stretch>
          </p:blipFill>
          <p:spPr bwMode="auto">
            <a:xfrm>
              <a:off x="741" y="4093"/>
              <a:ext cx="161" cy="131"/>
            </a:xfrm>
            <a:prstGeom prst="rect">
              <a:avLst/>
            </a:prstGeom>
            <a:noFill/>
            <a:ln w="9525">
              <a:noFill/>
              <a:round/>
              <a:headEnd/>
              <a:tailEnd/>
            </a:ln>
          </p:spPr>
        </p:pic>
        <p:sp>
          <p:nvSpPr>
            <p:cNvPr id="4131" name="Text Box 52"/>
            <p:cNvSpPr txBox="1">
              <a:spLocks noChangeArrowheads="1"/>
            </p:cNvSpPr>
            <p:nvPr/>
          </p:nvSpPr>
          <p:spPr bwMode="auto">
            <a:xfrm>
              <a:off x="923" y="4065"/>
              <a:ext cx="2398"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Lst>
              </a:pPr>
              <a:r>
                <a:rPr lang="en-US" sz="1500" dirty="0" smtClean="0">
                  <a:solidFill>
                    <a:srgbClr val="000080"/>
                  </a:solidFill>
                </a:rPr>
                <a:t>Higher Granularity in the  Assessment Levels  </a:t>
              </a:r>
            </a:p>
          </p:txBody>
        </p:sp>
      </p:grpSp>
      <p:grpSp>
        <p:nvGrpSpPr>
          <p:cNvPr id="18" name="Group 53"/>
          <p:cNvGrpSpPr>
            <a:grpSpLocks/>
          </p:cNvGrpSpPr>
          <p:nvPr/>
        </p:nvGrpSpPr>
        <p:grpSpPr bwMode="auto">
          <a:xfrm>
            <a:off x="1067041" y="5540262"/>
            <a:ext cx="3710880" cy="276509"/>
            <a:chOff x="741" y="3847"/>
            <a:chExt cx="2577" cy="192"/>
          </a:xfrm>
        </p:grpSpPr>
        <p:pic>
          <p:nvPicPr>
            <p:cNvPr id="4128" name="Picture 54"/>
            <p:cNvPicPr>
              <a:picLocks noChangeAspect="1" noChangeArrowheads="1"/>
            </p:cNvPicPr>
            <p:nvPr/>
          </p:nvPicPr>
          <p:blipFill>
            <a:blip r:embed="rId3" cstate="print"/>
            <a:srcRect/>
            <a:stretch>
              <a:fillRect/>
            </a:stretch>
          </p:blipFill>
          <p:spPr bwMode="auto">
            <a:xfrm>
              <a:off x="741" y="3875"/>
              <a:ext cx="161" cy="131"/>
            </a:xfrm>
            <a:prstGeom prst="rect">
              <a:avLst/>
            </a:prstGeom>
            <a:noFill/>
            <a:ln w="9525">
              <a:noFill/>
              <a:round/>
              <a:headEnd/>
              <a:tailEnd/>
            </a:ln>
          </p:spPr>
        </p:pic>
        <p:sp>
          <p:nvSpPr>
            <p:cNvPr id="4129" name="Text Box 55"/>
            <p:cNvSpPr txBox="1">
              <a:spLocks noChangeArrowheads="1"/>
            </p:cNvSpPr>
            <p:nvPr/>
          </p:nvSpPr>
          <p:spPr bwMode="auto">
            <a:xfrm>
              <a:off x="923" y="3847"/>
              <a:ext cx="2395"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Lst>
              </a:pPr>
              <a:r>
                <a:rPr lang="en-US" sz="1500" dirty="0" smtClean="0">
                  <a:solidFill>
                    <a:srgbClr val="000080"/>
                  </a:solidFill>
                </a:rPr>
                <a:t>Quicker Testing and Evaluation  </a:t>
              </a:r>
            </a:p>
          </p:txBody>
        </p:sp>
      </p:grpSp>
      <p:grpSp>
        <p:nvGrpSpPr>
          <p:cNvPr id="19" name="Group 56"/>
          <p:cNvGrpSpPr>
            <a:grpSpLocks/>
          </p:cNvGrpSpPr>
          <p:nvPr/>
        </p:nvGrpSpPr>
        <p:grpSpPr bwMode="auto">
          <a:xfrm>
            <a:off x="1067045" y="5226309"/>
            <a:ext cx="2784960" cy="276509"/>
            <a:chOff x="741" y="3629"/>
            <a:chExt cx="1934" cy="192"/>
          </a:xfrm>
        </p:grpSpPr>
        <p:pic>
          <p:nvPicPr>
            <p:cNvPr id="4126" name="Picture 57"/>
            <p:cNvPicPr>
              <a:picLocks noChangeAspect="1" noChangeArrowheads="1"/>
            </p:cNvPicPr>
            <p:nvPr/>
          </p:nvPicPr>
          <p:blipFill>
            <a:blip r:embed="rId3" cstate="print"/>
            <a:srcRect/>
            <a:stretch>
              <a:fillRect/>
            </a:stretch>
          </p:blipFill>
          <p:spPr bwMode="auto">
            <a:xfrm>
              <a:off x="741" y="3657"/>
              <a:ext cx="161" cy="131"/>
            </a:xfrm>
            <a:prstGeom prst="rect">
              <a:avLst/>
            </a:prstGeom>
            <a:noFill/>
            <a:ln w="9525">
              <a:noFill/>
              <a:round/>
              <a:headEnd/>
              <a:tailEnd/>
            </a:ln>
          </p:spPr>
        </p:pic>
        <p:sp>
          <p:nvSpPr>
            <p:cNvPr id="4127" name="Text Box 58"/>
            <p:cNvSpPr txBox="1">
              <a:spLocks noChangeArrowheads="1"/>
            </p:cNvSpPr>
            <p:nvPr/>
          </p:nvSpPr>
          <p:spPr bwMode="auto">
            <a:xfrm>
              <a:off x="923" y="3629"/>
              <a:ext cx="1751"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Lower Fraud</a:t>
              </a:r>
            </a:p>
          </p:txBody>
        </p:sp>
      </p:grpSp>
      <p:grpSp>
        <p:nvGrpSpPr>
          <p:cNvPr id="20" name="Group 59"/>
          <p:cNvGrpSpPr>
            <a:grpSpLocks/>
          </p:cNvGrpSpPr>
          <p:nvPr/>
        </p:nvGrpSpPr>
        <p:grpSpPr bwMode="auto">
          <a:xfrm>
            <a:off x="5088960" y="5455295"/>
            <a:ext cx="2784960" cy="276509"/>
            <a:chOff x="3534" y="3788"/>
            <a:chExt cx="1934" cy="192"/>
          </a:xfrm>
        </p:grpSpPr>
        <p:pic>
          <p:nvPicPr>
            <p:cNvPr id="4124" name="Picture 60"/>
            <p:cNvPicPr>
              <a:picLocks noChangeAspect="1" noChangeArrowheads="1"/>
            </p:cNvPicPr>
            <p:nvPr/>
          </p:nvPicPr>
          <p:blipFill>
            <a:blip r:embed="rId3" cstate="print"/>
            <a:srcRect/>
            <a:stretch>
              <a:fillRect/>
            </a:stretch>
          </p:blipFill>
          <p:spPr bwMode="auto">
            <a:xfrm>
              <a:off x="3534" y="3817"/>
              <a:ext cx="161" cy="131"/>
            </a:xfrm>
            <a:prstGeom prst="rect">
              <a:avLst/>
            </a:prstGeom>
            <a:noFill/>
            <a:ln w="9525">
              <a:noFill/>
              <a:round/>
              <a:headEnd/>
              <a:tailEnd/>
            </a:ln>
          </p:spPr>
        </p:pic>
        <p:sp>
          <p:nvSpPr>
            <p:cNvPr id="4125" name="Text Box 61"/>
            <p:cNvSpPr txBox="1">
              <a:spLocks noChangeArrowheads="1"/>
            </p:cNvSpPr>
            <p:nvPr/>
          </p:nvSpPr>
          <p:spPr bwMode="auto">
            <a:xfrm>
              <a:off x="3716" y="3788"/>
              <a:ext cx="1751"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err="1" smtClean="0">
                  <a:solidFill>
                    <a:srgbClr val="000080"/>
                  </a:solidFill>
                </a:rPr>
                <a:t>Proctorless</a:t>
              </a:r>
              <a:r>
                <a:rPr lang="en-US" sz="1500" dirty="0" smtClean="0">
                  <a:solidFill>
                    <a:srgbClr val="000080"/>
                  </a:solidFill>
                </a:rPr>
                <a:t> Testing  </a:t>
              </a:r>
            </a:p>
          </p:txBody>
        </p:sp>
      </p:grpSp>
      <p:grpSp>
        <p:nvGrpSpPr>
          <p:cNvPr id="21" name="Group 62"/>
          <p:cNvGrpSpPr>
            <a:grpSpLocks/>
          </p:cNvGrpSpPr>
          <p:nvPr/>
        </p:nvGrpSpPr>
        <p:grpSpPr bwMode="auto">
          <a:xfrm>
            <a:off x="5099045" y="5733242"/>
            <a:ext cx="2784960" cy="276509"/>
            <a:chOff x="3541" y="3981"/>
            <a:chExt cx="1934" cy="192"/>
          </a:xfrm>
        </p:grpSpPr>
        <p:pic>
          <p:nvPicPr>
            <p:cNvPr id="4122" name="Picture 63"/>
            <p:cNvPicPr>
              <a:picLocks noChangeAspect="1" noChangeArrowheads="1"/>
            </p:cNvPicPr>
            <p:nvPr/>
          </p:nvPicPr>
          <p:blipFill>
            <a:blip r:embed="rId3" cstate="print"/>
            <a:srcRect/>
            <a:stretch>
              <a:fillRect/>
            </a:stretch>
          </p:blipFill>
          <p:spPr bwMode="auto">
            <a:xfrm>
              <a:off x="3541" y="4010"/>
              <a:ext cx="161" cy="131"/>
            </a:xfrm>
            <a:prstGeom prst="rect">
              <a:avLst/>
            </a:prstGeom>
            <a:noFill/>
            <a:ln w="9525">
              <a:noFill/>
              <a:round/>
              <a:headEnd/>
              <a:tailEnd/>
            </a:ln>
          </p:spPr>
        </p:pic>
        <p:sp>
          <p:nvSpPr>
            <p:cNvPr id="4123" name="Text Box 64"/>
            <p:cNvSpPr txBox="1">
              <a:spLocks noChangeArrowheads="1"/>
            </p:cNvSpPr>
            <p:nvPr/>
          </p:nvSpPr>
          <p:spPr bwMode="auto">
            <a:xfrm>
              <a:off x="3723" y="3981"/>
              <a:ext cx="1751" cy="19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dirty="0" smtClean="0">
                  <a:solidFill>
                    <a:srgbClr val="000080"/>
                  </a:solidFill>
                </a:rPr>
                <a:t>No Raters  </a:t>
              </a:r>
            </a:p>
          </p:txBody>
        </p:sp>
      </p:gr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6253921" y="4926758"/>
            <a:ext cx="2674080" cy="730156"/>
          </a:xfrm>
          <a:prstGeom prst="roundRect">
            <a:avLst>
              <a:gd name="adj" fmla="val 194"/>
            </a:avLst>
          </a:prstGeom>
          <a:solidFill>
            <a:srgbClr val="E6E6FF"/>
          </a:solidFill>
          <a:ln w="9525">
            <a:solidFill>
              <a:srgbClr val="000000"/>
            </a:solidFill>
            <a:round/>
            <a:headEnd/>
            <a:tailEnd/>
          </a:ln>
        </p:spPr>
        <p:txBody>
          <a:bodyPr wrap="none" lIns="82910" tIns="41455" rIns="82910" bIns="41455" anchor="ctr"/>
          <a:lstStyle/>
          <a:p>
            <a:pPr defTabSz="407357" fontAlgn="base" hangingPunct="0">
              <a:lnSpc>
                <a:spcPct val="93000"/>
              </a:lnSpc>
              <a:spcBef>
                <a:spcPct val="0"/>
              </a:spcBef>
              <a:spcAft>
                <a:spcPct val="0"/>
              </a:spcAft>
              <a:buClr>
                <a:srgbClr val="000000"/>
              </a:buClr>
              <a:buSzPct val="100000"/>
            </a:pPr>
            <a:endParaRPr lang="en-US" sz="2200" dirty="0" smtClean="0">
              <a:solidFill>
                <a:srgbClr val="FFFFFF"/>
              </a:solidFill>
            </a:endParaRPr>
          </a:p>
        </p:txBody>
      </p:sp>
      <p:cxnSp>
        <p:nvCxnSpPr>
          <p:cNvPr id="3075" name="AutoShape 2"/>
          <p:cNvCxnSpPr>
            <a:cxnSpLocks noChangeShapeType="1"/>
            <a:endCxn id="3076" idx="0"/>
          </p:cNvCxnSpPr>
          <p:nvPr/>
        </p:nvCxnSpPr>
        <p:spPr bwMode="auto">
          <a:xfrm>
            <a:off x="1036800" y="1451672"/>
            <a:ext cx="1105920" cy="1077233"/>
          </a:xfrm>
          <a:prstGeom prst="bentConnector3">
            <a:avLst>
              <a:gd name="adj1" fmla="val 50000"/>
            </a:avLst>
          </a:prstGeom>
          <a:noFill/>
          <a:ln w="25560">
            <a:solidFill>
              <a:srgbClr val="4A7EBB"/>
            </a:solidFill>
            <a:round/>
            <a:headEnd/>
            <a:tailEnd type="triangle" w="med" len="med"/>
          </a:ln>
        </p:spPr>
      </p:cxnSp>
      <p:sp>
        <p:nvSpPr>
          <p:cNvPr id="3076" name="Freeform 3"/>
          <p:cNvSpPr>
            <a:spLocks noChangeArrowheads="1"/>
          </p:cNvSpPr>
          <p:nvPr/>
        </p:nvSpPr>
        <p:spPr bwMode="auto">
          <a:xfrm>
            <a:off x="645120" y="2528905"/>
            <a:ext cx="2996640" cy="1987409"/>
          </a:xfrm>
          <a:custGeom>
            <a:avLst/>
            <a:gdLst>
              <a:gd name="T0" fmla="*/ 1949 w 21600"/>
              <a:gd name="T1" fmla="*/ 7180 h 21600"/>
              <a:gd name="T2" fmla="*/ 0 w 21600"/>
              <a:gd name="T3" fmla="*/ 10137 h 21600"/>
              <a:gd name="T4" fmla="*/ 1074 w 21600"/>
              <a:gd name="T5" fmla="*/ 12702 h 21600"/>
              <a:gd name="T6" fmla="*/ 1063 w 21600"/>
              <a:gd name="T7" fmla="*/ 12668 h 21600"/>
              <a:gd name="T8" fmla="*/ 475 w 21600"/>
              <a:gd name="T9" fmla="*/ 14690 h 21600"/>
              <a:gd name="T10" fmla="*/ 2655 w 21600"/>
              <a:gd name="T11" fmla="*/ 17650 h 21600"/>
              <a:gd name="T12" fmla="*/ 2909 w 21600"/>
              <a:gd name="T13" fmla="*/ 17629 h 21600"/>
              <a:gd name="T14" fmla="*/ 2897 w 21600"/>
              <a:gd name="T15" fmla="*/ 17649 h 21600"/>
              <a:gd name="T16" fmla="*/ 6247 w 21600"/>
              <a:gd name="T17" fmla="*/ 20300 h 21600"/>
              <a:gd name="T18" fmla="*/ 8235 w 21600"/>
              <a:gd name="T19" fmla="*/ 19546 h 21600"/>
              <a:gd name="T20" fmla="*/ 8229 w 21600"/>
              <a:gd name="T21" fmla="*/ 19550 h 21600"/>
              <a:gd name="T22" fmla="*/ 11036 w 21600"/>
              <a:gd name="T23" fmla="*/ 21597 h 21600"/>
              <a:gd name="T24" fmla="*/ 14267 w 21600"/>
              <a:gd name="T25" fmla="*/ 18324 h 21600"/>
              <a:gd name="T26" fmla="*/ 14270 w 21600"/>
              <a:gd name="T27" fmla="*/ 18350 h 21600"/>
              <a:gd name="T28" fmla="*/ 15802 w 21600"/>
              <a:gd name="T29" fmla="*/ 18947 h 21600"/>
              <a:gd name="T30" fmla="*/ 18694 w 21600"/>
              <a:gd name="T31" fmla="*/ 15045 h 21600"/>
              <a:gd name="T32" fmla="*/ 18689 w 21600"/>
              <a:gd name="T33" fmla="*/ 15035 h 21600"/>
              <a:gd name="T34" fmla="*/ 21597 w 21600"/>
              <a:gd name="T35" fmla="*/ 10472 h 21600"/>
              <a:gd name="T36" fmla="*/ 20896 w 21600"/>
              <a:gd name="T37" fmla="*/ 7663 h 21600"/>
              <a:gd name="T38" fmla="*/ 20889 w 21600"/>
              <a:gd name="T39" fmla="*/ 7661 h 21600"/>
              <a:gd name="T40" fmla="*/ 21105 w 21600"/>
              <a:gd name="T41" fmla="*/ 6228 h 21600"/>
              <a:gd name="T42" fmla="*/ 19139 w 21600"/>
              <a:gd name="T43" fmla="*/ 2719 h 21600"/>
              <a:gd name="T44" fmla="*/ 19148 w 21600"/>
              <a:gd name="T45" fmla="*/ 2712 h 21600"/>
              <a:gd name="T46" fmla="*/ 16758 w 21600"/>
              <a:gd name="T47" fmla="*/ 0 h 21600"/>
              <a:gd name="T48" fmla="*/ 14905 w 21600"/>
              <a:gd name="T49" fmla="*/ 1165 h 21600"/>
              <a:gd name="T50" fmla="*/ 14909 w 21600"/>
              <a:gd name="T51" fmla="*/ 1170 h 21600"/>
              <a:gd name="T52" fmla="*/ 13174 w 21600"/>
              <a:gd name="T53" fmla="*/ 0 h 21600"/>
              <a:gd name="T54" fmla="*/ 11221 w 21600"/>
              <a:gd name="T55" fmla="*/ 1645 h 21600"/>
              <a:gd name="T56" fmla="*/ 11229 w 21600"/>
              <a:gd name="T57" fmla="*/ 1694 h 21600"/>
              <a:gd name="T58" fmla="*/ 9358 w 21600"/>
              <a:gd name="T59" fmla="*/ 650 h 21600"/>
              <a:gd name="T60" fmla="*/ 7003 w 21600"/>
              <a:gd name="T61" fmla="*/ 2578 h 21600"/>
              <a:gd name="T62" fmla="*/ 6995 w 21600"/>
              <a:gd name="T63" fmla="*/ 2602 h 21600"/>
              <a:gd name="T64" fmla="*/ 5288 w 21600"/>
              <a:gd name="T65" fmla="*/ 1972 h 21600"/>
              <a:gd name="T66" fmla="*/ 1912 w 21600"/>
              <a:gd name="T67" fmla="*/ 6567 h 21600"/>
              <a:gd name="T68" fmla="*/ 1942 w 21600"/>
              <a:gd name="T69" fmla="*/ 7186 h 21600"/>
              <a:gd name="T70" fmla="*/ 1074 w 21600"/>
              <a:gd name="T71" fmla="*/ 12702 h 21600"/>
              <a:gd name="T72" fmla="*/ 2172 w 21600"/>
              <a:gd name="T73" fmla="*/ 13110 h 21600"/>
              <a:gd name="T74" fmla="*/ 2341 w 21600"/>
              <a:gd name="T75" fmla="*/ 13101 h 21600"/>
              <a:gd name="T76" fmla="*/ 2909 w 21600"/>
              <a:gd name="T77" fmla="*/ 17629 h 21600"/>
              <a:gd name="T78" fmla="*/ 3463 w 21600"/>
              <a:gd name="T79" fmla="*/ 17439 h 21600"/>
              <a:gd name="T80" fmla="*/ 7895 w 21600"/>
              <a:gd name="T81" fmla="*/ 18680 h 21600"/>
              <a:gd name="T82" fmla="*/ 8229 w 21600"/>
              <a:gd name="T83" fmla="*/ 19550 h 21600"/>
              <a:gd name="T84" fmla="*/ 14267 w 21600"/>
              <a:gd name="T85" fmla="*/ 18324 h 21600"/>
              <a:gd name="T86" fmla="*/ 14400 w 21600"/>
              <a:gd name="T87" fmla="*/ 17370 h 21600"/>
              <a:gd name="T88" fmla="*/ 18694 w 21600"/>
              <a:gd name="T89" fmla="*/ 15045 h 21600"/>
              <a:gd name="T90" fmla="*/ 18695 w 21600"/>
              <a:gd name="T91" fmla="*/ 15013 h 21600"/>
              <a:gd name="T92" fmla="*/ 17069 w 21600"/>
              <a:gd name="T93" fmla="*/ 11477 h 21600"/>
              <a:gd name="T94" fmla="*/ 20165 w 21600"/>
              <a:gd name="T95" fmla="*/ 8999 h 21600"/>
              <a:gd name="T96" fmla="*/ 20889 w 21600"/>
              <a:gd name="T97" fmla="*/ 7661 h 21600"/>
              <a:gd name="T98" fmla="*/ 19186 w 21600"/>
              <a:gd name="T99" fmla="*/ 3344 h 21600"/>
              <a:gd name="T100" fmla="*/ 19187 w 21600"/>
              <a:gd name="T101" fmla="*/ 3297 h 21600"/>
              <a:gd name="T102" fmla="*/ 19148 w 21600"/>
              <a:gd name="T103" fmla="*/ 2712 h 21600"/>
              <a:gd name="T104" fmla="*/ 14905 w 21600"/>
              <a:gd name="T105" fmla="*/ 1165 h 21600"/>
              <a:gd name="T106" fmla="*/ 14535 w 21600"/>
              <a:gd name="T107" fmla="*/ 1971 h 21600"/>
              <a:gd name="T108" fmla="*/ 11221 w 21600"/>
              <a:gd name="T109" fmla="*/ 1645 h 21600"/>
              <a:gd name="T110" fmla="*/ 11041 w 21600"/>
              <a:gd name="T111" fmla="*/ 2340 h 21600"/>
              <a:gd name="T112" fmla="*/ 7645 w 21600"/>
              <a:gd name="T113" fmla="*/ 3276 h 21600"/>
              <a:gd name="T114" fmla="*/ 6995 w 21600"/>
              <a:gd name="T115" fmla="*/ 2602 h 21600"/>
              <a:gd name="T116" fmla="*/ 1942 w 21600"/>
              <a:gd name="T117" fmla="*/ 7186 h 21600"/>
              <a:gd name="T118" fmla="*/ 2056 w 21600"/>
              <a:gd name="T119" fmla="*/ 7895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a:moveTo>
                  <a:pt x="1074" y="12702"/>
                </a:moveTo>
                <a:cubicBezTo>
                  <a:pt x="1407" y="12969"/>
                  <a:pt x="1786" y="13110"/>
                  <a:pt x="2172" y="13110"/>
                </a:cubicBezTo>
                <a:cubicBezTo>
                  <a:pt x="2228" y="13109"/>
                  <a:pt x="2285" y="13107"/>
                  <a:pt x="2341" y="13101"/>
                </a:cubicBezTo>
              </a:path>
              <a:path w="21600" h="21600" fill="none">
                <a:moveTo>
                  <a:pt x="2909" y="17629"/>
                </a:moveTo>
                <a:cubicBezTo>
                  <a:pt x="3099" y="17599"/>
                  <a:pt x="3285" y="17535"/>
                  <a:pt x="3463" y="17439"/>
                </a:cubicBezTo>
              </a:path>
              <a:path w="21600" h="21600" fill="none">
                <a:moveTo>
                  <a:pt x="7895" y="18680"/>
                </a:moveTo>
                <a:cubicBezTo>
                  <a:pt x="7983" y="18985"/>
                  <a:pt x="8095" y="19277"/>
                  <a:pt x="8229" y="19550"/>
                </a:cubicBezTo>
              </a:path>
              <a:path w="21600" h="21600" fill="none">
                <a:moveTo>
                  <a:pt x="14267" y="18324"/>
                </a:moveTo>
                <a:cubicBezTo>
                  <a:pt x="14336" y="18013"/>
                  <a:pt x="14380" y="17693"/>
                  <a:pt x="14400" y="17370"/>
                </a:cubicBezTo>
              </a:path>
              <a:path w="21600" h="21600" fill="none">
                <a:moveTo>
                  <a:pt x="18694" y="15045"/>
                </a:moveTo>
                <a:cubicBezTo>
                  <a:pt x="18694" y="15034"/>
                  <a:pt x="18695" y="15024"/>
                  <a:pt x="18695" y="15013"/>
                </a:cubicBezTo>
                <a:cubicBezTo>
                  <a:pt x="18695" y="13508"/>
                  <a:pt x="18063" y="12136"/>
                  <a:pt x="17069" y="11477"/>
                </a:cubicBezTo>
              </a:path>
              <a:path w="21600" h="21600" fill="none">
                <a:moveTo>
                  <a:pt x="20165" y="8999"/>
                </a:moveTo>
                <a:cubicBezTo>
                  <a:pt x="20479" y="8635"/>
                  <a:pt x="20726" y="8177"/>
                  <a:pt x="20889" y="7661"/>
                </a:cubicBezTo>
              </a:path>
              <a:path w="21600" h="21600" fill="none">
                <a:moveTo>
                  <a:pt x="19186" y="3344"/>
                </a:moveTo>
                <a:cubicBezTo>
                  <a:pt x="19186" y="3328"/>
                  <a:pt x="19187" y="3313"/>
                  <a:pt x="19187" y="3297"/>
                </a:cubicBezTo>
                <a:cubicBezTo>
                  <a:pt x="19187" y="3101"/>
                  <a:pt x="19174" y="2905"/>
                  <a:pt x="19148" y="2712"/>
                </a:cubicBezTo>
              </a:path>
              <a:path w="21600" h="21600" fill="none">
                <a:moveTo>
                  <a:pt x="14905" y="1165"/>
                </a:moveTo>
                <a:cubicBezTo>
                  <a:pt x="14754" y="1408"/>
                  <a:pt x="14629" y="1679"/>
                  <a:pt x="14535" y="1971"/>
                </a:cubicBezTo>
              </a:path>
              <a:path w="21600" h="21600" fill="none">
                <a:moveTo>
                  <a:pt x="11221" y="1645"/>
                </a:moveTo>
                <a:cubicBezTo>
                  <a:pt x="11140" y="1866"/>
                  <a:pt x="11080" y="2099"/>
                  <a:pt x="11041" y="2340"/>
                </a:cubicBezTo>
              </a:path>
              <a:path w="21600" h="21600" fill="none">
                <a:moveTo>
                  <a:pt x="7645" y="3276"/>
                </a:moveTo>
                <a:cubicBezTo>
                  <a:pt x="7449" y="3016"/>
                  <a:pt x="7231" y="2790"/>
                  <a:pt x="6995" y="2602"/>
                </a:cubicBezTo>
              </a:path>
              <a:path w="21600" h="21600" fill="none">
                <a:moveTo>
                  <a:pt x="1942" y="7186"/>
                </a:moveTo>
                <a:cubicBezTo>
                  <a:pt x="1966" y="7426"/>
                  <a:pt x="2004" y="7663"/>
                  <a:pt x="2056" y="7895"/>
                </a:cubicBezTo>
              </a:path>
            </a:pathLst>
          </a:custGeom>
          <a:solidFill>
            <a:srgbClr val="8EB4E3"/>
          </a:solidFill>
          <a:ln w="9360">
            <a:solidFill>
              <a:srgbClr val="000000"/>
            </a:solidFill>
            <a:miter lim="800000"/>
            <a:headEnd/>
            <a:tailEnd/>
          </a:ln>
        </p:spPr>
        <p:txBody>
          <a:bodyPr lIns="82910" tIns="41455" rIns="82910" bIns="41455" anchor="ctr"/>
          <a:lstStyle/>
          <a:p>
            <a:pPr algn="ctr" defTabSz="407357" fontAlgn="base">
              <a:spcBef>
                <a:spcPct val="0"/>
              </a:spcBef>
              <a:spcAft>
                <a:spcPct val="0"/>
              </a:spcAft>
              <a:buClr>
                <a:srgbClr val="000000"/>
              </a:buClr>
              <a:buSzPct val="100000"/>
              <a:tabLst>
                <a:tab pos="656378" algn="l"/>
                <a:tab pos="1312751" algn="l"/>
                <a:tab pos="1969133" algn="l"/>
                <a:tab pos="2625509" algn="l"/>
              </a:tabLst>
            </a:pPr>
            <a:r>
              <a:rPr lang="en-US" b="1" dirty="0" smtClean="0">
                <a:solidFill>
                  <a:srgbClr val="FFFFFF"/>
                </a:solidFill>
                <a:latin typeface="Arial Black" pitchFamily="32" charset="0"/>
              </a:rPr>
              <a:t>Internet and</a:t>
            </a:r>
          </a:p>
          <a:p>
            <a:pPr algn="ctr" defTabSz="407357" fontAlgn="base">
              <a:spcBef>
                <a:spcPct val="0"/>
              </a:spcBef>
              <a:spcAft>
                <a:spcPct val="0"/>
              </a:spcAft>
              <a:buClr>
                <a:srgbClr val="000000"/>
              </a:buClr>
              <a:buSzPct val="100000"/>
              <a:tabLst>
                <a:tab pos="656378" algn="l"/>
                <a:tab pos="1312751" algn="l"/>
                <a:tab pos="1969133" algn="l"/>
                <a:tab pos="2625509" algn="l"/>
              </a:tabLst>
            </a:pPr>
            <a:r>
              <a:rPr lang="en-US" b="1" dirty="0" smtClean="0">
                <a:solidFill>
                  <a:srgbClr val="FFFFFF"/>
                </a:solidFill>
                <a:latin typeface="Arial Black" pitchFamily="32" charset="0"/>
              </a:rPr>
              <a:t>Telephone Network</a:t>
            </a:r>
          </a:p>
        </p:txBody>
      </p:sp>
      <p:sp>
        <p:nvSpPr>
          <p:cNvPr id="3077" name="Rectangle 4"/>
          <p:cNvSpPr>
            <a:spLocks noChangeArrowheads="1"/>
          </p:cNvSpPr>
          <p:nvPr/>
        </p:nvSpPr>
        <p:spPr bwMode="auto">
          <a:xfrm>
            <a:off x="120018" y="1981650"/>
            <a:ext cx="1338204" cy="544068"/>
          </a:xfrm>
          <a:prstGeom prst="rect">
            <a:avLst/>
          </a:prstGeom>
          <a:noFill/>
          <a:ln w="9525">
            <a:noFill/>
            <a:round/>
            <a:headEnd/>
            <a:tailEnd/>
          </a:ln>
        </p:spPr>
        <p:txBody>
          <a:bodyPr wrap="none" lIns="81606" tIns="40803" rIns="81606" bIns="40803">
            <a:spAutoFit/>
          </a:bodyPr>
          <a:lstStyle/>
          <a:p>
            <a:pPr algn="ctr" defTabSz="407357" fontAlgn="base">
              <a:spcBef>
                <a:spcPct val="0"/>
              </a:spcBef>
              <a:spcAft>
                <a:spcPct val="0"/>
              </a:spcAft>
              <a:buClr>
                <a:srgbClr val="000000"/>
              </a:buClr>
              <a:buSzPct val="100000"/>
              <a:tabLst>
                <a:tab pos="656378" algn="l"/>
                <a:tab pos="1312751" algn="l"/>
              </a:tabLst>
            </a:pPr>
            <a:r>
              <a:rPr lang="en-US" sz="1500" b="1" i="1" dirty="0" smtClean="0">
                <a:solidFill>
                  <a:srgbClr val="000080"/>
                </a:solidFill>
              </a:rPr>
              <a:t>Pre-Registered</a:t>
            </a:r>
          </a:p>
          <a:p>
            <a:pPr algn="ctr" defTabSz="407357" fontAlgn="base">
              <a:spcBef>
                <a:spcPct val="0"/>
              </a:spcBef>
              <a:spcAft>
                <a:spcPct val="0"/>
              </a:spcAft>
              <a:buClr>
                <a:srgbClr val="000000"/>
              </a:buClr>
              <a:buSzPct val="100000"/>
              <a:tabLst>
                <a:tab pos="656378" algn="l"/>
                <a:tab pos="1312751" algn="l"/>
              </a:tabLst>
            </a:pPr>
            <a:r>
              <a:rPr lang="en-US" sz="1500" b="1" i="1" dirty="0" smtClean="0">
                <a:solidFill>
                  <a:srgbClr val="000080"/>
                </a:solidFill>
              </a:rPr>
              <a:t>Candidate</a:t>
            </a:r>
          </a:p>
        </p:txBody>
      </p:sp>
      <p:pic>
        <p:nvPicPr>
          <p:cNvPr id="3078" name="Picture 5"/>
          <p:cNvPicPr>
            <a:picLocks noChangeAspect="1" noChangeArrowheads="1"/>
          </p:cNvPicPr>
          <p:nvPr/>
        </p:nvPicPr>
        <p:blipFill>
          <a:blip r:embed="rId3" cstate="print"/>
          <a:srcRect/>
          <a:stretch>
            <a:fillRect/>
          </a:stretch>
        </p:blipFill>
        <p:spPr bwMode="auto">
          <a:xfrm>
            <a:off x="174240" y="1067153"/>
            <a:ext cx="1059840" cy="1005226"/>
          </a:xfrm>
          <a:prstGeom prst="rect">
            <a:avLst/>
          </a:prstGeom>
          <a:noFill/>
          <a:ln w="9525">
            <a:noFill/>
            <a:round/>
            <a:headEnd/>
            <a:tailEnd/>
          </a:ln>
        </p:spPr>
      </p:pic>
      <p:pic>
        <p:nvPicPr>
          <p:cNvPr id="3079" name="Picture 6"/>
          <p:cNvPicPr>
            <a:picLocks noChangeAspect="1" noChangeArrowheads="1"/>
          </p:cNvPicPr>
          <p:nvPr/>
        </p:nvPicPr>
        <p:blipFill>
          <a:blip r:embed="rId4" cstate="print"/>
          <a:srcRect/>
          <a:stretch>
            <a:fillRect/>
          </a:stretch>
        </p:blipFill>
        <p:spPr bwMode="auto">
          <a:xfrm>
            <a:off x="7462080" y="1595688"/>
            <a:ext cx="1005120" cy="1005226"/>
          </a:xfrm>
          <a:prstGeom prst="rect">
            <a:avLst/>
          </a:prstGeom>
          <a:noFill/>
          <a:ln w="9525">
            <a:noFill/>
            <a:round/>
            <a:headEnd/>
            <a:tailEnd/>
          </a:ln>
        </p:spPr>
      </p:pic>
      <p:sp>
        <p:nvSpPr>
          <p:cNvPr id="3080" name="Rectangle 7"/>
          <p:cNvSpPr>
            <a:spLocks noChangeArrowheads="1"/>
          </p:cNvSpPr>
          <p:nvPr/>
        </p:nvSpPr>
        <p:spPr bwMode="auto">
          <a:xfrm>
            <a:off x="7276325" y="2488584"/>
            <a:ext cx="1563840" cy="359428"/>
          </a:xfrm>
          <a:prstGeom prst="rect">
            <a:avLst/>
          </a:prstGeom>
          <a:noFill/>
          <a:ln w="9525">
            <a:noFill/>
            <a:round/>
            <a:headEnd/>
            <a:tailEnd/>
          </a:ln>
        </p:spPr>
        <p:txBody>
          <a:bodyPr lIns="81606" tIns="40803" rIns="81606" bIns="40803">
            <a:spAutoFit/>
          </a:bodyPr>
          <a:lstStyle/>
          <a:p>
            <a:pPr algn="ctr" defTabSz="407357" fontAlgn="base">
              <a:spcBef>
                <a:spcPct val="0"/>
              </a:spcBef>
              <a:spcAft>
                <a:spcPct val="0"/>
              </a:spcAft>
              <a:buClr>
                <a:srgbClr val="000000"/>
              </a:buClr>
              <a:buSzPct val="100000"/>
              <a:tabLst>
                <a:tab pos="656378" algn="l"/>
                <a:tab pos="1312751" algn="l"/>
              </a:tabLst>
            </a:pPr>
            <a:r>
              <a:rPr lang="en-US" b="1" i="1" dirty="0" smtClean="0">
                <a:solidFill>
                  <a:srgbClr val="000080"/>
                </a:solidFill>
              </a:rPr>
              <a:t>Interviewer</a:t>
            </a:r>
          </a:p>
        </p:txBody>
      </p:sp>
      <p:pic>
        <p:nvPicPr>
          <p:cNvPr id="3081" name="Picture 8"/>
          <p:cNvPicPr>
            <a:picLocks noChangeAspect="1" noChangeArrowheads="1"/>
          </p:cNvPicPr>
          <p:nvPr/>
        </p:nvPicPr>
        <p:blipFill>
          <a:blip r:embed="rId4" cstate="print"/>
          <a:srcRect/>
          <a:stretch>
            <a:fillRect/>
          </a:stretch>
        </p:blipFill>
        <p:spPr bwMode="auto">
          <a:xfrm>
            <a:off x="7401600" y="2851500"/>
            <a:ext cx="1005120" cy="1005226"/>
          </a:xfrm>
          <a:prstGeom prst="rect">
            <a:avLst/>
          </a:prstGeom>
          <a:noFill/>
          <a:ln w="9525">
            <a:noFill/>
            <a:round/>
            <a:headEnd/>
            <a:tailEnd/>
          </a:ln>
        </p:spPr>
      </p:pic>
      <p:sp>
        <p:nvSpPr>
          <p:cNvPr id="3082" name="Rectangle 9"/>
          <p:cNvSpPr>
            <a:spLocks noChangeArrowheads="1"/>
          </p:cNvSpPr>
          <p:nvPr/>
        </p:nvSpPr>
        <p:spPr bwMode="auto">
          <a:xfrm>
            <a:off x="7116480" y="3757355"/>
            <a:ext cx="1676160" cy="359428"/>
          </a:xfrm>
          <a:prstGeom prst="rect">
            <a:avLst/>
          </a:prstGeom>
          <a:noFill/>
          <a:ln w="9525">
            <a:noFill/>
            <a:round/>
            <a:headEnd/>
            <a:tailEnd/>
          </a:ln>
        </p:spPr>
        <p:txBody>
          <a:bodyPr lIns="81606" tIns="40803" rIns="81606" bIns="40803">
            <a:spAutoFit/>
          </a:bodyPr>
          <a:lstStyle/>
          <a:p>
            <a:pPr algn="ctr" defTabSz="407357" fontAlgn="base">
              <a:spcBef>
                <a:spcPct val="0"/>
              </a:spcBef>
              <a:spcAft>
                <a:spcPct val="0"/>
              </a:spcAft>
              <a:buClr>
                <a:srgbClr val="000000"/>
              </a:buClr>
              <a:buSzPct val="100000"/>
              <a:tabLst>
                <a:tab pos="656378" algn="l"/>
                <a:tab pos="1312751" algn="l"/>
              </a:tabLst>
            </a:pPr>
            <a:r>
              <a:rPr lang="en-US" b="1" i="1" dirty="0" smtClean="0">
                <a:solidFill>
                  <a:srgbClr val="000080"/>
                </a:solidFill>
              </a:rPr>
              <a:t>Examiner</a:t>
            </a:r>
          </a:p>
        </p:txBody>
      </p:sp>
      <p:cxnSp>
        <p:nvCxnSpPr>
          <p:cNvPr id="3083" name="AutoShape 10"/>
          <p:cNvCxnSpPr>
            <a:cxnSpLocks noChangeShapeType="1"/>
          </p:cNvCxnSpPr>
          <p:nvPr/>
        </p:nvCxnSpPr>
        <p:spPr bwMode="auto">
          <a:xfrm flipV="1">
            <a:off x="6228001" y="2844303"/>
            <a:ext cx="640800" cy="711435"/>
          </a:xfrm>
          <a:prstGeom prst="bentConnector3">
            <a:avLst>
              <a:gd name="adj1" fmla="val 50000"/>
            </a:avLst>
          </a:prstGeom>
          <a:noFill/>
          <a:ln w="38160">
            <a:solidFill>
              <a:srgbClr val="4A7EBB"/>
            </a:solidFill>
            <a:round/>
            <a:headEnd/>
            <a:tailEnd type="triangle" w="med" len="med"/>
          </a:ln>
        </p:spPr>
      </p:cxnSp>
      <p:cxnSp>
        <p:nvCxnSpPr>
          <p:cNvPr id="3084" name="AutoShape 11"/>
          <p:cNvCxnSpPr>
            <a:cxnSpLocks noChangeShapeType="1"/>
          </p:cNvCxnSpPr>
          <p:nvPr/>
        </p:nvCxnSpPr>
        <p:spPr bwMode="auto">
          <a:xfrm flipV="1">
            <a:off x="6871680" y="2098305"/>
            <a:ext cx="590400" cy="734477"/>
          </a:xfrm>
          <a:prstGeom prst="bentConnector3">
            <a:avLst>
              <a:gd name="adj1" fmla="val 50000"/>
            </a:avLst>
          </a:prstGeom>
          <a:noFill/>
          <a:ln w="38160">
            <a:solidFill>
              <a:srgbClr val="4A7EBB"/>
            </a:solidFill>
            <a:round/>
            <a:headEnd/>
            <a:tailEnd type="triangle" w="med" len="med"/>
          </a:ln>
        </p:spPr>
      </p:cxnSp>
      <p:cxnSp>
        <p:nvCxnSpPr>
          <p:cNvPr id="3085" name="AutoShape 12"/>
          <p:cNvCxnSpPr>
            <a:cxnSpLocks noChangeShapeType="1"/>
          </p:cNvCxnSpPr>
          <p:nvPr/>
        </p:nvCxnSpPr>
        <p:spPr bwMode="auto">
          <a:xfrm>
            <a:off x="6868800" y="2844299"/>
            <a:ext cx="532800" cy="509814"/>
          </a:xfrm>
          <a:prstGeom prst="bentConnector3">
            <a:avLst>
              <a:gd name="adj1" fmla="val 50000"/>
            </a:avLst>
          </a:prstGeom>
          <a:noFill/>
          <a:ln w="38160">
            <a:solidFill>
              <a:srgbClr val="4A7EBB"/>
            </a:solidFill>
            <a:round/>
            <a:headEnd/>
            <a:tailEnd type="triangle" w="med" len="med"/>
          </a:ln>
        </p:spPr>
      </p:cxnSp>
      <p:grpSp>
        <p:nvGrpSpPr>
          <p:cNvPr id="2" name="Group 13"/>
          <p:cNvGrpSpPr>
            <a:grpSpLocks/>
          </p:cNvGrpSpPr>
          <p:nvPr/>
        </p:nvGrpSpPr>
        <p:grpSpPr bwMode="auto">
          <a:xfrm>
            <a:off x="0" y="5"/>
            <a:ext cx="9142560" cy="734477"/>
            <a:chOff x="0" y="0"/>
            <a:chExt cx="6349" cy="510"/>
          </a:xfrm>
        </p:grpSpPr>
        <p:grpSp>
          <p:nvGrpSpPr>
            <p:cNvPr id="3" name="Group 14"/>
            <p:cNvGrpSpPr>
              <a:grpSpLocks/>
            </p:cNvGrpSpPr>
            <p:nvPr/>
          </p:nvGrpSpPr>
          <p:grpSpPr bwMode="auto">
            <a:xfrm>
              <a:off x="0" y="0"/>
              <a:ext cx="6349" cy="510"/>
              <a:chOff x="0" y="0"/>
              <a:chExt cx="6349" cy="510"/>
            </a:xfrm>
          </p:grpSpPr>
          <p:sp>
            <p:nvSpPr>
              <p:cNvPr id="3103" name="AutoShape 15"/>
              <p:cNvSpPr>
                <a:spLocks noChangeArrowheads="1"/>
              </p:cNvSpPr>
              <p:nvPr/>
            </p:nvSpPr>
            <p:spPr bwMode="auto">
              <a:xfrm>
                <a:off x="0" y="0"/>
                <a:ext cx="6349" cy="510"/>
              </a:xfrm>
              <a:prstGeom prst="roundRect">
                <a:avLst>
                  <a:gd name="adj" fmla="val 194"/>
                </a:avLst>
              </a:prstGeom>
              <a:blipFill dpi="0" rotWithShape="0">
                <a:blip r:embed="rId5" cstate="print"/>
                <a:srcRect/>
                <a:tile tx="0" ty="0" sx="100000" sy="100000" flip="none" algn="tl"/>
              </a:blipFill>
              <a:ln w="9525">
                <a:solidFill>
                  <a:srgbClr val="000000"/>
                </a:solidFill>
                <a:round/>
                <a:headEnd/>
                <a:tailEnd/>
              </a:ln>
            </p:spPr>
            <p:txBody>
              <a:bodyPr lIns="0" tIns="21167" rIns="0" bIns="0" anchor="ctr" anchorCtr="1"/>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 pos="5907396" algn="l"/>
                    <a:tab pos="6563775" algn="l"/>
                    <a:tab pos="7220152" algn="l"/>
                    <a:tab pos="7876529" algn="l"/>
                    <a:tab pos="8532906" algn="l"/>
                  </a:tabLst>
                </a:pPr>
                <a:r>
                  <a:rPr lang="en-US" sz="2200" dirty="0" smtClean="0">
                    <a:solidFill>
                      <a:srgbClr val="FFFFFF"/>
                    </a:solidFill>
                  </a:rPr>
                  <a:t>Applications of Speaker Recognition</a:t>
                </a:r>
              </a:p>
            </p:txBody>
          </p:sp>
          <p:pic>
            <p:nvPicPr>
              <p:cNvPr id="3104" name="Picture 16"/>
              <p:cNvPicPr>
                <a:picLocks noChangeAspect="1" noChangeArrowheads="1"/>
              </p:cNvPicPr>
              <p:nvPr/>
            </p:nvPicPr>
            <p:blipFill>
              <a:blip r:embed="rId6" cstate="print"/>
              <a:srcRect/>
              <a:stretch>
                <a:fillRect/>
              </a:stretch>
            </p:blipFill>
            <p:spPr bwMode="auto">
              <a:xfrm>
                <a:off x="68" y="0"/>
                <a:ext cx="905" cy="479"/>
              </a:xfrm>
              <a:prstGeom prst="rect">
                <a:avLst/>
              </a:prstGeom>
              <a:noFill/>
              <a:ln w="9525">
                <a:noFill/>
                <a:round/>
                <a:headEnd/>
                <a:tailEnd/>
              </a:ln>
            </p:spPr>
          </p:pic>
        </p:grpSp>
        <p:sp>
          <p:nvSpPr>
            <p:cNvPr id="3102" name="Text Box 17"/>
            <p:cNvSpPr txBox="1">
              <a:spLocks noChangeArrowheads="1"/>
            </p:cNvSpPr>
            <p:nvPr/>
          </p:nvSpPr>
          <p:spPr bwMode="auto">
            <a:xfrm>
              <a:off x="4630" y="290"/>
              <a:ext cx="1648" cy="152"/>
            </a:xfrm>
            <a:prstGeom prst="rect">
              <a:avLst/>
            </a:prstGeom>
            <a:noFill/>
            <a:ln w="9525">
              <a:noFill/>
              <a:round/>
              <a:headEnd/>
              <a:tailEnd/>
            </a:ln>
          </p:spPr>
          <p:txBody>
            <a:bodyPr wrap="none" lIns="0" tIns="14112"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500" i="1" dirty="0" smtClean="0">
                  <a:solidFill>
                    <a:srgbClr val="FFFFFF"/>
                  </a:solidFill>
                </a:rPr>
                <a:t> </a:t>
              </a:r>
              <a:r>
                <a:rPr lang="en-US" sz="1300" i="1" dirty="0" smtClean="0">
                  <a:solidFill>
                    <a:srgbClr val="FFFFFF"/>
                  </a:solidFill>
                </a:rPr>
                <a:t>www.RecognitionTechnologies.com</a:t>
              </a:r>
            </a:p>
          </p:txBody>
        </p:sp>
      </p:grpSp>
      <p:sp>
        <p:nvSpPr>
          <p:cNvPr id="3087" name="Text Box 18"/>
          <p:cNvSpPr txBox="1">
            <a:spLocks noChangeArrowheads="1"/>
          </p:cNvSpPr>
          <p:nvPr/>
        </p:nvSpPr>
        <p:spPr bwMode="auto">
          <a:xfrm>
            <a:off x="8406722" y="6546930"/>
            <a:ext cx="626400" cy="169938"/>
          </a:xfrm>
          <a:prstGeom prst="rect">
            <a:avLst/>
          </a:prstGeom>
          <a:noFill/>
          <a:ln w="9525">
            <a:noFill/>
            <a:round/>
            <a:headEnd/>
            <a:tailEnd/>
          </a:ln>
        </p:spPr>
        <p:txBody>
          <a:bodyPr wrap="none" lIns="0" tIns="8001" rIns="0" bIns="0"/>
          <a:lstStyle/>
          <a:p>
            <a:pPr defTabSz="407357" fontAlgn="base" hangingPunct="0">
              <a:lnSpc>
                <a:spcPct val="93000"/>
              </a:lnSpc>
              <a:spcBef>
                <a:spcPct val="0"/>
              </a:spcBef>
              <a:spcAft>
                <a:spcPct val="0"/>
              </a:spcAft>
              <a:buClr>
                <a:srgbClr val="000000"/>
              </a:buClr>
              <a:buSzPct val="100000"/>
            </a:pPr>
            <a:r>
              <a:rPr lang="en-US" sz="900" b="1" i="1" dirty="0" smtClean="0">
                <a:solidFill>
                  <a:srgbClr val="000080"/>
                </a:solidFill>
              </a:rPr>
              <a:t>Feb 14, 2012</a:t>
            </a:r>
          </a:p>
        </p:txBody>
      </p:sp>
      <p:sp>
        <p:nvSpPr>
          <p:cNvPr id="3088" name="Text Box 19"/>
          <p:cNvSpPr txBox="1">
            <a:spLocks noChangeArrowheads="1"/>
          </p:cNvSpPr>
          <p:nvPr/>
        </p:nvSpPr>
        <p:spPr bwMode="auto">
          <a:xfrm>
            <a:off x="113761" y="6538287"/>
            <a:ext cx="2368800" cy="226104"/>
          </a:xfrm>
          <a:prstGeom prst="rect">
            <a:avLst/>
          </a:prstGeom>
          <a:noFill/>
          <a:ln w="9525">
            <a:noFill/>
            <a:round/>
            <a:headEnd/>
            <a:tailEnd/>
          </a:ln>
        </p:spPr>
        <p:txBody>
          <a:bodyPr wrap="none" lIns="0" tIns="9596"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Lst>
            </a:pPr>
            <a:r>
              <a:rPr lang="en-US" sz="1100" i="1" dirty="0" smtClean="0">
                <a:solidFill>
                  <a:srgbClr val="000080"/>
                </a:solidFill>
              </a:rPr>
              <a:t>Copyright</a:t>
            </a:r>
            <a:r>
              <a:rPr lang="en-US" sz="1100" dirty="0" smtClean="0">
                <a:solidFill>
                  <a:srgbClr val="000080"/>
                </a:solidFill>
              </a:rPr>
              <a:t>: Recognition Technologies, Inc</a:t>
            </a:r>
            <a:r>
              <a:rPr lang="en-US" sz="1100" dirty="0" smtClean="0">
                <a:solidFill>
                  <a:srgbClr val="000000"/>
                </a:solidFill>
              </a:rPr>
              <a:t>.</a:t>
            </a:r>
          </a:p>
        </p:txBody>
      </p:sp>
      <p:grpSp>
        <p:nvGrpSpPr>
          <p:cNvPr id="4" name="Group 20"/>
          <p:cNvGrpSpPr>
            <a:grpSpLocks/>
          </p:cNvGrpSpPr>
          <p:nvPr/>
        </p:nvGrpSpPr>
        <p:grpSpPr bwMode="auto">
          <a:xfrm>
            <a:off x="6242405" y="4851877"/>
            <a:ext cx="3677760" cy="866971"/>
            <a:chOff x="4335" y="3369"/>
            <a:chExt cx="2554" cy="602"/>
          </a:xfrm>
        </p:grpSpPr>
        <p:sp>
          <p:nvSpPr>
            <p:cNvPr id="3099" name="Rectangle 21"/>
            <p:cNvSpPr>
              <a:spLocks noChangeArrowheads="1"/>
            </p:cNvSpPr>
            <p:nvPr/>
          </p:nvSpPr>
          <p:spPr bwMode="auto">
            <a:xfrm>
              <a:off x="4335" y="3369"/>
              <a:ext cx="2094" cy="255"/>
            </a:xfrm>
            <a:prstGeom prst="rect">
              <a:avLst/>
            </a:prstGeom>
            <a:noFill/>
            <a:ln w="9525">
              <a:noFill/>
              <a:round/>
              <a:headEnd/>
              <a:tailEnd/>
            </a:ln>
          </p:spPr>
          <p:txBody>
            <a:bodyPr wrap="none" lIns="90000" tIns="45000" rIns="90000" bIns="45000">
              <a:spAutoFit/>
            </a:bodyPr>
            <a:lstStyle/>
            <a:p>
              <a:pPr defTabSz="407357" fontAlgn="base">
                <a:spcBef>
                  <a:spcPct val="0"/>
                </a:spcBef>
                <a:spcAft>
                  <a:spcPct val="0"/>
                </a:spcAft>
                <a:buClr>
                  <a:srgbClr val="000000"/>
                </a:buClr>
                <a:buSzPct val="100000"/>
                <a:tabLst>
                  <a:tab pos="656378" algn="l"/>
                  <a:tab pos="1312751" algn="l"/>
                  <a:tab pos="1969133" algn="l"/>
                  <a:tab pos="2625509" algn="l"/>
                </a:tabLst>
              </a:pPr>
              <a:r>
                <a:rPr lang="en-US" b="1" i="1" dirty="0" smtClean="0">
                  <a:solidFill>
                    <a:srgbClr val="953735"/>
                  </a:solidFill>
                </a:rPr>
                <a:t>Automatic Proficiency Rating</a:t>
              </a:r>
            </a:p>
          </p:txBody>
        </p:sp>
        <p:sp>
          <p:nvSpPr>
            <p:cNvPr id="3100" name="Rectangle 22"/>
            <p:cNvSpPr>
              <a:spLocks noChangeArrowheads="1"/>
            </p:cNvSpPr>
            <p:nvPr/>
          </p:nvSpPr>
          <p:spPr bwMode="auto">
            <a:xfrm>
              <a:off x="4343" y="3555"/>
              <a:ext cx="2546" cy="416"/>
            </a:xfrm>
            <a:prstGeom prst="rect">
              <a:avLst/>
            </a:prstGeom>
            <a:noFill/>
            <a:ln w="9525">
              <a:noFill/>
              <a:round/>
              <a:headEnd/>
              <a:tailEnd/>
            </a:ln>
          </p:spPr>
          <p:txBody>
            <a:bodyPr lIns="90000" tIns="45000" rIns="90000" bIns="45000">
              <a:spAutoFit/>
            </a:bodyPr>
            <a:lstStyle/>
            <a:p>
              <a:pPr defTabSz="407357" fontAlgn="base">
                <a:spcBef>
                  <a:spcPct val="0"/>
                </a:spcBef>
                <a:spcAft>
                  <a:spcPct val="0"/>
                </a:spcAft>
                <a:buClr>
                  <a:srgbClr val="000000"/>
                </a:buClr>
                <a:buSzPct val="100000"/>
                <a:tabLst>
                  <a:tab pos="656378" algn="l"/>
                  <a:tab pos="1312751" algn="l"/>
                  <a:tab pos="1969133" algn="l"/>
                  <a:tab pos="2625509" algn="l"/>
                  <a:tab pos="3281886" algn="l"/>
                </a:tabLst>
              </a:pPr>
              <a:r>
                <a:rPr lang="en-US" b="1" dirty="0" err="1" smtClean="0">
                  <a:solidFill>
                    <a:srgbClr val="0000FF"/>
                  </a:solidFill>
                </a:rPr>
                <a:t>RecoMadeEasy</a:t>
              </a:r>
              <a:r>
                <a:rPr lang="en-US" b="1" baseline="33000" dirty="0" smtClean="0">
                  <a:solidFill>
                    <a:srgbClr val="0000FF"/>
                  </a:solidFill>
                </a:rPr>
                <a:t>®</a:t>
              </a:r>
            </a:p>
            <a:p>
              <a:pPr defTabSz="407357" fontAlgn="base">
                <a:spcBef>
                  <a:spcPct val="0"/>
                </a:spcBef>
                <a:spcAft>
                  <a:spcPct val="0"/>
                </a:spcAft>
                <a:buClr>
                  <a:srgbClr val="000000"/>
                </a:buClr>
                <a:buSzPct val="100000"/>
                <a:tabLst>
                  <a:tab pos="656378" algn="l"/>
                  <a:tab pos="1312751" algn="l"/>
                  <a:tab pos="1969133" algn="l"/>
                  <a:tab pos="2625509" algn="l"/>
                  <a:tab pos="3281886" algn="l"/>
                </a:tabLst>
              </a:pPr>
              <a:r>
                <a:rPr lang="en-US" sz="1500" b="1" i="1" dirty="0" smtClean="0">
                  <a:solidFill>
                    <a:srgbClr val="008000"/>
                  </a:solidFill>
                </a:rPr>
                <a:t>ALPR***</a:t>
              </a:r>
            </a:p>
          </p:txBody>
        </p:sp>
      </p:grpSp>
      <p:sp>
        <p:nvSpPr>
          <p:cNvPr id="3090" name="Text Box 23"/>
          <p:cNvSpPr txBox="1">
            <a:spLocks noChangeArrowheads="1"/>
          </p:cNvSpPr>
          <p:nvPr/>
        </p:nvSpPr>
        <p:spPr bwMode="auto">
          <a:xfrm>
            <a:off x="709921" y="4824507"/>
            <a:ext cx="4638240" cy="951940"/>
          </a:xfrm>
          <a:prstGeom prst="rect">
            <a:avLst/>
          </a:prstGeom>
          <a:noFill/>
          <a:ln w="9525">
            <a:noFill/>
            <a:round/>
            <a:headEnd/>
            <a:tailEnd/>
          </a:ln>
        </p:spPr>
        <p:txBody>
          <a:bodyPr lIns="0" tIns="14395" rIns="0" bIns="0"/>
          <a:lstStyle/>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Lst>
            </a:pPr>
            <a:r>
              <a:rPr lang="en-US" b="1" dirty="0" err="1" smtClean="0">
                <a:solidFill>
                  <a:srgbClr val="0000FF"/>
                </a:solidFill>
              </a:rPr>
              <a:t>RecoMadeEasy</a:t>
            </a:r>
            <a:r>
              <a:rPr lang="en-US" b="1" baseline="33000" dirty="0" smtClean="0">
                <a:solidFill>
                  <a:srgbClr val="0000FF"/>
                </a:solidFill>
              </a:rPr>
              <a:t>® </a:t>
            </a:r>
            <a:r>
              <a:rPr lang="en-US" b="1" i="1" dirty="0" smtClean="0">
                <a:solidFill>
                  <a:srgbClr val="0000FF"/>
                </a:solidFill>
              </a:rPr>
              <a:t>Engines: </a:t>
            </a:r>
          </a:p>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Lst>
            </a:pPr>
            <a:r>
              <a:rPr lang="en-US" sz="1500" b="1" i="1" dirty="0" smtClean="0">
                <a:solidFill>
                  <a:srgbClr val="008000"/>
                </a:solidFill>
              </a:rPr>
              <a:t>     * IVR</a:t>
            </a:r>
            <a:r>
              <a:rPr lang="en-US" sz="1500" i="1" dirty="0" smtClean="0">
                <a:solidFill>
                  <a:srgbClr val="000080"/>
                </a:solidFill>
              </a:rPr>
              <a:t>: Interactive Voice Response Engine</a:t>
            </a:r>
          </a:p>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Lst>
            </a:pPr>
            <a:r>
              <a:rPr lang="en-US" sz="1500" b="1" i="1" dirty="0" smtClean="0">
                <a:solidFill>
                  <a:srgbClr val="008000"/>
                </a:solidFill>
              </a:rPr>
              <a:t>   ** SPKR</a:t>
            </a:r>
            <a:r>
              <a:rPr lang="en-US" sz="1500" i="1" dirty="0" smtClean="0">
                <a:solidFill>
                  <a:srgbClr val="000080"/>
                </a:solidFill>
              </a:rPr>
              <a:t>: Speaker Recognition Engine</a:t>
            </a:r>
          </a:p>
          <a:p>
            <a:pP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Lst>
            </a:pPr>
            <a:r>
              <a:rPr lang="en-US" sz="1500" b="1" i="1" dirty="0" smtClean="0">
                <a:solidFill>
                  <a:srgbClr val="008000"/>
                </a:solidFill>
              </a:rPr>
              <a:t> *** ALPR</a:t>
            </a:r>
            <a:r>
              <a:rPr lang="en-US" sz="1500" i="1" dirty="0" smtClean="0">
                <a:solidFill>
                  <a:srgbClr val="000080"/>
                </a:solidFill>
              </a:rPr>
              <a:t>: Automatic Language Proficiency Rating Engine</a:t>
            </a:r>
          </a:p>
        </p:txBody>
      </p:sp>
      <p:sp>
        <p:nvSpPr>
          <p:cNvPr id="3091" name="Text Box 24"/>
          <p:cNvSpPr txBox="1">
            <a:spLocks noChangeArrowheads="1"/>
          </p:cNvSpPr>
          <p:nvPr/>
        </p:nvSpPr>
        <p:spPr bwMode="auto">
          <a:xfrm>
            <a:off x="1861920" y="872731"/>
            <a:ext cx="5482080" cy="583262"/>
          </a:xfrm>
          <a:prstGeom prst="rect">
            <a:avLst/>
          </a:prstGeom>
          <a:noFill/>
          <a:ln w="9525">
            <a:noFill/>
            <a:round/>
            <a:headEnd/>
            <a:tailEnd/>
          </a:ln>
        </p:spPr>
        <p:txBody>
          <a:bodyPr wrap="none" lIns="0" tIns="19193" rIns="0" bIns="0"/>
          <a:lstStyle/>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lang="en-US" sz="2200" dirty="0" smtClean="0">
                <a:solidFill>
                  <a:srgbClr val="800000"/>
                </a:solidFill>
              </a:rPr>
              <a:t>Language Proficiency Exams</a:t>
            </a:r>
          </a:p>
          <a:p>
            <a:pPr algn="ctr" defTabSz="407357" fontAlgn="base" hangingPunct="0">
              <a:lnSpc>
                <a:spcPct val="93000"/>
              </a:lnSpc>
              <a:spcBef>
                <a:spcPct val="0"/>
              </a:spcBef>
              <a:spcAft>
                <a:spcPct val="0"/>
              </a:spcAft>
              <a:buClr>
                <a:srgbClr val="000000"/>
              </a:buClr>
              <a:buSzPct val="100000"/>
              <a:tabLst>
                <a:tab pos="656378" algn="l"/>
                <a:tab pos="1312751" algn="l"/>
                <a:tab pos="1969133" algn="l"/>
                <a:tab pos="2625509" algn="l"/>
                <a:tab pos="3281886" algn="l"/>
                <a:tab pos="3938265" algn="l"/>
                <a:tab pos="4594642" algn="l"/>
                <a:tab pos="5251020" algn="l"/>
              </a:tabLst>
            </a:pPr>
            <a:r>
              <a:rPr lang="en-US" i="1" dirty="0" smtClean="0">
                <a:solidFill>
                  <a:srgbClr val="000080"/>
                </a:solidFill>
              </a:rPr>
              <a:t>(Candidate Authentication &amp;  Automatic Rating –  </a:t>
            </a:r>
            <a:r>
              <a:rPr lang="en-US" sz="1500" i="1" dirty="0" smtClean="0">
                <a:solidFill>
                  <a:srgbClr val="800000"/>
                </a:solidFill>
              </a:rPr>
              <a:t>60+ Languages</a:t>
            </a:r>
            <a:r>
              <a:rPr lang="en-US" sz="1500" i="1" dirty="0" smtClean="0">
                <a:solidFill>
                  <a:srgbClr val="000080"/>
                </a:solidFill>
              </a:rPr>
              <a:t>)</a:t>
            </a:r>
          </a:p>
        </p:txBody>
      </p:sp>
      <p:cxnSp>
        <p:nvCxnSpPr>
          <p:cNvPr id="3092" name="AutoShape 25"/>
          <p:cNvCxnSpPr>
            <a:cxnSpLocks noChangeShapeType="1"/>
            <a:stCxn id="3076" idx="3"/>
          </p:cNvCxnSpPr>
          <p:nvPr/>
        </p:nvCxnSpPr>
        <p:spPr bwMode="auto">
          <a:xfrm>
            <a:off x="3641760" y="3522614"/>
            <a:ext cx="753120" cy="424845"/>
          </a:xfrm>
          <a:prstGeom prst="bentConnector3">
            <a:avLst>
              <a:gd name="adj1" fmla="val 50000"/>
            </a:avLst>
          </a:prstGeom>
          <a:noFill/>
          <a:ln w="38160">
            <a:solidFill>
              <a:srgbClr val="4A7EBB"/>
            </a:solidFill>
            <a:round/>
            <a:headEnd/>
            <a:tailEnd type="triangle" w="med" len="med"/>
          </a:ln>
        </p:spPr>
      </p:cxnSp>
      <p:grpSp>
        <p:nvGrpSpPr>
          <p:cNvPr id="5" name="Group 26"/>
          <p:cNvGrpSpPr>
            <a:grpSpLocks/>
          </p:cNvGrpSpPr>
          <p:nvPr/>
        </p:nvGrpSpPr>
        <p:grpSpPr bwMode="auto">
          <a:xfrm>
            <a:off x="4394882" y="3555738"/>
            <a:ext cx="3667680" cy="829527"/>
            <a:chOff x="3052" y="2469"/>
            <a:chExt cx="2547" cy="576"/>
          </a:xfrm>
        </p:grpSpPr>
        <p:sp>
          <p:nvSpPr>
            <p:cNvPr id="3095" name="AutoShape 27"/>
            <p:cNvSpPr>
              <a:spLocks noChangeArrowheads="1"/>
            </p:cNvSpPr>
            <p:nvPr/>
          </p:nvSpPr>
          <p:spPr bwMode="auto">
            <a:xfrm>
              <a:off x="3053" y="2499"/>
              <a:ext cx="1742" cy="506"/>
            </a:xfrm>
            <a:prstGeom prst="roundRect">
              <a:avLst>
                <a:gd name="adj" fmla="val 194"/>
              </a:avLst>
            </a:prstGeom>
            <a:solidFill>
              <a:srgbClr val="E6E6FF"/>
            </a:solidFill>
            <a:ln w="9525">
              <a:solidFill>
                <a:srgbClr val="000000"/>
              </a:solidFill>
              <a:round/>
              <a:headEnd/>
              <a:tailEnd/>
            </a:ln>
          </p:spPr>
          <p:txBody>
            <a:bodyPr wrap="none" anchor="ctr"/>
            <a:lstStyle/>
            <a:p>
              <a:pPr defTabSz="407357" fontAlgn="base" hangingPunct="0">
                <a:lnSpc>
                  <a:spcPct val="93000"/>
                </a:lnSpc>
                <a:spcBef>
                  <a:spcPct val="0"/>
                </a:spcBef>
                <a:spcAft>
                  <a:spcPct val="0"/>
                </a:spcAft>
                <a:buClr>
                  <a:srgbClr val="000000"/>
                </a:buClr>
                <a:buSzPct val="100000"/>
              </a:pPr>
              <a:endParaRPr lang="en-US" sz="2200" dirty="0" smtClean="0">
                <a:solidFill>
                  <a:srgbClr val="FFFFFF"/>
                </a:solidFill>
              </a:endParaRPr>
            </a:p>
          </p:txBody>
        </p:sp>
        <p:grpSp>
          <p:nvGrpSpPr>
            <p:cNvPr id="6" name="Group 28"/>
            <p:cNvGrpSpPr>
              <a:grpSpLocks/>
            </p:cNvGrpSpPr>
            <p:nvPr/>
          </p:nvGrpSpPr>
          <p:grpSpPr bwMode="auto">
            <a:xfrm>
              <a:off x="3052" y="2469"/>
              <a:ext cx="2547" cy="576"/>
              <a:chOff x="3052" y="2469"/>
              <a:chExt cx="2547" cy="576"/>
            </a:xfrm>
          </p:grpSpPr>
          <p:sp>
            <p:nvSpPr>
              <p:cNvPr id="3097" name="Rectangle 29"/>
              <p:cNvSpPr>
                <a:spLocks noChangeArrowheads="1"/>
              </p:cNvSpPr>
              <p:nvPr/>
            </p:nvSpPr>
            <p:spPr bwMode="auto">
              <a:xfrm>
                <a:off x="3053" y="2629"/>
                <a:ext cx="2546" cy="416"/>
              </a:xfrm>
              <a:prstGeom prst="rect">
                <a:avLst/>
              </a:prstGeom>
              <a:noFill/>
              <a:ln w="9525">
                <a:noFill/>
                <a:round/>
                <a:headEnd/>
                <a:tailEnd/>
              </a:ln>
            </p:spPr>
            <p:txBody>
              <a:bodyPr lIns="90000" tIns="45000" rIns="90000" bIns="45000">
                <a:spAutoFit/>
              </a:bodyPr>
              <a:lstStyle/>
              <a:p>
                <a:pPr defTabSz="407357" fontAlgn="base">
                  <a:spcBef>
                    <a:spcPct val="0"/>
                  </a:spcBef>
                  <a:spcAft>
                    <a:spcPct val="0"/>
                  </a:spcAft>
                  <a:buClr>
                    <a:srgbClr val="000000"/>
                  </a:buClr>
                  <a:buSzPct val="100000"/>
                  <a:tabLst>
                    <a:tab pos="656378" algn="l"/>
                    <a:tab pos="1312751" algn="l"/>
                    <a:tab pos="1969133" algn="l"/>
                    <a:tab pos="2625509" algn="l"/>
                    <a:tab pos="3281886" algn="l"/>
                  </a:tabLst>
                </a:pPr>
                <a:r>
                  <a:rPr lang="en-US" b="1" dirty="0" err="1" smtClean="0">
                    <a:solidFill>
                      <a:srgbClr val="0000FF"/>
                    </a:solidFill>
                  </a:rPr>
                  <a:t>RecoMadeEasy</a:t>
                </a:r>
                <a:r>
                  <a:rPr lang="en-US" b="1" baseline="33000" dirty="0" smtClean="0">
                    <a:solidFill>
                      <a:srgbClr val="0000FF"/>
                    </a:solidFill>
                  </a:rPr>
                  <a:t>®</a:t>
                </a:r>
              </a:p>
              <a:p>
                <a:pPr defTabSz="407357" fontAlgn="base">
                  <a:spcBef>
                    <a:spcPct val="0"/>
                  </a:spcBef>
                  <a:spcAft>
                    <a:spcPct val="0"/>
                  </a:spcAft>
                  <a:buClr>
                    <a:srgbClr val="000000"/>
                  </a:buClr>
                  <a:buSzPct val="100000"/>
                  <a:tabLst>
                    <a:tab pos="656378" algn="l"/>
                    <a:tab pos="1312751" algn="l"/>
                    <a:tab pos="1969133" algn="l"/>
                    <a:tab pos="2625509" algn="l"/>
                    <a:tab pos="3281886" algn="l"/>
                  </a:tabLst>
                </a:pPr>
                <a:r>
                  <a:rPr lang="en-US" sz="1500" b="1" i="1" dirty="0" smtClean="0">
                    <a:solidFill>
                      <a:srgbClr val="008000"/>
                    </a:solidFill>
                  </a:rPr>
                  <a:t>IVR*</a:t>
                </a:r>
                <a:r>
                  <a:rPr lang="en-US" sz="1500" b="1" dirty="0" smtClean="0">
                    <a:solidFill>
                      <a:srgbClr val="0000FF"/>
                    </a:solidFill>
                  </a:rPr>
                  <a:t> + </a:t>
                </a:r>
                <a:r>
                  <a:rPr lang="en-US" sz="1500" b="1" i="1" dirty="0" smtClean="0">
                    <a:solidFill>
                      <a:srgbClr val="008000"/>
                    </a:solidFill>
                  </a:rPr>
                  <a:t>SPKR**</a:t>
                </a:r>
              </a:p>
            </p:txBody>
          </p:sp>
          <p:sp>
            <p:nvSpPr>
              <p:cNvPr id="3098" name="Rectangle 30"/>
              <p:cNvSpPr>
                <a:spLocks noChangeArrowheads="1"/>
              </p:cNvSpPr>
              <p:nvPr/>
            </p:nvSpPr>
            <p:spPr bwMode="auto">
              <a:xfrm>
                <a:off x="3052" y="2469"/>
                <a:ext cx="1943" cy="255"/>
              </a:xfrm>
              <a:prstGeom prst="rect">
                <a:avLst/>
              </a:prstGeom>
              <a:noFill/>
              <a:ln w="9525">
                <a:noFill/>
                <a:round/>
                <a:headEnd/>
                <a:tailEnd/>
              </a:ln>
            </p:spPr>
            <p:txBody>
              <a:bodyPr wrap="none" lIns="90000" tIns="45000" rIns="90000" bIns="45000">
                <a:spAutoFit/>
              </a:bodyPr>
              <a:lstStyle/>
              <a:p>
                <a:pPr defTabSz="407357" fontAlgn="base">
                  <a:spcBef>
                    <a:spcPct val="0"/>
                  </a:spcBef>
                  <a:spcAft>
                    <a:spcPct val="0"/>
                  </a:spcAft>
                  <a:buClr>
                    <a:srgbClr val="000000"/>
                  </a:buClr>
                  <a:buSzPct val="100000"/>
                  <a:tabLst>
                    <a:tab pos="656378" algn="l"/>
                    <a:tab pos="1312751" algn="l"/>
                    <a:tab pos="1969133" algn="l"/>
                    <a:tab pos="2625509" algn="l"/>
                  </a:tabLst>
                </a:pPr>
                <a:r>
                  <a:rPr lang="en-US" b="1" i="1" dirty="0" smtClean="0">
                    <a:solidFill>
                      <a:srgbClr val="953735"/>
                    </a:solidFill>
                  </a:rPr>
                  <a:t>Automatic Fraud Detection</a:t>
                </a:r>
              </a:p>
            </p:txBody>
          </p:sp>
        </p:grpSp>
      </p:grpSp>
      <p:cxnSp>
        <p:nvCxnSpPr>
          <p:cNvPr id="3094" name="AutoShape 31"/>
          <p:cNvCxnSpPr>
            <a:cxnSpLocks noChangeShapeType="1"/>
            <a:endCxn id="3074" idx="0"/>
          </p:cNvCxnSpPr>
          <p:nvPr/>
        </p:nvCxnSpPr>
        <p:spPr bwMode="auto">
          <a:xfrm>
            <a:off x="6228005" y="4337739"/>
            <a:ext cx="1362240" cy="590462"/>
          </a:xfrm>
          <a:prstGeom prst="bentConnector3">
            <a:avLst>
              <a:gd name="adj1" fmla="val 50000"/>
            </a:avLst>
          </a:prstGeom>
          <a:noFill/>
          <a:ln w="38160">
            <a:solidFill>
              <a:srgbClr val="4A7EBB"/>
            </a:solidFill>
            <a:round/>
            <a:headEnd/>
            <a:tailEnd type="triangle" w="med" len="med"/>
          </a:ln>
        </p:spPr>
      </p:cxn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337280" y="3889852"/>
            <a:ext cx="4803840" cy="2638357"/>
            <a:chOff x="3012" y="2701"/>
            <a:chExt cx="3336" cy="1832"/>
          </a:xfrm>
        </p:grpSpPr>
        <p:pic>
          <p:nvPicPr>
            <p:cNvPr id="5161" name="Picture 2"/>
            <p:cNvPicPr>
              <a:picLocks noChangeAspect="1" noChangeArrowheads="1"/>
            </p:cNvPicPr>
            <p:nvPr/>
          </p:nvPicPr>
          <p:blipFill>
            <a:blip r:embed="rId3" cstate="print"/>
            <a:srcRect/>
            <a:stretch>
              <a:fillRect/>
            </a:stretch>
          </p:blipFill>
          <p:spPr bwMode="auto">
            <a:xfrm>
              <a:off x="3012" y="2701"/>
              <a:ext cx="2463" cy="1832"/>
            </a:xfrm>
            <a:prstGeom prst="rect">
              <a:avLst/>
            </a:prstGeom>
            <a:noFill/>
            <a:ln w="9525">
              <a:noFill/>
              <a:round/>
              <a:headEnd/>
              <a:tailEnd/>
            </a:ln>
          </p:spPr>
        </p:pic>
        <p:pic>
          <p:nvPicPr>
            <p:cNvPr id="5162" name="Picture 3"/>
            <p:cNvPicPr>
              <a:picLocks noChangeAspect="1" noChangeArrowheads="1"/>
            </p:cNvPicPr>
            <p:nvPr/>
          </p:nvPicPr>
          <p:blipFill>
            <a:blip r:embed="rId4" cstate="print"/>
            <a:srcRect/>
            <a:stretch>
              <a:fillRect/>
            </a:stretch>
          </p:blipFill>
          <p:spPr bwMode="auto">
            <a:xfrm>
              <a:off x="5483" y="2701"/>
              <a:ext cx="866" cy="1832"/>
            </a:xfrm>
            <a:prstGeom prst="rect">
              <a:avLst/>
            </a:prstGeom>
            <a:noFill/>
            <a:ln w="9525">
              <a:noFill/>
              <a:round/>
              <a:headEnd/>
              <a:tailEnd/>
            </a:ln>
          </p:spPr>
        </p:pic>
      </p:grpSp>
      <p:sp>
        <p:nvSpPr>
          <p:cNvPr id="5123" name="Text Box 4"/>
          <p:cNvSpPr txBox="1">
            <a:spLocks noChangeArrowheads="1"/>
          </p:cNvSpPr>
          <p:nvPr/>
        </p:nvSpPr>
        <p:spPr bwMode="auto">
          <a:xfrm>
            <a:off x="8406722" y="6546930"/>
            <a:ext cx="626400" cy="169938"/>
          </a:xfrm>
          <a:prstGeom prst="rect">
            <a:avLst/>
          </a:prstGeom>
          <a:noFill/>
          <a:ln w="9525">
            <a:noFill/>
            <a:round/>
            <a:headEnd/>
            <a:tailEnd/>
          </a:ln>
        </p:spPr>
        <p:txBody>
          <a:bodyPr wrap="none" lIns="0" tIns="8001" rIns="0" bIns="0"/>
          <a:lstStyle/>
          <a:p>
            <a:pPr defTabSz="407399" fontAlgn="base" hangingPunct="0">
              <a:lnSpc>
                <a:spcPct val="93000"/>
              </a:lnSpc>
              <a:spcBef>
                <a:spcPct val="0"/>
              </a:spcBef>
              <a:spcAft>
                <a:spcPct val="0"/>
              </a:spcAft>
              <a:buClr>
                <a:srgbClr val="000000"/>
              </a:buClr>
              <a:buSzPct val="100000"/>
            </a:pPr>
            <a:r>
              <a:rPr lang="en-US" sz="900" b="1" i="1" dirty="0" smtClean="0">
                <a:solidFill>
                  <a:srgbClr val="000080"/>
                </a:solidFill>
              </a:rPr>
              <a:t>Feb 14, 2012</a:t>
            </a:r>
          </a:p>
        </p:txBody>
      </p:sp>
      <p:grpSp>
        <p:nvGrpSpPr>
          <p:cNvPr id="3" name="Group 5"/>
          <p:cNvGrpSpPr>
            <a:grpSpLocks/>
          </p:cNvGrpSpPr>
          <p:nvPr/>
        </p:nvGrpSpPr>
        <p:grpSpPr bwMode="auto">
          <a:xfrm>
            <a:off x="0" y="4"/>
            <a:ext cx="9142560" cy="734477"/>
            <a:chOff x="0" y="0"/>
            <a:chExt cx="6349" cy="510"/>
          </a:xfrm>
        </p:grpSpPr>
        <p:grpSp>
          <p:nvGrpSpPr>
            <p:cNvPr id="4" name="Group 6"/>
            <p:cNvGrpSpPr>
              <a:grpSpLocks/>
            </p:cNvGrpSpPr>
            <p:nvPr/>
          </p:nvGrpSpPr>
          <p:grpSpPr bwMode="auto">
            <a:xfrm>
              <a:off x="0" y="0"/>
              <a:ext cx="6349" cy="510"/>
              <a:chOff x="0" y="0"/>
              <a:chExt cx="6349" cy="510"/>
            </a:xfrm>
          </p:grpSpPr>
          <p:sp>
            <p:nvSpPr>
              <p:cNvPr id="5159" name="AutoShape 7"/>
              <p:cNvSpPr>
                <a:spLocks noChangeArrowheads="1"/>
              </p:cNvSpPr>
              <p:nvPr/>
            </p:nvSpPr>
            <p:spPr bwMode="auto">
              <a:xfrm>
                <a:off x="0" y="0"/>
                <a:ext cx="6349" cy="510"/>
              </a:xfrm>
              <a:prstGeom prst="roundRect">
                <a:avLst>
                  <a:gd name="adj" fmla="val 194"/>
                </a:avLst>
              </a:prstGeom>
              <a:blipFill dpi="0" rotWithShape="0">
                <a:blip r:embed="rId5" cstate="print"/>
                <a:srcRect/>
                <a:tile tx="0" ty="0" sx="100000" sy="100000" flip="none" algn="tl"/>
              </a:blipFill>
              <a:ln w="9525">
                <a:solidFill>
                  <a:srgbClr val="000000"/>
                </a:solidFill>
                <a:round/>
                <a:headEnd/>
                <a:tailEnd/>
              </a:ln>
            </p:spPr>
            <p:txBody>
              <a:bodyPr lIns="0" tIns="21167" rIns="0" bIns="0" anchor="ctr" anchorCtr="1"/>
              <a:lstStyle/>
              <a:p>
                <a:pPr algn="ct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 pos="8533791" algn="l"/>
                  </a:tabLst>
                </a:pPr>
                <a:r>
                  <a:rPr lang="en-US" sz="2200" dirty="0" smtClean="0">
                    <a:solidFill>
                      <a:srgbClr val="FFFFFF"/>
                    </a:solidFill>
                  </a:rPr>
                  <a:t>Applications of Speaker Recognition</a:t>
                </a:r>
              </a:p>
            </p:txBody>
          </p:sp>
          <p:pic>
            <p:nvPicPr>
              <p:cNvPr id="5160" name="Picture 8"/>
              <p:cNvPicPr>
                <a:picLocks noChangeAspect="1" noChangeArrowheads="1"/>
              </p:cNvPicPr>
              <p:nvPr/>
            </p:nvPicPr>
            <p:blipFill>
              <a:blip r:embed="rId6" cstate="print"/>
              <a:srcRect/>
              <a:stretch>
                <a:fillRect/>
              </a:stretch>
            </p:blipFill>
            <p:spPr bwMode="auto">
              <a:xfrm>
                <a:off x="68" y="0"/>
                <a:ext cx="905" cy="479"/>
              </a:xfrm>
              <a:prstGeom prst="rect">
                <a:avLst/>
              </a:prstGeom>
              <a:noFill/>
              <a:ln w="9525">
                <a:noFill/>
                <a:round/>
                <a:headEnd/>
                <a:tailEnd/>
              </a:ln>
            </p:spPr>
          </p:pic>
        </p:grpSp>
        <p:sp>
          <p:nvSpPr>
            <p:cNvPr id="5158" name="Text Box 9"/>
            <p:cNvSpPr txBox="1">
              <a:spLocks noChangeArrowheads="1"/>
            </p:cNvSpPr>
            <p:nvPr/>
          </p:nvSpPr>
          <p:spPr bwMode="auto">
            <a:xfrm>
              <a:off x="4630" y="290"/>
              <a:ext cx="1648" cy="15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Lst>
              </a:pPr>
              <a:r>
                <a:rPr lang="en-US" sz="1500" i="1" dirty="0" smtClean="0">
                  <a:solidFill>
                    <a:srgbClr val="FFFFFF"/>
                  </a:solidFill>
                </a:rPr>
                <a:t> </a:t>
              </a:r>
              <a:r>
                <a:rPr lang="en-US" sz="1300" i="1" dirty="0" smtClean="0">
                  <a:solidFill>
                    <a:srgbClr val="FFFFFF"/>
                  </a:solidFill>
                </a:rPr>
                <a:t>www.RecognitionTechnologies.com</a:t>
              </a:r>
            </a:p>
          </p:txBody>
        </p:sp>
      </p:grpSp>
      <p:sp>
        <p:nvSpPr>
          <p:cNvPr id="5125" name="Text Box 10"/>
          <p:cNvSpPr txBox="1">
            <a:spLocks noChangeArrowheads="1"/>
          </p:cNvSpPr>
          <p:nvPr/>
        </p:nvSpPr>
        <p:spPr bwMode="auto">
          <a:xfrm>
            <a:off x="113761" y="6538287"/>
            <a:ext cx="2368800" cy="226104"/>
          </a:xfrm>
          <a:prstGeom prst="rect">
            <a:avLst/>
          </a:prstGeom>
          <a:noFill/>
          <a:ln w="9525">
            <a:noFill/>
            <a:round/>
            <a:headEnd/>
            <a:tailEnd/>
          </a:ln>
        </p:spPr>
        <p:txBody>
          <a:bodyPr wrap="none" lIns="0" tIns="9597"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Lst>
            </a:pPr>
            <a:r>
              <a:rPr lang="en-US" sz="1100" i="1" dirty="0" smtClean="0">
                <a:solidFill>
                  <a:srgbClr val="000080"/>
                </a:solidFill>
              </a:rPr>
              <a:t>Copyright</a:t>
            </a:r>
            <a:r>
              <a:rPr lang="en-US" sz="1100" dirty="0" smtClean="0">
                <a:solidFill>
                  <a:srgbClr val="000080"/>
                </a:solidFill>
              </a:rPr>
              <a:t>: Recognition Technologies, Inc</a:t>
            </a:r>
            <a:r>
              <a:rPr lang="en-US" sz="1100" dirty="0" smtClean="0">
                <a:solidFill>
                  <a:srgbClr val="000000"/>
                </a:solidFill>
              </a:rPr>
              <a:t>.</a:t>
            </a:r>
          </a:p>
        </p:txBody>
      </p:sp>
      <p:grpSp>
        <p:nvGrpSpPr>
          <p:cNvPr id="5" name="Group 11"/>
          <p:cNvGrpSpPr>
            <a:grpSpLocks/>
          </p:cNvGrpSpPr>
          <p:nvPr/>
        </p:nvGrpSpPr>
        <p:grpSpPr bwMode="auto">
          <a:xfrm>
            <a:off x="715680" y="1728181"/>
            <a:ext cx="5482080" cy="276509"/>
            <a:chOff x="497" y="1200"/>
            <a:chExt cx="3807" cy="192"/>
          </a:xfrm>
        </p:grpSpPr>
        <p:pic>
          <p:nvPicPr>
            <p:cNvPr id="5155" name="Picture 12"/>
            <p:cNvPicPr>
              <a:picLocks noChangeAspect="1" noChangeArrowheads="1"/>
            </p:cNvPicPr>
            <p:nvPr/>
          </p:nvPicPr>
          <p:blipFill>
            <a:blip r:embed="rId7" cstate="print"/>
            <a:srcRect/>
            <a:stretch>
              <a:fillRect/>
            </a:stretch>
          </p:blipFill>
          <p:spPr bwMode="auto">
            <a:xfrm>
              <a:off x="497" y="1238"/>
              <a:ext cx="161" cy="131"/>
            </a:xfrm>
            <a:prstGeom prst="rect">
              <a:avLst/>
            </a:prstGeom>
            <a:noFill/>
            <a:ln w="9525">
              <a:noFill/>
              <a:round/>
              <a:headEnd/>
              <a:tailEnd/>
            </a:ln>
          </p:spPr>
        </p:pic>
        <p:sp>
          <p:nvSpPr>
            <p:cNvPr id="5156" name="Text Box 13"/>
            <p:cNvSpPr txBox="1">
              <a:spLocks noChangeArrowheads="1"/>
            </p:cNvSpPr>
            <p:nvPr/>
          </p:nvSpPr>
          <p:spPr bwMode="auto">
            <a:xfrm>
              <a:off x="679" y="1200"/>
              <a:ext cx="3625"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Lst>
              </a:pPr>
              <a:r>
                <a:rPr lang="en-US" sz="1500" dirty="0" smtClean="0">
                  <a:solidFill>
                    <a:srgbClr val="000080"/>
                  </a:solidFill>
                </a:rPr>
                <a:t>Define “Normal” Conditions through Learning  </a:t>
              </a:r>
            </a:p>
          </p:txBody>
        </p:sp>
      </p:grpSp>
      <p:sp>
        <p:nvSpPr>
          <p:cNvPr id="5127" name="Text Box 14"/>
          <p:cNvSpPr txBox="1">
            <a:spLocks noChangeArrowheads="1"/>
          </p:cNvSpPr>
          <p:nvPr/>
        </p:nvSpPr>
        <p:spPr bwMode="auto">
          <a:xfrm>
            <a:off x="2371680" y="872735"/>
            <a:ext cx="4399200" cy="355718"/>
          </a:xfrm>
          <a:prstGeom prst="rect">
            <a:avLst/>
          </a:prstGeom>
          <a:noFill/>
          <a:ln w="9525">
            <a:noFill/>
            <a:round/>
            <a:headEnd/>
            <a:tailEnd/>
          </a:ln>
        </p:spPr>
        <p:txBody>
          <a:bodyPr wrap="none" lIns="0" tIns="19195" rIns="0" bIns="0"/>
          <a:lstStyle/>
          <a:p>
            <a:pPr algn="ct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Lst>
            </a:pPr>
            <a:r>
              <a:rPr lang="en-US" sz="2200" dirty="0" smtClean="0">
                <a:solidFill>
                  <a:srgbClr val="800000"/>
                </a:solidFill>
              </a:rPr>
              <a:t>Building and Bridge Health Monitoring</a:t>
            </a:r>
          </a:p>
        </p:txBody>
      </p:sp>
      <p:grpSp>
        <p:nvGrpSpPr>
          <p:cNvPr id="6" name="Group 15"/>
          <p:cNvGrpSpPr>
            <a:grpSpLocks/>
          </p:cNvGrpSpPr>
          <p:nvPr/>
        </p:nvGrpSpPr>
        <p:grpSpPr bwMode="auto">
          <a:xfrm>
            <a:off x="715680" y="2037814"/>
            <a:ext cx="5482080" cy="276509"/>
            <a:chOff x="497" y="1415"/>
            <a:chExt cx="3807" cy="192"/>
          </a:xfrm>
        </p:grpSpPr>
        <p:pic>
          <p:nvPicPr>
            <p:cNvPr id="5153" name="Picture 16"/>
            <p:cNvPicPr>
              <a:picLocks noChangeAspect="1" noChangeArrowheads="1"/>
            </p:cNvPicPr>
            <p:nvPr/>
          </p:nvPicPr>
          <p:blipFill>
            <a:blip r:embed="rId7" cstate="print"/>
            <a:srcRect/>
            <a:stretch>
              <a:fillRect/>
            </a:stretch>
          </p:blipFill>
          <p:spPr bwMode="auto">
            <a:xfrm>
              <a:off x="497" y="1452"/>
              <a:ext cx="161" cy="131"/>
            </a:xfrm>
            <a:prstGeom prst="rect">
              <a:avLst/>
            </a:prstGeom>
            <a:noFill/>
            <a:ln w="9525">
              <a:noFill/>
              <a:round/>
              <a:headEnd/>
              <a:tailEnd/>
            </a:ln>
          </p:spPr>
        </p:pic>
        <p:sp>
          <p:nvSpPr>
            <p:cNvPr id="5154" name="Text Box 17"/>
            <p:cNvSpPr txBox="1">
              <a:spLocks noChangeArrowheads="1"/>
            </p:cNvSpPr>
            <p:nvPr/>
          </p:nvSpPr>
          <p:spPr bwMode="auto">
            <a:xfrm>
              <a:off x="679" y="1415"/>
              <a:ext cx="3625"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Lst>
              </a:pPr>
              <a:r>
                <a:rPr lang="en-US" sz="1500" dirty="0" smtClean="0">
                  <a:solidFill>
                    <a:srgbClr val="000080"/>
                  </a:solidFill>
                </a:rPr>
                <a:t>Recognize Deviations from the “Norm”  </a:t>
              </a:r>
            </a:p>
          </p:txBody>
        </p:sp>
      </p:grpSp>
      <p:grpSp>
        <p:nvGrpSpPr>
          <p:cNvPr id="7" name="Group 18"/>
          <p:cNvGrpSpPr>
            <a:grpSpLocks/>
          </p:cNvGrpSpPr>
          <p:nvPr/>
        </p:nvGrpSpPr>
        <p:grpSpPr bwMode="auto">
          <a:xfrm>
            <a:off x="715680" y="2346009"/>
            <a:ext cx="5482080" cy="276509"/>
            <a:chOff x="497" y="1629"/>
            <a:chExt cx="3807" cy="192"/>
          </a:xfrm>
        </p:grpSpPr>
        <p:pic>
          <p:nvPicPr>
            <p:cNvPr id="5151" name="Picture 19"/>
            <p:cNvPicPr>
              <a:picLocks noChangeAspect="1" noChangeArrowheads="1"/>
            </p:cNvPicPr>
            <p:nvPr/>
          </p:nvPicPr>
          <p:blipFill>
            <a:blip r:embed="rId7" cstate="print"/>
            <a:srcRect/>
            <a:stretch>
              <a:fillRect/>
            </a:stretch>
          </p:blipFill>
          <p:spPr bwMode="auto">
            <a:xfrm>
              <a:off x="497" y="1667"/>
              <a:ext cx="161" cy="131"/>
            </a:xfrm>
            <a:prstGeom prst="rect">
              <a:avLst/>
            </a:prstGeom>
            <a:noFill/>
            <a:ln w="9525">
              <a:noFill/>
              <a:round/>
              <a:headEnd/>
              <a:tailEnd/>
            </a:ln>
          </p:spPr>
        </p:pic>
        <p:sp>
          <p:nvSpPr>
            <p:cNvPr id="5152" name="Text Box 20"/>
            <p:cNvSpPr txBox="1">
              <a:spLocks noChangeArrowheads="1"/>
            </p:cNvSpPr>
            <p:nvPr/>
          </p:nvSpPr>
          <p:spPr bwMode="auto">
            <a:xfrm>
              <a:off x="679" y="1629"/>
              <a:ext cx="3625"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Lst>
              </a:pPr>
              <a:r>
                <a:rPr lang="en-US" sz="1500" dirty="0" smtClean="0">
                  <a:solidFill>
                    <a:srgbClr val="000080"/>
                  </a:solidFill>
                </a:rPr>
                <a:t>Capture “Big Data” from Varying Locations on Healthy Structures  </a:t>
              </a:r>
            </a:p>
          </p:txBody>
        </p:sp>
      </p:grpSp>
      <p:grpSp>
        <p:nvGrpSpPr>
          <p:cNvPr id="8" name="Group 21"/>
          <p:cNvGrpSpPr>
            <a:grpSpLocks/>
          </p:cNvGrpSpPr>
          <p:nvPr/>
        </p:nvGrpSpPr>
        <p:grpSpPr bwMode="auto">
          <a:xfrm>
            <a:off x="715680" y="2654199"/>
            <a:ext cx="5482080" cy="276509"/>
            <a:chOff x="497" y="1843"/>
            <a:chExt cx="3807" cy="192"/>
          </a:xfrm>
        </p:grpSpPr>
        <p:pic>
          <p:nvPicPr>
            <p:cNvPr id="5149" name="Picture 22"/>
            <p:cNvPicPr>
              <a:picLocks noChangeAspect="1" noChangeArrowheads="1"/>
            </p:cNvPicPr>
            <p:nvPr/>
          </p:nvPicPr>
          <p:blipFill>
            <a:blip r:embed="rId7" cstate="print"/>
            <a:srcRect/>
            <a:stretch>
              <a:fillRect/>
            </a:stretch>
          </p:blipFill>
          <p:spPr bwMode="auto">
            <a:xfrm>
              <a:off x="497" y="1881"/>
              <a:ext cx="161" cy="131"/>
            </a:xfrm>
            <a:prstGeom prst="rect">
              <a:avLst/>
            </a:prstGeom>
            <a:noFill/>
            <a:ln w="9525">
              <a:noFill/>
              <a:round/>
              <a:headEnd/>
              <a:tailEnd/>
            </a:ln>
          </p:spPr>
        </p:pic>
        <p:sp>
          <p:nvSpPr>
            <p:cNvPr id="5150" name="Text Box 23"/>
            <p:cNvSpPr txBox="1">
              <a:spLocks noChangeArrowheads="1"/>
            </p:cNvSpPr>
            <p:nvPr/>
          </p:nvSpPr>
          <p:spPr bwMode="auto">
            <a:xfrm>
              <a:off x="679" y="1843"/>
              <a:ext cx="3625"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Lst>
              </a:pPr>
              <a:r>
                <a:rPr lang="en-US" sz="1500" dirty="0" smtClean="0">
                  <a:solidFill>
                    <a:srgbClr val="000080"/>
                  </a:solidFill>
                </a:rPr>
                <a:t>Validate Recognition of Damages through Simulation  </a:t>
              </a:r>
            </a:p>
          </p:txBody>
        </p:sp>
      </p:grpSp>
      <p:sp>
        <p:nvSpPr>
          <p:cNvPr id="5131" name="Text Box 24"/>
          <p:cNvSpPr txBox="1">
            <a:spLocks noChangeArrowheads="1"/>
          </p:cNvSpPr>
          <p:nvPr/>
        </p:nvSpPr>
        <p:spPr bwMode="auto">
          <a:xfrm>
            <a:off x="439200" y="1418549"/>
            <a:ext cx="7839360" cy="355717"/>
          </a:xfrm>
          <a:prstGeom prst="rect">
            <a:avLst/>
          </a:prstGeom>
          <a:noFill/>
          <a:ln w="9525">
            <a:noFill/>
            <a:round/>
            <a:headEnd/>
            <a:tailEnd/>
          </a:ln>
        </p:spPr>
        <p:txBody>
          <a:bodyPr wrap="none" lIns="0" tIns="14396" rIns="0" bIns="0"/>
          <a:lstStyle/>
          <a:p>
            <a:pPr algn="ct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 pos="3938674" algn="l"/>
                <a:tab pos="4595118" algn="l"/>
                <a:tab pos="5251564" algn="l"/>
                <a:tab pos="5908009" algn="l"/>
                <a:tab pos="6564455" algn="l"/>
                <a:tab pos="7220901" algn="l"/>
              </a:tabLst>
            </a:pPr>
            <a:r>
              <a:rPr lang="en-US" i="1" dirty="0" smtClean="0">
                <a:solidFill>
                  <a:srgbClr val="800000"/>
                </a:solidFill>
              </a:rPr>
              <a:t>Speaker Recognition Techniques enable Recognition of the </a:t>
            </a:r>
            <a:r>
              <a:rPr lang="en-US" b="1" i="1" dirty="0" smtClean="0">
                <a:solidFill>
                  <a:srgbClr val="800000"/>
                </a:solidFill>
              </a:rPr>
              <a:t>Vibration Signature of Structures</a:t>
            </a:r>
          </a:p>
        </p:txBody>
      </p:sp>
      <p:sp>
        <p:nvSpPr>
          <p:cNvPr id="5132" name="Text Box 25"/>
          <p:cNvSpPr txBox="1">
            <a:spLocks noChangeArrowheads="1"/>
          </p:cNvSpPr>
          <p:nvPr/>
        </p:nvSpPr>
        <p:spPr bwMode="auto">
          <a:xfrm>
            <a:off x="429120" y="3188495"/>
            <a:ext cx="3473280" cy="267868"/>
          </a:xfrm>
          <a:prstGeom prst="rect">
            <a:avLst/>
          </a:prstGeom>
          <a:noFill/>
          <a:ln w="9525">
            <a:noFill/>
            <a:round/>
            <a:headEnd/>
            <a:tailEnd/>
          </a:ln>
        </p:spPr>
        <p:txBody>
          <a:bodyPr wrap="none" lIns="0" tIns="14396" rIns="0" bIns="0"/>
          <a:lstStyle/>
          <a:p>
            <a:pPr algn="ct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i="1" dirty="0" smtClean="0">
                <a:solidFill>
                  <a:srgbClr val="800000"/>
                </a:solidFill>
              </a:rPr>
              <a:t>Opportunity:</a:t>
            </a:r>
          </a:p>
        </p:txBody>
      </p:sp>
      <p:grpSp>
        <p:nvGrpSpPr>
          <p:cNvPr id="9" name="Group 26"/>
          <p:cNvGrpSpPr>
            <a:grpSpLocks/>
          </p:cNvGrpSpPr>
          <p:nvPr/>
        </p:nvGrpSpPr>
        <p:grpSpPr bwMode="auto">
          <a:xfrm>
            <a:off x="725762" y="3466444"/>
            <a:ext cx="3633120" cy="276509"/>
            <a:chOff x="504" y="2407"/>
            <a:chExt cx="2523" cy="192"/>
          </a:xfrm>
        </p:grpSpPr>
        <p:pic>
          <p:nvPicPr>
            <p:cNvPr id="5147" name="Picture 27"/>
            <p:cNvPicPr>
              <a:picLocks noChangeAspect="1" noChangeArrowheads="1"/>
            </p:cNvPicPr>
            <p:nvPr/>
          </p:nvPicPr>
          <p:blipFill>
            <a:blip r:embed="rId7" cstate="print"/>
            <a:srcRect/>
            <a:stretch>
              <a:fillRect/>
            </a:stretch>
          </p:blipFill>
          <p:spPr bwMode="auto">
            <a:xfrm>
              <a:off x="504" y="2445"/>
              <a:ext cx="161" cy="131"/>
            </a:xfrm>
            <a:prstGeom prst="rect">
              <a:avLst/>
            </a:prstGeom>
            <a:noFill/>
            <a:ln w="9525">
              <a:noFill/>
              <a:round/>
              <a:headEnd/>
              <a:tailEnd/>
            </a:ln>
          </p:spPr>
        </p:pic>
        <p:sp>
          <p:nvSpPr>
            <p:cNvPr id="5148" name="Text Box 28"/>
            <p:cNvSpPr txBox="1">
              <a:spLocks noChangeArrowheads="1"/>
            </p:cNvSpPr>
            <p:nvPr/>
          </p:nvSpPr>
          <p:spPr bwMode="auto">
            <a:xfrm>
              <a:off x="686" y="2407"/>
              <a:ext cx="2341"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b="1" dirty="0" smtClean="0">
                  <a:solidFill>
                    <a:srgbClr val="000080"/>
                  </a:solidFill>
                </a:rPr>
                <a:t>Health Prognosis</a:t>
              </a:r>
              <a:r>
                <a:rPr lang="en-US" sz="1500" dirty="0" smtClean="0">
                  <a:solidFill>
                    <a:srgbClr val="000080"/>
                  </a:solidFill>
                </a:rPr>
                <a:t> of Buildings and Bridges </a:t>
              </a:r>
            </a:p>
          </p:txBody>
        </p:sp>
      </p:grpSp>
      <p:grpSp>
        <p:nvGrpSpPr>
          <p:cNvPr id="10" name="Group 29"/>
          <p:cNvGrpSpPr>
            <a:grpSpLocks/>
          </p:cNvGrpSpPr>
          <p:nvPr/>
        </p:nvGrpSpPr>
        <p:grpSpPr bwMode="auto">
          <a:xfrm>
            <a:off x="4635360" y="3456366"/>
            <a:ext cx="3633120" cy="276509"/>
            <a:chOff x="3219" y="2400"/>
            <a:chExt cx="2523" cy="192"/>
          </a:xfrm>
        </p:grpSpPr>
        <p:pic>
          <p:nvPicPr>
            <p:cNvPr id="5145" name="Picture 30"/>
            <p:cNvPicPr>
              <a:picLocks noChangeAspect="1" noChangeArrowheads="1"/>
            </p:cNvPicPr>
            <p:nvPr/>
          </p:nvPicPr>
          <p:blipFill>
            <a:blip r:embed="rId7" cstate="print"/>
            <a:srcRect/>
            <a:stretch>
              <a:fillRect/>
            </a:stretch>
          </p:blipFill>
          <p:spPr bwMode="auto">
            <a:xfrm>
              <a:off x="3219" y="2438"/>
              <a:ext cx="161" cy="131"/>
            </a:xfrm>
            <a:prstGeom prst="rect">
              <a:avLst/>
            </a:prstGeom>
            <a:noFill/>
            <a:ln w="9525">
              <a:noFill/>
              <a:round/>
              <a:headEnd/>
              <a:tailEnd/>
            </a:ln>
          </p:spPr>
        </p:pic>
        <p:sp>
          <p:nvSpPr>
            <p:cNvPr id="5146" name="Text Box 31"/>
            <p:cNvSpPr txBox="1">
              <a:spLocks noChangeArrowheads="1"/>
            </p:cNvSpPr>
            <p:nvPr/>
          </p:nvSpPr>
          <p:spPr bwMode="auto">
            <a:xfrm>
              <a:off x="3401" y="2400"/>
              <a:ext cx="2341"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b="1" dirty="0" smtClean="0">
                  <a:solidFill>
                    <a:srgbClr val="000080"/>
                  </a:solidFill>
                </a:rPr>
                <a:t>Damage Detection </a:t>
              </a:r>
              <a:r>
                <a:rPr lang="en-US" sz="1500" dirty="0" smtClean="0">
                  <a:solidFill>
                    <a:srgbClr val="000080"/>
                  </a:solidFill>
                </a:rPr>
                <a:t>after Natural Disasters </a:t>
              </a:r>
            </a:p>
          </p:txBody>
        </p:sp>
      </p:grpSp>
      <p:sp>
        <p:nvSpPr>
          <p:cNvPr id="5135" name="Text Box 32"/>
          <p:cNvSpPr txBox="1">
            <a:spLocks noChangeArrowheads="1"/>
          </p:cNvSpPr>
          <p:nvPr/>
        </p:nvSpPr>
        <p:spPr bwMode="auto">
          <a:xfrm>
            <a:off x="469440" y="4164920"/>
            <a:ext cx="3473280" cy="267868"/>
          </a:xfrm>
          <a:prstGeom prst="rect">
            <a:avLst/>
          </a:prstGeom>
          <a:noFill/>
          <a:ln w="9525">
            <a:noFill/>
            <a:round/>
            <a:headEnd/>
            <a:tailEnd/>
          </a:ln>
        </p:spPr>
        <p:txBody>
          <a:bodyPr wrap="none" lIns="0" tIns="14396" rIns="0" bIns="0"/>
          <a:lstStyle/>
          <a:p>
            <a:pPr algn="ct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i="1" dirty="0" smtClean="0">
                <a:solidFill>
                  <a:srgbClr val="800000"/>
                </a:solidFill>
              </a:rPr>
              <a:t>Potential Impact:</a:t>
            </a:r>
          </a:p>
        </p:txBody>
      </p:sp>
      <p:grpSp>
        <p:nvGrpSpPr>
          <p:cNvPr id="11" name="Group 33"/>
          <p:cNvGrpSpPr>
            <a:grpSpLocks/>
          </p:cNvGrpSpPr>
          <p:nvPr/>
        </p:nvGrpSpPr>
        <p:grpSpPr bwMode="auto">
          <a:xfrm>
            <a:off x="725762" y="4546558"/>
            <a:ext cx="3633120" cy="445006"/>
            <a:chOff x="504" y="3157"/>
            <a:chExt cx="2523" cy="309"/>
          </a:xfrm>
        </p:grpSpPr>
        <p:pic>
          <p:nvPicPr>
            <p:cNvPr id="5143" name="Picture 34"/>
            <p:cNvPicPr>
              <a:picLocks noChangeAspect="1" noChangeArrowheads="1"/>
            </p:cNvPicPr>
            <p:nvPr/>
          </p:nvPicPr>
          <p:blipFill>
            <a:blip r:embed="rId7" cstate="print"/>
            <a:srcRect/>
            <a:stretch>
              <a:fillRect/>
            </a:stretch>
          </p:blipFill>
          <p:spPr bwMode="auto">
            <a:xfrm>
              <a:off x="504" y="3195"/>
              <a:ext cx="161" cy="131"/>
            </a:xfrm>
            <a:prstGeom prst="rect">
              <a:avLst/>
            </a:prstGeom>
            <a:noFill/>
            <a:ln w="9525">
              <a:noFill/>
              <a:round/>
              <a:headEnd/>
              <a:tailEnd/>
            </a:ln>
          </p:spPr>
        </p:pic>
        <p:sp>
          <p:nvSpPr>
            <p:cNvPr id="5144" name="Text Box 35"/>
            <p:cNvSpPr txBox="1">
              <a:spLocks noChangeArrowheads="1"/>
            </p:cNvSpPr>
            <p:nvPr/>
          </p:nvSpPr>
          <p:spPr bwMode="auto">
            <a:xfrm>
              <a:off x="686" y="3157"/>
              <a:ext cx="2341" cy="309"/>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dirty="0" smtClean="0">
                  <a:solidFill>
                    <a:srgbClr val="000080"/>
                  </a:solidFill>
                </a:rPr>
                <a:t>Quicker assessment of Damages</a:t>
              </a:r>
            </a:p>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dirty="0" smtClean="0">
                  <a:solidFill>
                    <a:srgbClr val="000080"/>
                  </a:solidFill>
                </a:rPr>
                <a:t>after natural disasters </a:t>
              </a:r>
            </a:p>
          </p:txBody>
        </p:sp>
      </p:grpSp>
      <p:grpSp>
        <p:nvGrpSpPr>
          <p:cNvPr id="12" name="Group 36"/>
          <p:cNvGrpSpPr>
            <a:grpSpLocks/>
          </p:cNvGrpSpPr>
          <p:nvPr/>
        </p:nvGrpSpPr>
        <p:grpSpPr bwMode="auto">
          <a:xfrm>
            <a:off x="725762" y="5010286"/>
            <a:ext cx="3633120" cy="276509"/>
            <a:chOff x="504" y="3479"/>
            <a:chExt cx="2523" cy="192"/>
          </a:xfrm>
        </p:grpSpPr>
        <p:pic>
          <p:nvPicPr>
            <p:cNvPr id="5141" name="Picture 37"/>
            <p:cNvPicPr>
              <a:picLocks noChangeAspect="1" noChangeArrowheads="1"/>
            </p:cNvPicPr>
            <p:nvPr/>
          </p:nvPicPr>
          <p:blipFill>
            <a:blip r:embed="rId7" cstate="print"/>
            <a:srcRect/>
            <a:stretch>
              <a:fillRect/>
            </a:stretch>
          </p:blipFill>
          <p:spPr bwMode="auto">
            <a:xfrm>
              <a:off x="504" y="3517"/>
              <a:ext cx="161" cy="131"/>
            </a:xfrm>
            <a:prstGeom prst="rect">
              <a:avLst/>
            </a:prstGeom>
            <a:noFill/>
            <a:ln w="9525">
              <a:noFill/>
              <a:round/>
              <a:headEnd/>
              <a:tailEnd/>
            </a:ln>
          </p:spPr>
        </p:pic>
        <p:sp>
          <p:nvSpPr>
            <p:cNvPr id="5142" name="Text Box 38"/>
            <p:cNvSpPr txBox="1">
              <a:spLocks noChangeArrowheads="1"/>
            </p:cNvSpPr>
            <p:nvPr/>
          </p:nvSpPr>
          <p:spPr bwMode="auto">
            <a:xfrm>
              <a:off x="686" y="3479"/>
              <a:ext cx="2341"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dirty="0" err="1" smtClean="0">
                  <a:solidFill>
                    <a:srgbClr val="000080"/>
                  </a:solidFill>
                </a:rPr>
                <a:t>Realtime</a:t>
              </a:r>
              <a:r>
                <a:rPr lang="en-US" sz="1500" dirty="0" smtClean="0">
                  <a:solidFill>
                    <a:srgbClr val="000080"/>
                  </a:solidFill>
                </a:rPr>
                <a:t> Proactive Assessment of Damages</a:t>
              </a:r>
            </a:p>
          </p:txBody>
        </p:sp>
      </p:grpSp>
      <p:grpSp>
        <p:nvGrpSpPr>
          <p:cNvPr id="13" name="Group 39"/>
          <p:cNvGrpSpPr>
            <a:grpSpLocks/>
          </p:cNvGrpSpPr>
          <p:nvPr/>
        </p:nvGrpSpPr>
        <p:grpSpPr bwMode="auto">
          <a:xfrm>
            <a:off x="735840" y="5370324"/>
            <a:ext cx="3633120" cy="276509"/>
            <a:chOff x="511" y="3729"/>
            <a:chExt cx="2523" cy="192"/>
          </a:xfrm>
        </p:grpSpPr>
        <p:pic>
          <p:nvPicPr>
            <p:cNvPr id="5139" name="Picture 40"/>
            <p:cNvPicPr>
              <a:picLocks noChangeAspect="1" noChangeArrowheads="1"/>
            </p:cNvPicPr>
            <p:nvPr/>
          </p:nvPicPr>
          <p:blipFill>
            <a:blip r:embed="rId7" cstate="print"/>
            <a:srcRect/>
            <a:stretch>
              <a:fillRect/>
            </a:stretch>
          </p:blipFill>
          <p:spPr bwMode="auto">
            <a:xfrm>
              <a:off x="511" y="3767"/>
              <a:ext cx="161" cy="131"/>
            </a:xfrm>
            <a:prstGeom prst="rect">
              <a:avLst/>
            </a:prstGeom>
            <a:noFill/>
            <a:ln w="9525">
              <a:noFill/>
              <a:round/>
              <a:headEnd/>
              <a:tailEnd/>
            </a:ln>
          </p:spPr>
        </p:pic>
        <p:sp>
          <p:nvSpPr>
            <p:cNvPr id="5140" name="Text Box 41"/>
            <p:cNvSpPr txBox="1">
              <a:spLocks noChangeArrowheads="1"/>
            </p:cNvSpPr>
            <p:nvPr/>
          </p:nvSpPr>
          <p:spPr bwMode="auto">
            <a:xfrm>
              <a:off x="693" y="3729"/>
              <a:ext cx="2341" cy="192"/>
            </a:xfrm>
            <a:prstGeom prst="rect">
              <a:avLst/>
            </a:prstGeom>
            <a:noFill/>
            <a:ln w="9525">
              <a:noFill/>
              <a:round/>
              <a:headEnd/>
              <a:tailEnd/>
            </a:ln>
          </p:spPr>
          <p:txBody>
            <a:bodyPr wrap="none" lIns="0" tIns="14112" rIns="0" bIns="0"/>
            <a:lstStyle/>
            <a:p>
              <a:pPr defTabSz="407399" fontAlgn="base" hangingPunct="0">
                <a:lnSpc>
                  <a:spcPct val="93000"/>
                </a:lnSpc>
                <a:spcBef>
                  <a:spcPct val="0"/>
                </a:spcBef>
                <a:spcAft>
                  <a:spcPct val="0"/>
                </a:spcAft>
                <a:buClr>
                  <a:srgbClr val="000000"/>
                </a:buClr>
                <a:buSzPct val="100000"/>
                <a:tabLst>
                  <a:tab pos="656446" algn="l"/>
                  <a:tab pos="1312888" algn="l"/>
                  <a:tab pos="1969337" algn="l"/>
                  <a:tab pos="2625782" algn="l"/>
                  <a:tab pos="3282226" algn="l"/>
                </a:tabLst>
              </a:pPr>
              <a:r>
                <a:rPr lang="en-US" sz="1500" dirty="0" smtClean="0">
                  <a:solidFill>
                    <a:srgbClr val="000080"/>
                  </a:solidFill>
                </a:rPr>
                <a:t>Reports on Localization of Damages</a:t>
              </a:r>
            </a:p>
          </p:txBody>
        </p:sp>
      </p:gr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88640"/>
            <a:ext cx="7427168" cy="360040"/>
          </a:xfrm>
        </p:spPr>
        <p:txBody>
          <a:bodyPr anchor="ctr"/>
          <a:lstStyle/>
          <a:p>
            <a:r>
              <a:rPr lang="en-US" smtClean="0">
                <a:latin typeface="Arial" pitchFamily="34" charset="0"/>
                <a:cs typeface="Arial" pitchFamily="34" charset="0"/>
              </a:rPr>
              <a:t>NICE Interaction Analytics Methodology</a:t>
            </a:r>
            <a:endParaRPr lang="en-US" dirty="0">
              <a:latin typeface="Arial" pitchFamily="34" charset="0"/>
              <a:cs typeface="Arial" pitchFamily="34" charset="0"/>
            </a:endParaRPr>
          </a:p>
        </p:txBody>
      </p:sp>
      <p:sp>
        <p:nvSpPr>
          <p:cNvPr id="6" name="Slide Number Placeholder 21"/>
          <p:cNvSpPr>
            <a:spLocks noGrp="1"/>
          </p:cNvSpPr>
          <p:nvPr>
            <p:ph type="sldNum" sz="quarter" idx="4294967295"/>
          </p:nvPr>
        </p:nvSpPr>
        <p:spPr>
          <a:xfrm>
            <a:off x="8555766" y="6164975"/>
            <a:ext cx="586408" cy="365125"/>
          </a:xfrm>
          <a:prstGeom prst="rect">
            <a:avLst/>
          </a:prstGeom>
        </p:spPr>
        <p:txBody>
          <a:bodyPr vert="horz" lIns="91440" tIns="45720" rIns="91440" bIns="45720" rtlCol="0" anchor="ctr"/>
          <a:lstStyle>
            <a:lvl1pPr algn="r">
              <a:defRPr sz="1200">
                <a:solidFill>
                  <a:schemeClr val="tx1"/>
                </a:solidFill>
              </a:defRPr>
            </a:lvl1pPr>
          </a:lstStyle>
          <a:p>
            <a:fld id="{9610D12F-CEC9-4BDC-BF2F-84EC4E8CB24A}" type="slidenum">
              <a:rPr lang="en-US" smtClean="0">
                <a:solidFill>
                  <a:srgbClr val="000000"/>
                </a:solidFill>
              </a:rPr>
              <a:pPr/>
              <a:t>19</a:t>
            </a:fld>
            <a:endParaRPr lang="en-US" dirty="0">
              <a:solidFill>
                <a:srgbClr val="000000"/>
              </a:solidFill>
            </a:endParaRPr>
          </a:p>
        </p:txBody>
      </p:sp>
      <p:sp>
        <p:nvSpPr>
          <p:cNvPr id="141" name="Rectangle 140"/>
          <p:cNvSpPr/>
          <p:nvPr/>
        </p:nvSpPr>
        <p:spPr>
          <a:xfrm>
            <a:off x="8828824" y="6210311"/>
            <a:ext cx="241342" cy="2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142" name="Slide Number Placeholder 21"/>
          <p:cNvSpPr txBox="1">
            <a:spLocks/>
          </p:cNvSpPr>
          <p:nvPr/>
        </p:nvSpPr>
        <p:spPr>
          <a:xfrm>
            <a:off x="8493670" y="6182975"/>
            <a:ext cx="586408" cy="365125"/>
          </a:xfrm>
          <a:prstGeom prst="rect">
            <a:avLst/>
          </a:prstGeom>
        </p:spPr>
        <p:txBody>
          <a:bodyPr vert="horz" lIns="91440" tIns="45720" rIns="91440" bIns="45720" rtlCol="0" anchor="ctr"/>
          <a:lstStyle>
            <a:lvl1pPr algn="r">
              <a:defRPr sz="1200">
                <a:solidFill>
                  <a:schemeClr val="tx1"/>
                </a:solidFill>
              </a:defRPr>
            </a:lvl1pPr>
          </a:lstStyle>
          <a:p>
            <a:pPr defTabSz="914400" fontAlgn="base">
              <a:spcBef>
                <a:spcPct val="0"/>
              </a:spcBef>
              <a:spcAft>
                <a:spcPct val="0"/>
              </a:spcAft>
              <a:defRPr/>
            </a:pPr>
            <a:fld id="{9610D12F-CEC9-4BDC-BF2F-84EC4E8CB24A}" type="slidenum">
              <a:rPr lang="en-US" smtClean="0">
                <a:solidFill>
                  <a:srgbClr val="000000"/>
                </a:solidFill>
                <a:cs typeface="Arial" charset="0"/>
              </a:rPr>
              <a:pPr defTabSz="914400" fontAlgn="base">
                <a:spcBef>
                  <a:spcPct val="0"/>
                </a:spcBef>
                <a:spcAft>
                  <a:spcPct val="0"/>
                </a:spcAft>
                <a:defRPr/>
              </a:pPr>
              <a:t>19</a:t>
            </a:fld>
            <a:endParaRPr lang="en-US" dirty="0">
              <a:solidFill>
                <a:srgbClr val="000000"/>
              </a:solidFill>
              <a:cs typeface="Arial" charset="0"/>
            </a:endParaRPr>
          </a:p>
        </p:txBody>
      </p:sp>
      <p:sp>
        <p:nvSpPr>
          <p:cNvPr id="103" name="Down Arrow 102"/>
          <p:cNvSpPr/>
          <p:nvPr/>
        </p:nvSpPr>
        <p:spPr bwMode="auto">
          <a:xfrm rot="16200000">
            <a:off x="3259703" y="4702120"/>
            <a:ext cx="312840" cy="538246"/>
          </a:xfrm>
          <a:prstGeom prst="downArrow">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sp>
        <p:nvSpPr>
          <p:cNvPr id="132" name="Down Arrow 131"/>
          <p:cNvSpPr/>
          <p:nvPr/>
        </p:nvSpPr>
        <p:spPr bwMode="auto">
          <a:xfrm rot="16200000">
            <a:off x="6833505" y="4702120"/>
            <a:ext cx="312840" cy="538246"/>
          </a:xfrm>
          <a:prstGeom prst="downArrow">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sp>
        <p:nvSpPr>
          <p:cNvPr id="133" name="Down Arrow 132"/>
          <p:cNvSpPr/>
          <p:nvPr/>
        </p:nvSpPr>
        <p:spPr bwMode="auto">
          <a:xfrm rot="5400000">
            <a:off x="7064907" y="2364204"/>
            <a:ext cx="312840" cy="538246"/>
          </a:xfrm>
          <a:prstGeom prst="downArrow">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graphicFrame>
        <p:nvGraphicFramePr>
          <p:cNvPr id="135" name="Table 134"/>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31263571"/>
              </p:ext>
            </p:extLst>
          </p:nvPr>
        </p:nvGraphicFramePr>
        <p:xfrm>
          <a:off x="7321233" y="1701645"/>
          <a:ext cx="1307364" cy="1851036"/>
        </p:xfrm>
        <a:graphic>
          <a:graphicData uri="http://schemas.openxmlformats.org/drawingml/2006/table">
            <a:tbl>
              <a:tblPr firstRow="1" bandRow="1">
                <a:tableStyleId>{5C22544A-7EE6-4342-B048-85BDC9FD1C3A}</a:tableStyleId>
              </a:tblPr>
              <a:tblGrid>
                <a:gridCol w="1307364"/>
              </a:tblGrid>
              <a:tr h="308506">
                <a:tc>
                  <a:txBody>
                    <a:bodyPr/>
                    <a:lstStyle/>
                    <a:p>
                      <a:r>
                        <a:rPr lang="en-US" sz="1000" b="1" dirty="0" smtClean="0">
                          <a:solidFill>
                            <a:schemeClr val="tx1">
                              <a:lumMod val="65000"/>
                              <a:lumOff val="35000"/>
                            </a:schemeClr>
                          </a:solidFill>
                        </a:rPr>
                        <a:t>Phone</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308506">
                <a:tc>
                  <a:txBody>
                    <a:bodyPr/>
                    <a:lstStyle/>
                    <a:p>
                      <a:r>
                        <a:rPr lang="en-US" sz="1000" b="1" dirty="0" smtClean="0">
                          <a:solidFill>
                            <a:schemeClr val="tx1">
                              <a:lumMod val="65000"/>
                              <a:lumOff val="35000"/>
                            </a:schemeClr>
                          </a:solidFill>
                        </a:rPr>
                        <a:t>Email</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r>
              <a:tr h="308506">
                <a:tc>
                  <a:txBody>
                    <a:bodyPr/>
                    <a:lstStyle/>
                    <a:p>
                      <a:r>
                        <a:rPr lang="en-US" sz="1000" b="1" dirty="0" smtClean="0">
                          <a:solidFill>
                            <a:schemeClr val="tx1">
                              <a:lumMod val="65000"/>
                              <a:lumOff val="35000"/>
                            </a:schemeClr>
                          </a:solidFill>
                        </a:rPr>
                        <a:t>Phone Survey</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08506">
                <a:tc>
                  <a:txBody>
                    <a:bodyPr/>
                    <a:lstStyle/>
                    <a:p>
                      <a:r>
                        <a:rPr lang="en-US" sz="1000" b="1" dirty="0" smtClean="0">
                          <a:solidFill>
                            <a:schemeClr val="tx1">
                              <a:lumMod val="65000"/>
                              <a:lumOff val="35000"/>
                            </a:schemeClr>
                          </a:solidFill>
                        </a:rPr>
                        <a:t>Social Media</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08506">
                <a:tc>
                  <a:txBody>
                    <a:bodyPr/>
                    <a:lstStyle/>
                    <a:p>
                      <a:r>
                        <a:rPr lang="en-US" sz="1000" b="1" dirty="0" smtClean="0">
                          <a:solidFill>
                            <a:schemeClr val="tx1">
                              <a:lumMod val="65000"/>
                              <a:lumOff val="35000"/>
                            </a:schemeClr>
                          </a:solidFill>
                        </a:rPr>
                        <a:t>Chat</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08506">
                <a:tc>
                  <a:txBody>
                    <a:bodyPr/>
                    <a:lstStyle/>
                    <a:p>
                      <a:r>
                        <a:rPr lang="en-US" sz="1000" b="1" dirty="0" smtClean="0">
                          <a:solidFill>
                            <a:schemeClr val="tx1">
                              <a:lumMod val="65000"/>
                              <a:lumOff val="35000"/>
                            </a:schemeClr>
                          </a:solidFill>
                        </a:rPr>
                        <a:t>Web</a:t>
                      </a:r>
                      <a:endParaRPr lang="en-US" sz="1000" b="1" dirty="0">
                        <a:solidFill>
                          <a:schemeClr val="tx1">
                            <a:lumMod val="65000"/>
                            <a:lumOff val="35000"/>
                          </a:schemeClr>
                        </a:solidFill>
                      </a:endParaRPr>
                    </a:p>
                  </a:txBody>
                  <a:tcPr marL="360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9" name="Down Arrow 138"/>
          <p:cNvSpPr/>
          <p:nvPr/>
        </p:nvSpPr>
        <p:spPr bwMode="auto">
          <a:xfrm>
            <a:off x="2188528" y="3556497"/>
            <a:ext cx="316541" cy="538246"/>
          </a:xfrm>
          <a:prstGeom prst="downArrow">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grpSp>
        <p:nvGrpSpPr>
          <p:cNvPr id="2" name="Group 29"/>
          <p:cNvGrpSpPr>
            <a:grpSpLocks/>
          </p:cNvGrpSpPr>
          <p:nvPr/>
        </p:nvGrpSpPr>
        <p:grpSpPr bwMode="auto">
          <a:xfrm>
            <a:off x="3765717" y="4078892"/>
            <a:ext cx="3099102" cy="1562244"/>
            <a:chOff x="131067" y="2083869"/>
            <a:chExt cx="3153345" cy="1562450"/>
          </a:xfrm>
        </p:grpSpPr>
        <p:sp>
          <p:nvSpPr>
            <p:cNvPr id="143" name="Rectangle 142"/>
            <p:cNvSpPr/>
            <p:nvPr/>
          </p:nvSpPr>
          <p:spPr>
            <a:xfrm>
              <a:off x="131067" y="2212009"/>
              <a:ext cx="3153345" cy="1434310"/>
            </a:xfrm>
            <a:prstGeom prst="rect">
              <a:avLst/>
            </a:prstGeom>
            <a:solidFill>
              <a:schemeClr val="bg1"/>
            </a:solidFill>
            <a:ln w="12700">
              <a:solidFill>
                <a:srgbClr val="D9D9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sp>
          <p:nvSpPr>
            <p:cNvPr id="144" name="Rectangle 143"/>
            <p:cNvSpPr/>
            <p:nvPr/>
          </p:nvSpPr>
          <p:spPr>
            <a:xfrm>
              <a:off x="263519" y="2083869"/>
              <a:ext cx="2705603" cy="25203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lnSpc>
                  <a:spcPct val="90000"/>
                </a:lnSpc>
                <a:spcBef>
                  <a:spcPct val="0"/>
                </a:spcBef>
                <a:spcAft>
                  <a:spcPct val="0"/>
                </a:spcAft>
              </a:pPr>
              <a:r>
                <a:rPr lang="en-US" sz="1400" b="1">
                  <a:solidFill>
                    <a:srgbClr val="FFFFFF"/>
                  </a:solidFill>
                </a:rPr>
                <a:t>Root Cause Analysis </a:t>
              </a:r>
              <a:endParaRPr lang="en-US" sz="1100" b="1">
                <a:solidFill>
                  <a:srgbClr val="FFFFFF"/>
                </a:solidFill>
              </a:endParaRPr>
            </a:p>
          </p:txBody>
        </p:sp>
      </p:grpSp>
      <p:graphicFrame>
        <p:nvGraphicFramePr>
          <p:cNvPr id="152" name="Table 15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721764735"/>
              </p:ext>
            </p:extLst>
          </p:nvPr>
        </p:nvGraphicFramePr>
        <p:xfrm>
          <a:off x="3925748" y="4381941"/>
          <a:ext cx="2808000" cy="1152002"/>
        </p:xfrm>
        <a:graphic>
          <a:graphicData uri="http://schemas.openxmlformats.org/drawingml/2006/table">
            <a:tbl>
              <a:tblPr/>
              <a:tblGrid>
                <a:gridCol w="1080000"/>
                <a:gridCol w="432000"/>
                <a:gridCol w="432000"/>
                <a:gridCol w="216000"/>
                <a:gridCol w="216000"/>
                <a:gridCol w="432000"/>
              </a:tblGrid>
              <a:tr h="194494">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22588E"/>
                        </a:solidFill>
                        <a:effectLst/>
                        <a:latin typeface="Arial" charset="0"/>
                        <a:cs typeface="Arial" charset="0"/>
                      </a:endParaRPr>
                    </a:p>
                  </a:txBody>
                  <a:tcPr marR="457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0</a:t>
                      </a:r>
                    </a:p>
                  </a:txBody>
                  <a:tcPr marR="457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25</a:t>
                      </a:r>
                    </a:p>
                  </a:txBody>
                  <a:tcPr marR="457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75</a:t>
                      </a:r>
                    </a:p>
                  </a:txBody>
                  <a:tcPr marR="457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lumMod val="75000"/>
                              <a:lumOff val="25000"/>
                            </a:schemeClr>
                          </a:solidFill>
                          <a:effectLst/>
                          <a:latin typeface="Arial" charset="0"/>
                          <a:cs typeface="Arial" charset="0"/>
                        </a:rPr>
                        <a:t>100</a:t>
                      </a:r>
                    </a:p>
                  </a:txBody>
                  <a:tcPr marR="457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r h="2393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accent2"/>
                          </a:solidFill>
                          <a:effectLst/>
                          <a:latin typeface="Arial" charset="0"/>
                          <a:cs typeface="Arial" charset="0"/>
                        </a:rPr>
                        <a:t>Status check</a:t>
                      </a:r>
                    </a:p>
                  </a:txBody>
                  <a:tcPr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a:noFill/>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alpha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alpha val="60000"/>
                      </a:schemeClr>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alpha val="80000"/>
                      </a:schemeClr>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2393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8BC53E"/>
                          </a:solidFill>
                          <a:effectLst/>
                          <a:latin typeface="Arial" charset="0"/>
                          <a:cs typeface="Arial" charset="0"/>
                        </a:rPr>
                        <a:t>Delivery delay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8BC53E">
                        <a:alpha val="6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8BC53E">
                        <a:alpha val="80000"/>
                      </a:srgbClr>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8BC53E"/>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r>
              <a:tr h="2393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2B63E"/>
                          </a:solidFill>
                          <a:effectLst/>
                          <a:latin typeface="Arial" charset="0"/>
                          <a:cs typeface="Arial" charset="0"/>
                        </a:rPr>
                        <a:t>Agent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B63E">
                        <a:alpha val="6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B63E">
                        <a:alpha val="8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B63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r>
              <a:tr h="2393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747EB8"/>
                          </a:solidFill>
                          <a:effectLst/>
                          <a:latin typeface="Arial" charset="0"/>
                          <a:cs typeface="Arial" charset="0"/>
                        </a:rPr>
                        <a:t>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747EB8">
                        <a:alpha val="8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747EB8"/>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153" name="Rounded Rectangle 152"/>
          <p:cNvSpPr/>
          <p:nvPr/>
        </p:nvSpPr>
        <p:spPr>
          <a:xfrm>
            <a:off x="3912490" y="4574385"/>
            <a:ext cx="864095" cy="240437"/>
          </a:xfrm>
          <a:prstGeom prst="roundRect">
            <a:avLst>
              <a:gd name="adj" fmla="val 50000"/>
            </a:avLst>
          </a:prstGeom>
          <a:noFill/>
          <a:ln w="15875">
            <a:solidFill>
              <a:srgbClr val="A50021"/>
            </a:solid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grpSp>
        <p:nvGrpSpPr>
          <p:cNvPr id="3" name="Group 153"/>
          <p:cNvGrpSpPr/>
          <p:nvPr/>
        </p:nvGrpSpPr>
        <p:grpSpPr>
          <a:xfrm>
            <a:off x="384098" y="3695433"/>
            <a:ext cx="2862262" cy="1945440"/>
            <a:chOff x="467544" y="4181818"/>
            <a:chExt cx="2862262" cy="1945440"/>
          </a:xfrm>
        </p:grpSpPr>
        <p:grpSp>
          <p:nvGrpSpPr>
            <p:cNvPr id="4" name="Group 29"/>
            <p:cNvGrpSpPr>
              <a:grpSpLocks/>
            </p:cNvGrpSpPr>
            <p:nvPr/>
          </p:nvGrpSpPr>
          <p:grpSpPr bwMode="auto">
            <a:xfrm>
              <a:off x="467544" y="4568823"/>
              <a:ext cx="2862262" cy="1558435"/>
              <a:chOff x="2092576" y="1722788"/>
              <a:chExt cx="4313262" cy="2347121"/>
            </a:xfrm>
          </p:grpSpPr>
          <p:sp>
            <p:nvSpPr>
              <p:cNvPr id="192" name="Rectangle 191"/>
              <p:cNvSpPr/>
              <p:nvPr/>
            </p:nvSpPr>
            <p:spPr>
              <a:xfrm>
                <a:off x="2092576" y="1910932"/>
                <a:ext cx="4313262" cy="2158977"/>
              </a:xfrm>
              <a:prstGeom prst="rect">
                <a:avLst/>
              </a:prstGeom>
              <a:solidFill>
                <a:schemeClr val="bg1"/>
              </a:solidFill>
              <a:ln w="12700">
                <a:solidFill>
                  <a:srgbClr val="D9D9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pPr>
                <a:endParaRPr lang="en-US" sz="2400">
                  <a:solidFill>
                    <a:srgbClr val="FFFFFF"/>
                  </a:solidFill>
                </a:endParaRPr>
              </a:p>
            </p:txBody>
          </p:sp>
          <p:sp>
            <p:nvSpPr>
              <p:cNvPr id="193" name="Rectangle 192"/>
              <p:cNvSpPr/>
              <p:nvPr/>
            </p:nvSpPr>
            <p:spPr>
              <a:xfrm>
                <a:off x="2298311" y="1722788"/>
                <a:ext cx="2169788" cy="37953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lnSpc>
                    <a:spcPct val="90000"/>
                  </a:lnSpc>
                  <a:defRPr/>
                </a:pPr>
                <a:r>
                  <a:rPr lang="en-US" sz="1400" b="1" dirty="0">
                    <a:solidFill>
                      <a:prstClr val="white"/>
                    </a:solidFill>
                  </a:rPr>
                  <a:t>Categorization</a:t>
                </a:r>
              </a:p>
            </p:txBody>
          </p:sp>
        </p:grpSp>
        <p:pic>
          <p:nvPicPr>
            <p:cNvPr id="156" name="Picture 55" descr="PR-YELL"/>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438597" y="5606794"/>
              <a:ext cx="270000" cy="270000"/>
            </a:xfrm>
            <a:prstGeom prst="rect">
              <a:avLst/>
            </a:prstGeom>
            <a:noFill/>
            <a:ln w="9525">
              <a:noFill/>
              <a:miter lim="800000"/>
              <a:headEnd/>
              <a:tailEnd/>
            </a:ln>
          </p:spPr>
        </p:pic>
        <p:pic>
          <p:nvPicPr>
            <p:cNvPr id="157" name="Picture 56" descr="PR-RED"/>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617638" y="5629429"/>
              <a:ext cx="270000" cy="270000"/>
            </a:xfrm>
            <a:prstGeom prst="rect">
              <a:avLst/>
            </a:prstGeom>
            <a:noFill/>
            <a:ln w="9525">
              <a:noFill/>
              <a:miter lim="800000"/>
              <a:headEnd/>
              <a:tailEnd/>
            </a:ln>
          </p:spPr>
        </p:pic>
        <p:pic>
          <p:nvPicPr>
            <p:cNvPr id="158" name="Picture 58" descr="PR-BLUE"/>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924870" y="5028942"/>
              <a:ext cx="270000" cy="270000"/>
            </a:xfrm>
            <a:prstGeom prst="rect">
              <a:avLst/>
            </a:prstGeom>
            <a:noFill/>
            <a:ln w="9525">
              <a:noFill/>
              <a:miter lim="800000"/>
              <a:headEnd/>
              <a:tailEnd/>
            </a:ln>
          </p:spPr>
        </p:pic>
        <p:pic>
          <p:nvPicPr>
            <p:cNvPr id="159" name="Picture 61" descr="PR-BLUE"/>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611560" y="5323909"/>
              <a:ext cx="270000" cy="270000"/>
            </a:xfrm>
            <a:prstGeom prst="rect">
              <a:avLst/>
            </a:prstGeom>
            <a:noFill/>
            <a:ln w="9525">
              <a:noFill/>
              <a:miter lim="800000"/>
              <a:headEnd/>
              <a:tailEnd/>
            </a:ln>
          </p:spPr>
        </p:pic>
        <p:pic>
          <p:nvPicPr>
            <p:cNvPr id="160" name="Picture 63" descr="PR-YELL"/>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604195" y="5028942"/>
              <a:ext cx="270000" cy="270000"/>
            </a:xfrm>
            <a:prstGeom prst="rect">
              <a:avLst/>
            </a:prstGeom>
            <a:noFill/>
            <a:ln w="9525">
              <a:noFill/>
              <a:miter lim="800000"/>
              <a:headEnd/>
              <a:tailEnd/>
            </a:ln>
          </p:spPr>
        </p:pic>
        <p:pic>
          <p:nvPicPr>
            <p:cNvPr id="161" name="Picture 64" descr="PR-RED"/>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402134" y="5028942"/>
              <a:ext cx="270000" cy="270000"/>
            </a:xfrm>
            <a:prstGeom prst="rect">
              <a:avLst/>
            </a:prstGeom>
            <a:noFill/>
            <a:ln w="9525">
              <a:noFill/>
              <a:miter lim="800000"/>
              <a:headEnd/>
              <a:tailEnd/>
            </a:ln>
          </p:spPr>
        </p:pic>
        <p:pic>
          <p:nvPicPr>
            <p:cNvPr id="162" name="Picture 65" descr="PR-BLUE"/>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738684" y="5028942"/>
              <a:ext cx="270000" cy="270000"/>
            </a:xfrm>
            <a:prstGeom prst="rect">
              <a:avLst/>
            </a:prstGeom>
            <a:noFill/>
            <a:ln w="9525">
              <a:noFill/>
              <a:miter lim="800000"/>
              <a:headEnd/>
              <a:tailEnd/>
            </a:ln>
          </p:spPr>
        </p:pic>
        <p:pic>
          <p:nvPicPr>
            <p:cNvPr id="163" name="Picture 56" descr="PR-RED"/>
            <p:cNvPicPr>
              <a:picLocks noChangeAspect="1" noChangeArrowheads="1"/>
            </p:cNvPicPr>
            <p:nvPr/>
          </p:nvPicPr>
          <p:blipFill>
            <a:blip r:embed="rId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175695" y="5310328"/>
              <a:ext cx="270000" cy="270000"/>
            </a:xfrm>
            <a:prstGeom prst="rect">
              <a:avLst/>
            </a:prstGeom>
            <a:noFill/>
            <a:ln w="9525">
              <a:noFill/>
              <a:miter lim="800000"/>
              <a:headEnd/>
              <a:tailEnd/>
            </a:ln>
          </p:spPr>
        </p:pic>
        <p:grpSp>
          <p:nvGrpSpPr>
            <p:cNvPr id="5" name="Group 172"/>
            <p:cNvGrpSpPr>
              <a:grpSpLocks/>
            </p:cNvGrpSpPr>
            <p:nvPr/>
          </p:nvGrpSpPr>
          <p:grpSpPr bwMode="auto">
            <a:xfrm>
              <a:off x="1945634" y="5187975"/>
              <a:ext cx="1171580" cy="611187"/>
              <a:chOff x="1814394" y="3577967"/>
              <a:chExt cx="1170950" cy="610802"/>
            </a:xfrm>
          </p:grpSpPr>
          <p:sp>
            <p:nvSpPr>
              <p:cNvPr id="175" name="Freeform 174"/>
              <p:cNvSpPr/>
              <p:nvPr/>
            </p:nvSpPr>
            <p:spPr>
              <a:xfrm>
                <a:off x="2031768" y="3946034"/>
                <a:ext cx="934537" cy="96776"/>
              </a:xfrm>
              <a:custGeom>
                <a:avLst/>
                <a:gdLst>
                  <a:gd name="connsiteX0" fmla="*/ 0 w 1408064"/>
                  <a:gd name="connsiteY0" fmla="*/ 123416 h 145855"/>
                  <a:gd name="connsiteX1" fmla="*/ 207563 w 1408064"/>
                  <a:gd name="connsiteY1" fmla="*/ 78537 h 145855"/>
                  <a:gd name="connsiteX2" fmla="*/ 274881 w 1408064"/>
                  <a:gd name="connsiteY2" fmla="*/ 0 h 145855"/>
                  <a:gd name="connsiteX3" fmla="*/ 544152 w 1408064"/>
                  <a:gd name="connsiteY3" fmla="*/ 5610 h 145855"/>
                  <a:gd name="connsiteX4" fmla="*/ 841472 w 1408064"/>
                  <a:gd name="connsiteY4" fmla="*/ 123416 h 145855"/>
                  <a:gd name="connsiteX5" fmla="*/ 1116353 w 1408064"/>
                  <a:gd name="connsiteY5" fmla="*/ 78537 h 145855"/>
                  <a:gd name="connsiteX6" fmla="*/ 1408064 w 1408064"/>
                  <a:gd name="connsiteY6" fmla="*/ 145855 h 1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064" h="145855">
                    <a:moveTo>
                      <a:pt x="0" y="123416"/>
                    </a:moveTo>
                    <a:lnTo>
                      <a:pt x="207563" y="78537"/>
                    </a:lnTo>
                    <a:lnTo>
                      <a:pt x="274881" y="0"/>
                    </a:lnTo>
                    <a:lnTo>
                      <a:pt x="544152" y="5610"/>
                    </a:lnTo>
                    <a:lnTo>
                      <a:pt x="841472" y="123416"/>
                    </a:lnTo>
                    <a:lnTo>
                      <a:pt x="1116353" y="78537"/>
                    </a:lnTo>
                    <a:lnTo>
                      <a:pt x="1408064" y="145855"/>
                    </a:lnTo>
                  </a:path>
                </a:pathLst>
              </a:custGeom>
              <a:ln w="19050">
                <a:solidFill>
                  <a:srgbClr val="747EB8"/>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sz="2400">
                  <a:solidFill>
                    <a:srgbClr val="000000"/>
                  </a:solidFill>
                </a:endParaRPr>
              </a:p>
            </p:txBody>
          </p:sp>
          <p:sp>
            <p:nvSpPr>
              <p:cNvPr id="176" name="Freeform 175"/>
              <p:cNvSpPr/>
              <p:nvPr/>
            </p:nvSpPr>
            <p:spPr>
              <a:xfrm>
                <a:off x="2034942" y="3777866"/>
                <a:ext cx="934537" cy="220523"/>
              </a:xfrm>
              <a:custGeom>
                <a:avLst/>
                <a:gdLst>
                  <a:gd name="connsiteX0" fmla="*/ 0 w 1408064"/>
                  <a:gd name="connsiteY0" fmla="*/ 224393 h 330979"/>
                  <a:gd name="connsiteX1" fmla="*/ 235612 w 1408064"/>
                  <a:gd name="connsiteY1" fmla="*/ 50489 h 330979"/>
                  <a:gd name="connsiteX2" fmla="*/ 706837 w 1408064"/>
                  <a:gd name="connsiteY2" fmla="*/ 112197 h 330979"/>
                  <a:gd name="connsiteX3" fmla="*/ 976108 w 1408064"/>
                  <a:gd name="connsiteY3" fmla="*/ 0 h 330979"/>
                  <a:gd name="connsiteX4" fmla="*/ 1408064 w 1408064"/>
                  <a:gd name="connsiteY4" fmla="*/ 330979 h 330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64" h="330979">
                    <a:moveTo>
                      <a:pt x="0" y="224393"/>
                    </a:moveTo>
                    <a:lnTo>
                      <a:pt x="235612" y="50489"/>
                    </a:lnTo>
                    <a:lnTo>
                      <a:pt x="706837" y="112197"/>
                    </a:lnTo>
                    <a:lnTo>
                      <a:pt x="976108" y="0"/>
                    </a:lnTo>
                    <a:lnTo>
                      <a:pt x="1408064" y="330979"/>
                    </a:lnTo>
                  </a:path>
                </a:pathLst>
              </a:custGeom>
              <a:ln w="19050">
                <a:solidFill>
                  <a:srgbClr val="8BC53E"/>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sz="2400">
                  <a:solidFill>
                    <a:srgbClr val="000000"/>
                  </a:solidFill>
                </a:endParaRPr>
              </a:p>
            </p:txBody>
          </p:sp>
          <p:sp>
            <p:nvSpPr>
              <p:cNvPr id="177" name="Freeform 176"/>
              <p:cNvSpPr/>
              <p:nvPr/>
            </p:nvSpPr>
            <p:spPr>
              <a:xfrm>
                <a:off x="2031768" y="3907958"/>
                <a:ext cx="937710" cy="187207"/>
              </a:xfrm>
              <a:custGeom>
                <a:avLst/>
                <a:gdLst>
                  <a:gd name="connsiteX0" fmla="*/ 0 w 1413674"/>
                  <a:gd name="connsiteY0" fmla="*/ 280491 h 280491"/>
                  <a:gd name="connsiteX1" fmla="*/ 67318 w 1413674"/>
                  <a:gd name="connsiteY1" fmla="*/ 274881 h 280491"/>
                  <a:gd name="connsiteX2" fmla="*/ 207563 w 1413674"/>
                  <a:gd name="connsiteY2" fmla="*/ 241222 h 280491"/>
                  <a:gd name="connsiteX3" fmla="*/ 263661 w 1413674"/>
                  <a:gd name="connsiteY3" fmla="*/ 168294 h 280491"/>
                  <a:gd name="connsiteX4" fmla="*/ 510493 w 1413674"/>
                  <a:gd name="connsiteY4" fmla="*/ 134635 h 280491"/>
                  <a:gd name="connsiteX5" fmla="*/ 656348 w 1413674"/>
                  <a:gd name="connsiteY5" fmla="*/ 78537 h 280491"/>
                  <a:gd name="connsiteX6" fmla="*/ 751715 w 1413674"/>
                  <a:gd name="connsiteY6" fmla="*/ 11220 h 280491"/>
                  <a:gd name="connsiteX7" fmla="*/ 981718 w 1413674"/>
                  <a:gd name="connsiteY7" fmla="*/ 67318 h 280491"/>
                  <a:gd name="connsiteX8" fmla="*/ 1155622 w 1413674"/>
                  <a:gd name="connsiteY8" fmla="*/ 0 h 280491"/>
                  <a:gd name="connsiteX9" fmla="*/ 1228550 w 1413674"/>
                  <a:gd name="connsiteY9" fmla="*/ 112196 h 280491"/>
                  <a:gd name="connsiteX10" fmla="*/ 1301477 w 1413674"/>
                  <a:gd name="connsiteY10" fmla="*/ 78537 h 280491"/>
                  <a:gd name="connsiteX11" fmla="*/ 1408064 w 1413674"/>
                  <a:gd name="connsiteY11" fmla="*/ 33659 h 280491"/>
                  <a:gd name="connsiteX12" fmla="*/ 1413674 w 1413674"/>
                  <a:gd name="connsiteY12" fmla="*/ 28049 h 2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674" h="280491">
                    <a:moveTo>
                      <a:pt x="0" y="280491"/>
                    </a:moveTo>
                    <a:lnTo>
                      <a:pt x="67318" y="274881"/>
                    </a:lnTo>
                    <a:lnTo>
                      <a:pt x="207563" y="241222"/>
                    </a:lnTo>
                    <a:lnTo>
                      <a:pt x="263661" y="168294"/>
                    </a:lnTo>
                    <a:lnTo>
                      <a:pt x="510493" y="134635"/>
                    </a:lnTo>
                    <a:lnTo>
                      <a:pt x="656348" y="78537"/>
                    </a:lnTo>
                    <a:lnTo>
                      <a:pt x="751715" y="11220"/>
                    </a:lnTo>
                    <a:lnTo>
                      <a:pt x="981718" y="67318"/>
                    </a:lnTo>
                    <a:lnTo>
                      <a:pt x="1155622" y="0"/>
                    </a:lnTo>
                    <a:lnTo>
                      <a:pt x="1228550" y="112196"/>
                    </a:lnTo>
                    <a:lnTo>
                      <a:pt x="1301477" y="78537"/>
                    </a:lnTo>
                    <a:lnTo>
                      <a:pt x="1408064" y="33659"/>
                    </a:lnTo>
                    <a:lnTo>
                      <a:pt x="1413674" y="28049"/>
                    </a:lnTo>
                  </a:path>
                </a:pathLst>
              </a:custGeom>
              <a:ln w="19050">
                <a:solidFill>
                  <a:srgbClr val="F2B63E"/>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sz="2400">
                  <a:solidFill>
                    <a:srgbClr val="000000"/>
                  </a:solidFill>
                </a:endParaRPr>
              </a:p>
            </p:txBody>
          </p:sp>
          <p:sp>
            <p:nvSpPr>
              <p:cNvPr id="178" name="Freeform 177"/>
              <p:cNvSpPr/>
              <p:nvPr/>
            </p:nvSpPr>
            <p:spPr>
              <a:xfrm>
                <a:off x="2031768" y="3644600"/>
                <a:ext cx="942470" cy="482295"/>
              </a:xfrm>
              <a:custGeom>
                <a:avLst/>
                <a:gdLst>
                  <a:gd name="connsiteX0" fmla="*/ 0 w 1419283"/>
                  <a:gd name="connsiteY0" fmla="*/ 622690 h 729276"/>
                  <a:gd name="connsiteX1" fmla="*/ 218783 w 1419283"/>
                  <a:gd name="connsiteY1" fmla="*/ 729276 h 729276"/>
                  <a:gd name="connsiteX2" fmla="*/ 437566 w 1419283"/>
                  <a:gd name="connsiteY2" fmla="*/ 381467 h 729276"/>
                  <a:gd name="connsiteX3" fmla="*/ 661958 w 1419283"/>
                  <a:gd name="connsiteY3" fmla="*/ 95367 h 729276"/>
                  <a:gd name="connsiteX4" fmla="*/ 1043426 w 1419283"/>
                  <a:gd name="connsiteY4" fmla="*/ 0 h 729276"/>
                  <a:gd name="connsiteX5" fmla="*/ 1121963 w 1419283"/>
                  <a:gd name="connsiteY5" fmla="*/ 190734 h 729276"/>
                  <a:gd name="connsiteX6" fmla="*/ 1273428 w 1419283"/>
                  <a:gd name="connsiteY6" fmla="*/ 359028 h 729276"/>
                  <a:gd name="connsiteX7" fmla="*/ 1351966 w 1419283"/>
                  <a:gd name="connsiteY7" fmla="*/ 213173 h 729276"/>
                  <a:gd name="connsiteX8" fmla="*/ 1419283 w 1419283"/>
                  <a:gd name="connsiteY8" fmla="*/ 123416 h 72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83" h="729276">
                    <a:moveTo>
                      <a:pt x="0" y="622690"/>
                    </a:moveTo>
                    <a:lnTo>
                      <a:pt x="218783" y="729276"/>
                    </a:lnTo>
                    <a:lnTo>
                      <a:pt x="437566" y="381467"/>
                    </a:lnTo>
                    <a:lnTo>
                      <a:pt x="661958" y="95367"/>
                    </a:lnTo>
                    <a:lnTo>
                      <a:pt x="1043426" y="0"/>
                    </a:lnTo>
                    <a:lnTo>
                      <a:pt x="1121963" y="190734"/>
                    </a:lnTo>
                    <a:lnTo>
                      <a:pt x="1273428" y="359028"/>
                    </a:lnTo>
                    <a:lnTo>
                      <a:pt x="1351966" y="213173"/>
                    </a:lnTo>
                    <a:lnTo>
                      <a:pt x="1419283" y="123416"/>
                    </a:lnTo>
                  </a:path>
                </a:pathLst>
              </a:custGeom>
              <a:ln w="19050">
                <a:solidFill>
                  <a:srgbClr val="3287C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sz="2400">
                  <a:solidFill>
                    <a:srgbClr val="000000"/>
                  </a:solidFill>
                </a:endParaRPr>
              </a:p>
            </p:txBody>
          </p:sp>
          <p:grpSp>
            <p:nvGrpSpPr>
              <p:cNvPr id="8" name="Group 85"/>
              <p:cNvGrpSpPr>
                <a:grpSpLocks/>
              </p:cNvGrpSpPr>
              <p:nvPr/>
            </p:nvGrpSpPr>
            <p:grpSpPr bwMode="auto">
              <a:xfrm>
                <a:off x="1814394" y="3577967"/>
                <a:ext cx="1170950" cy="610802"/>
                <a:chOff x="2234907" y="4320351"/>
                <a:chExt cx="1764895" cy="920805"/>
              </a:xfrm>
            </p:grpSpPr>
            <p:grpSp>
              <p:nvGrpSpPr>
                <p:cNvPr id="9" name="Group 74"/>
                <p:cNvGrpSpPr>
                  <a:grpSpLocks/>
                </p:cNvGrpSpPr>
                <p:nvPr/>
              </p:nvGrpSpPr>
              <p:grpSpPr bwMode="auto">
                <a:xfrm>
                  <a:off x="2562537" y="4320351"/>
                  <a:ext cx="1437265" cy="920805"/>
                  <a:chOff x="2556927" y="4320351"/>
                  <a:chExt cx="1437265" cy="920805"/>
                </a:xfrm>
              </p:grpSpPr>
              <p:cxnSp>
                <p:nvCxnSpPr>
                  <p:cNvPr id="185" name="Straight Connector 184"/>
                  <p:cNvCxnSpPr/>
                  <p:nvPr/>
                </p:nvCxnSpPr>
                <p:spPr>
                  <a:xfrm rot="5400000">
                    <a:off x="2098916" y="4778362"/>
                    <a:ext cx="918413" cy="23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59319" y="5238765"/>
                    <a:ext cx="1434873" cy="23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66"/>
                  <p:cNvGrpSpPr>
                    <a:grpSpLocks/>
                  </p:cNvGrpSpPr>
                  <p:nvPr/>
                </p:nvGrpSpPr>
                <p:grpSpPr bwMode="auto">
                  <a:xfrm>
                    <a:off x="2564102" y="4471028"/>
                    <a:ext cx="1418132" cy="574009"/>
                    <a:chOff x="2564102" y="4471028"/>
                    <a:chExt cx="1418132" cy="574009"/>
                  </a:xfrm>
                </p:grpSpPr>
                <p:cxnSp>
                  <p:nvCxnSpPr>
                    <p:cNvPr id="188" name="Straight Connector 187"/>
                    <p:cNvCxnSpPr/>
                    <p:nvPr/>
                  </p:nvCxnSpPr>
                  <p:spPr>
                    <a:xfrm>
                      <a:off x="2571275" y="4471028"/>
                      <a:ext cx="1410959" cy="239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571275" y="4667148"/>
                      <a:ext cx="1410959" cy="239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571275" y="4853701"/>
                      <a:ext cx="1410959"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564102" y="5042646"/>
                      <a:ext cx="1410959" cy="2391"/>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1" name="TextBox 180"/>
                <p:cNvSpPr txBox="1"/>
                <p:nvPr/>
              </p:nvSpPr>
              <p:spPr>
                <a:xfrm>
                  <a:off x="2234909" y="4911101"/>
                  <a:ext cx="408585" cy="278215"/>
                </a:xfrm>
                <a:prstGeom prst="rect">
                  <a:avLst/>
                </a:prstGeom>
                <a:noFill/>
              </p:spPr>
              <p:txBody>
                <a:bodyPr wrap="none">
                  <a:spAutoFit/>
                </a:bodyPr>
                <a:lstStyle/>
                <a:p>
                  <a:pPr defTabSz="914400" fontAlgn="base">
                    <a:spcBef>
                      <a:spcPct val="0"/>
                    </a:spcBef>
                    <a:spcAft>
                      <a:spcPct val="0"/>
                    </a:spcAft>
                    <a:defRPr/>
                  </a:pPr>
                  <a:r>
                    <a:rPr lang="en-US" sz="600" b="1" dirty="0">
                      <a:solidFill>
                        <a:prstClr val="white">
                          <a:lumMod val="50000"/>
                        </a:prstClr>
                      </a:solidFill>
                      <a:cs typeface="Arial" charset="0"/>
                    </a:rPr>
                    <a:t>20</a:t>
                  </a:r>
                </a:p>
              </p:txBody>
            </p:sp>
            <p:sp>
              <p:nvSpPr>
                <p:cNvPr id="182" name="TextBox 181"/>
                <p:cNvSpPr txBox="1"/>
                <p:nvPr/>
              </p:nvSpPr>
              <p:spPr>
                <a:xfrm>
                  <a:off x="2234909" y="4722158"/>
                  <a:ext cx="408585" cy="278215"/>
                </a:xfrm>
                <a:prstGeom prst="rect">
                  <a:avLst/>
                </a:prstGeom>
                <a:noFill/>
              </p:spPr>
              <p:txBody>
                <a:bodyPr wrap="none">
                  <a:spAutoFit/>
                </a:bodyPr>
                <a:lstStyle/>
                <a:p>
                  <a:pPr defTabSz="914400" fontAlgn="base">
                    <a:spcBef>
                      <a:spcPct val="0"/>
                    </a:spcBef>
                    <a:spcAft>
                      <a:spcPct val="0"/>
                    </a:spcAft>
                    <a:defRPr/>
                  </a:pPr>
                  <a:r>
                    <a:rPr lang="en-US" sz="600" b="1" dirty="0">
                      <a:solidFill>
                        <a:prstClr val="white">
                          <a:lumMod val="50000"/>
                        </a:prstClr>
                      </a:solidFill>
                      <a:cs typeface="Arial" charset="0"/>
                    </a:rPr>
                    <a:t>40</a:t>
                  </a:r>
                </a:p>
              </p:txBody>
            </p:sp>
            <p:sp>
              <p:nvSpPr>
                <p:cNvPr id="183" name="TextBox 182"/>
                <p:cNvSpPr txBox="1"/>
                <p:nvPr/>
              </p:nvSpPr>
              <p:spPr>
                <a:xfrm>
                  <a:off x="2234909" y="4535605"/>
                  <a:ext cx="408585" cy="278215"/>
                </a:xfrm>
                <a:prstGeom prst="rect">
                  <a:avLst/>
                </a:prstGeom>
                <a:noFill/>
              </p:spPr>
              <p:txBody>
                <a:bodyPr wrap="none">
                  <a:spAutoFit/>
                </a:bodyPr>
                <a:lstStyle/>
                <a:p>
                  <a:pPr defTabSz="914400" fontAlgn="base">
                    <a:spcBef>
                      <a:spcPct val="0"/>
                    </a:spcBef>
                    <a:spcAft>
                      <a:spcPct val="0"/>
                    </a:spcAft>
                    <a:defRPr/>
                  </a:pPr>
                  <a:r>
                    <a:rPr lang="en-US" sz="600" b="1" dirty="0">
                      <a:solidFill>
                        <a:prstClr val="white">
                          <a:lumMod val="50000"/>
                        </a:prstClr>
                      </a:solidFill>
                      <a:cs typeface="Arial" charset="0"/>
                    </a:rPr>
                    <a:t>60</a:t>
                  </a:r>
                </a:p>
              </p:txBody>
            </p:sp>
            <p:sp>
              <p:nvSpPr>
                <p:cNvPr id="184" name="TextBox 183"/>
                <p:cNvSpPr txBox="1"/>
                <p:nvPr/>
              </p:nvSpPr>
              <p:spPr>
                <a:xfrm>
                  <a:off x="2234907" y="4329919"/>
                  <a:ext cx="408585" cy="278215"/>
                </a:xfrm>
                <a:prstGeom prst="rect">
                  <a:avLst/>
                </a:prstGeom>
                <a:noFill/>
              </p:spPr>
              <p:txBody>
                <a:bodyPr wrap="none">
                  <a:spAutoFit/>
                </a:bodyPr>
                <a:lstStyle/>
                <a:p>
                  <a:pPr defTabSz="914400" fontAlgn="base">
                    <a:spcBef>
                      <a:spcPct val="0"/>
                    </a:spcBef>
                    <a:spcAft>
                      <a:spcPct val="0"/>
                    </a:spcAft>
                    <a:defRPr/>
                  </a:pPr>
                  <a:r>
                    <a:rPr lang="en-US" sz="600" b="1" dirty="0">
                      <a:solidFill>
                        <a:prstClr val="white">
                          <a:lumMod val="50000"/>
                        </a:prstClr>
                      </a:solidFill>
                      <a:cs typeface="Arial" charset="0"/>
                    </a:rPr>
                    <a:t>80</a:t>
                  </a:r>
                </a:p>
              </p:txBody>
            </p:sp>
          </p:grpSp>
        </p:grpSp>
        <p:sp>
          <p:nvSpPr>
            <p:cNvPr id="165" name="Oval 164"/>
            <p:cNvSpPr/>
            <p:nvPr/>
          </p:nvSpPr>
          <p:spPr>
            <a:xfrm>
              <a:off x="2742559" y="5167343"/>
              <a:ext cx="160337" cy="158750"/>
            </a:xfrm>
            <a:prstGeom prst="ellipse">
              <a:avLst/>
            </a:prstGeom>
            <a:noFill/>
            <a:ln w="19050">
              <a:solidFill>
                <a:srgbClr val="C00000"/>
              </a:solidFill>
              <a:prstDash val="sysDot"/>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914400" fontAlgn="base">
                <a:spcBef>
                  <a:spcPct val="0"/>
                </a:spcBef>
                <a:spcAft>
                  <a:spcPct val="0"/>
                </a:spcAft>
                <a:defRPr/>
              </a:pPr>
              <a:endParaRPr lang="en-US" sz="2400">
                <a:solidFill>
                  <a:srgbClr val="FFFFFF"/>
                </a:solidFill>
              </a:endParaRPr>
            </a:p>
          </p:txBody>
        </p:sp>
        <p:pic>
          <p:nvPicPr>
            <p:cNvPr id="166" name="Picture 57" descr="PR-BLUE"/>
            <p:cNvPicPr>
              <a:picLocks noChangeAspect="1" noChangeArrowheads="1"/>
            </p:cNvPicPr>
            <p:nvPr/>
          </p:nvPicPr>
          <p:blipFill>
            <a:blip r:embed="rId1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943871" y="5606794"/>
              <a:ext cx="270000" cy="270000"/>
            </a:xfrm>
            <a:prstGeom prst="rect">
              <a:avLst/>
            </a:prstGeom>
            <a:noFill/>
            <a:ln w="9525">
              <a:noFill/>
              <a:miter lim="800000"/>
              <a:headEnd/>
              <a:tailEnd/>
            </a:ln>
          </p:spPr>
        </p:pic>
        <p:pic>
          <p:nvPicPr>
            <p:cNvPr id="167" name="Picture 55" descr="PR-YELL"/>
            <p:cNvPicPr>
              <a:picLocks noChangeAspect="1" noChangeArrowheads="1"/>
            </p:cNvPicPr>
            <p:nvPr/>
          </p:nvPicPr>
          <p:blipFill>
            <a:blip r:embed="rId11"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566221" y="5310328"/>
              <a:ext cx="270000" cy="270000"/>
            </a:xfrm>
            <a:prstGeom prst="rect">
              <a:avLst/>
            </a:prstGeom>
            <a:noFill/>
            <a:ln w="9525">
              <a:noFill/>
              <a:miter lim="800000"/>
              <a:headEnd/>
              <a:tailEnd/>
            </a:ln>
          </p:spPr>
        </p:pic>
        <p:grpSp>
          <p:nvGrpSpPr>
            <p:cNvPr id="11" name="Group 139"/>
            <p:cNvGrpSpPr/>
            <p:nvPr/>
          </p:nvGrpSpPr>
          <p:grpSpPr>
            <a:xfrm>
              <a:off x="2714605" y="4181818"/>
              <a:ext cx="614101" cy="1040257"/>
              <a:chOff x="2714605" y="4159117"/>
              <a:chExt cx="614101" cy="1040257"/>
            </a:xfrm>
          </p:grpSpPr>
          <p:sp>
            <p:nvSpPr>
              <p:cNvPr id="169" name="Freeform 168"/>
              <p:cNvSpPr/>
              <p:nvPr/>
            </p:nvSpPr>
            <p:spPr>
              <a:xfrm rot="10322437">
                <a:off x="2714605" y="4524491"/>
                <a:ext cx="596709" cy="674883"/>
              </a:xfrm>
              <a:custGeom>
                <a:avLst/>
                <a:gdLst>
                  <a:gd name="connsiteX0" fmla="*/ 0 w 936840"/>
                  <a:gd name="connsiteY0" fmla="*/ 1065865 h 1396844"/>
                  <a:gd name="connsiteX1" fmla="*/ 712447 w 936840"/>
                  <a:gd name="connsiteY1" fmla="*/ 0 h 1396844"/>
                  <a:gd name="connsiteX2" fmla="*/ 706837 w 936840"/>
                  <a:gd name="connsiteY2" fmla="*/ 44878 h 1396844"/>
                  <a:gd name="connsiteX3" fmla="*/ 712447 w 936840"/>
                  <a:gd name="connsiteY3" fmla="*/ 78537 h 1396844"/>
                  <a:gd name="connsiteX4" fmla="*/ 734886 w 936840"/>
                  <a:gd name="connsiteY4" fmla="*/ 117806 h 1396844"/>
                  <a:gd name="connsiteX5" fmla="*/ 757325 w 936840"/>
                  <a:gd name="connsiteY5" fmla="*/ 134635 h 1396844"/>
                  <a:gd name="connsiteX6" fmla="*/ 785374 w 936840"/>
                  <a:gd name="connsiteY6" fmla="*/ 151465 h 1396844"/>
                  <a:gd name="connsiteX7" fmla="*/ 824643 w 936840"/>
                  <a:gd name="connsiteY7" fmla="*/ 151465 h 1396844"/>
                  <a:gd name="connsiteX8" fmla="*/ 852692 w 936840"/>
                  <a:gd name="connsiteY8" fmla="*/ 151465 h 1396844"/>
                  <a:gd name="connsiteX9" fmla="*/ 897571 w 936840"/>
                  <a:gd name="connsiteY9" fmla="*/ 140245 h 1396844"/>
                  <a:gd name="connsiteX10" fmla="*/ 936840 w 936840"/>
                  <a:gd name="connsiteY10" fmla="*/ 106586 h 1396844"/>
                  <a:gd name="connsiteX11" fmla="*/ 740496 w 936840"/>
                  <a:gd name="connsiteY11" fmla="*/ 1396844 h 1396844"/>
                  <a:gd name="connsiteX12" fmla="*/ 0 w 936840"/>
                  <a:gd name="connsiteY12" fmla="*/ 1065865 h 139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840" h="1396844">
                    <a:moveTo>
                      <a:pt x="0" y="1065865"/>
                    </a:moveTo>
                    <a:lnTo>
                      <a:pt x="712447" y="0"/>
                    </a:lnTo>
                    <a:lnTo>
                      <a:pt x="706837" y="44878"/>
                    </a:lnTo>
                    <a:lnTo>
                      <a:pt x="712447" y="78537"/>
                    </a:lnTo>
                    <a:lnTo>
                      <a:pt x="734886" y="117806"/>
                    </a:lnTo>
                    <a:lnTo>
                      <a:pt x="757325" y="134635"/>
                    </a:lnTo>
                    <a:lnTo>
                      <a:pt x="785374" y="151465"/>
                    </a:lnTo>
                    <a:lnTo>
                      <a:pt x="824643" y="151465"/>
                    </a:lnTo>
                    <a:lnTo>
                      <a:pt x="852692" y="151465"/>
                    </a:lnTo>
                    <a:lnTo>
                      <a:pt x="897571" y="140245"/>
                    </a:lnTo>
                    <a:lnTo>
                      <a:pt x="936840" y="106586"/>
                    </a:lnTo>
                    <a:lnTo>
                      <a:pt x="740496" y="1396844"/>
                    </a:lnTo>
                    <a:lnTo>
                      <a:pt x="0" y="1065865"/>
                    </a:lnTo>
                    <a:close/>
                  </a:path>
                </a:pathLst>
              </a:custGeom>
              <a:solidFill>
                <a:srgbClr val="A50021">
                  <a:alpha val="23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defTabSz="914400" fontAlgn="base">
                  <a:spcBef>
                    <a:spcPct val="0"/>
                  </a:spcBef>
                  <a:spcAft>
                    <a:spcPct val="0"/>
                  </a:spcAft>
                  <a:defRPr/>
                </a:pPr>
                <a:endParaRPr lang="en-US">
                  <a:solidFill>
                    <a:prstClr val="white"/>
                  </a:solidFill>
                </a:endParaRPr>
              </a:p>
            </p:txBody>
          </p:sp>
          <p:grpSp>
            <p:nvGrpSpPr>
              <p:cNvPr id="12" name="Group 138"/>
              <p:cNvGrpSpPr/>
              <p:nvPr/>
            </p:nvGrpSpPr>
            <p:grpSpPr>
              <a:xfrm>
                <a:off x="2766190" y="4159117"/>
                <a:ext cx="562516" cy="759350"/>
                <a:chOff x="5528202" y="3602255"/>
                <a:chExt cx="562516" cy="759350"/>
              </a:xfrm>
            </p:grpSpPr>
            <p:grpSp>
              <p:nvGrpSpPr>
                <p:cNvPr id="13" name="Group 134"/>
                <p:cNvGrpSpPr/>
                <p:nvPr/>
              </p:nvGrpSpPr>
              <p:grpSpPr>
                <a:xfrm>
                  <a:off x="5528202" y="3602255"/>
                  <a:ext cx="562516" cy="759350"/>
                  <a:chOff x="5528202" y="3602255"/>
                  <a:chExt cx="562516" cy="759350"/>
                </a:xfrm>
              </p:grpSpPr>
              <p:sp>
                <p:nvSpPr>
                  <p:cNvPr id="173" name="TextBox 172"/>
                  <p:cNvSpPr txBox="1"/>
                  <p:nvPr/>
                </p:nvSpPr>
                <p:spPr>
                  <a:xfrm>
                    <a:off x="5528202" y="3602255"/>
                    <a:ext cx="562516" cy="276999"/>
                  </a:xfrm>
                  <a:prstGeom prst="rect">
                    <a:avLst/>
                  </a:prstGeom>
                  <a:noFill/>
                </p:spPr>
                <p:txBody>
                  <a:bodyPr spcFirstLastPara="1" wrap="square">
                    <a:spAutoFit/>
                  </a:bodyPr>
                  <a:lstStyle/>
                  <a:p>
                    <a:pPr algn="ctr" defTabSz="914400" fontAlgn="base">
                      <a:spcBef>
                        <a:spcPct val="0"/>
                      </a:spcBef>
                      <a:spcAft>
                        <a:spcPct val="0"/>
                      </a:spcAft>
                      <a:defRPr/>
                    </a:pPr>
                    <a:r>
                      <a:rPr lang="en-US" sz="1200" b="1" dirty="0">
                        <a:solidFill>
                          <a:srgbClr val="A50021"/>
                        </a:solidFill>
                        <a:cs typeface="Arial" charset="0"/>
                      </a:rPr>
                      <a:t>Alert</a:t>
                    </a:r>
                  </a:p>
                </p:txBody>
              </p:sp>
              <p:pic>
                <p:nvPicPr>
                  <p:cNvPr id="174" name="Picture 3" descr="D:\Clients\NICE\2010.08\Yochai.Etsion\r_blank_red.png"/>
                  <p:cNvPicPr>
                    <a:picLocks noChangeAspect="1" noChangeArrowheads="1"/>
                  </p:cNvPicPr>
                  <p:nvPr/>
                </p:nvPicPr>
                <p:blipFill>
                  <a:blip r:embed="rId1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33812" y="3866924"/>
                    <a:ext cx="494681" cy="494681"/>
                  </a:xfrm>
                  <a:prstGeom prst="ellipse">
                    <a:avLst/>
                  </a:prstGeom>
                  <a:noFill/>
                  <a:ln w="28575">
                    <a:solidFill>
                      <a:schemeClr val="bg1"/>
                    </a:solidFill>
                  </a:ln>
                  <a:effectLst>
                    <a:outerShdw blurRad="88900" dist="12700" dir="2700000" algn="tl" rotWithShape="0">
                      <a:prstClr val="black">
                        <a:alpha val="20000"/>
                      </a:prstClr>
                    </a:outerShdw>
                  </a:effectLst>
                </p:spPr>
              </p:pic>
            </p:grpSp>
            <p:pic>
              <p:nvPicPr>
                <p:cNvPr id="172" name="Picture 57" descr="D:\Clients\NICE\2008.06\alert.png"/>
                <p:cNvPicPr>
                  <a:picLocks noChangeAspect="1" noChangeArrowheads="1"/>
                </p:cNvPicPr>
                <p:nvPr/>
              </p:nvPicPr>
              <p:blipFill>
                <a:blip r:embed="rId1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663414" y="3995272"/>
                  <a:ext cx="233305" cy="233884"/>
                </a:xfrm>
                <a:prstGeom prst="rect">
                  <a:avLst/>
                </a:prstGeom>
                <a:noFill/>
                <a:ln w="9525">
                  <a:noFill/>
                  <a:miter lim="800000"/>
                  <a:headEnd/>
                  <a:tailEnd/>
                </a:ln>
              </p:spPr>
            </p:pic>
          </p:grpSp>
        </p:grpSp>
      </p:grpSp>
      <p:grpSp>
        <p:nvGrpSpPr>
          <p:cNvPr id="14" name="Group 193"/>
          <p:cNvGrpSpPr/>
          <p:nvPr/>
        </p:nvGrpSpPr>
        <p:grpSpPr>
          <a:xfrm>
            <a:off x="384098" y="1574463"/>
            <a:ext cx="6471798" cy="1986401"/>
            <a:chOff x="467544" y="2060848"/>
            <a:chExt cx="6471798" cy="1986401"/>
          </a:xfrm>
        </p:grpSpPr>
        <p:sp>
          <p:nvSpPr>
            <p:cNvPr id="195" name="Rectangle 27"/>
            <p:cNvSpPr/>
            <p:nvPr/>
          </p:nvSpPr>
          <p:spPr bwMode="auto">
            <a:xfrm>
              <a:off x="467544" y="2181936"/>
              <a:ext cx="6471798" cy="1865313"/>
            </a:xfrm>
            <a:prstGeom prst="rect">
              <a:avLst/>
            </a:prstGeom>
            <a:solidFill>
              <a:schemeClr val="bg1"/>
            </a:solidFill>
            <a:ln w="12700">
              <a:solidFill>
                <a:srgbClr val="D9D9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sp>
          <p:nvSpPr>
            <p:cNvPr id="196" name="Rectangle 28"/>
            <p:cNvSpPr/>
            <p:nvPr/>
          </p:nvSpPr>
          <p:spPr bwMode="auto">
            <a:xfrm>
              <a:off x="590416" y="2062434"/>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90000"/>
                </a:lnSpc>
                <a:spcBef>
                  <a:spcPct val="0"/>
                </a:spcBef>
                <a:spcAft>
                  <a:spcPct val="0"/>
                </a:spcAft>
              </a:pPr>
              <a:r>
                <a:rPr lang="en-US" sz="1400" b="1">
                  <a:solidFill>
                    <a:prstClr val="white"/>
                  </a:solidFill>
                </a:rPr>
                <a:t>Speech Analytics</a:t>
              </a:r>
              <a:endParaRPr lang="en-US" sz="1100" b="1">
                <a:solidFill>
                  <a:prstClr val="white"/>
                </a:solidFill>
              </a:endParaRPr>
            </a:p>
          </p:txBody>
        </p:sp>
        <p:sp>
          <p:nvSpPr>
            <p:cNvPr id="197" name="Rectangle 196"/>
            <p:cNvSpPr/>
            <p:nvPr/>
          </p:nvSpPr>
          <p:spPr bwMode="auto">
            <a:xfrm>
              <a:off x="590416" y="2060848"/>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defRPr/>
              </a:pPr>
              <a:r>
                <a:rPr lang="en-US" sz="1400" b="1" dirty="0">
                  <a:solidFill>
                    <a:prstClr val="white"/>
                  </a:solidFill>
                </a:rPr>
                <a:t>Emotion Detection</a:t>
              </a:r>
            </a:p>
          </p:txBody>
        </p:sp>
        <p:pic>
          <p:nvPicPr>
            <p:cNvPr id="198" name="Picture 51" descr="D:\Clients\NICE\2008.06\draft1\images\yellow.jpg"/>
            <p:cNvPicPr>
              <a:picLocks noChangeAspect="1" noChangeArrowheads="1"/>
            </p:cNvPicPr>
            <p:nvPr/>
          </p:nvPicPr>
          <p:blipFill>
            <a:blip r:embed="rId1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308919" y="2699137"/>
              <a:ext cx="5140477" cy="524985"/>
            </a:xfrm>
            <a:prstGeom prst="rect">
              <a:avLst/>
            </a:prstGeom>
            <a:noFill/>
            <a:ln w="9525">
              <a:noFill/>
              <a:miter lim="800000"/>
              <a:headEnd/>
              <a:tailEnd/>
            </a:ln>
          </p:spPr>
        </p:pic>
        <p:pic>
          <p:nvPicPr>
            <p:cNvPr id="199" name="Picture 50" descr="D:\Clients\NICE\2008.06\draft1\images\red.jpg"/>
            <p:cNvPicPr>
              <a:picLocks noChangeAspect="1" noChangeArrowheads="1"/>
            </p:cNvPicPr>
            <p:nvPr/>
          </p:nvPicPr>
          <p:blipFill>
            <a:blip r:embed="rId1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024624" y="3152114"/>
              <a:ext cx="5131552" cy="524073"/>
            </a:xfrm>
            <a:prstGeom prst="rect">
              <a:avLst/>
            </a:prstGeom>
            <a:noFill/>
            <a:ln w="9525">
              <a:noFill/>
              <a:miter lim="800000"/>
              <a:headEnd/>
              <a:tailEnd/>
            </a:ln>
          </p:spPr>
        </p:pic>
        <p:pic>
          <p:nvPicPr>
            <p:cNvPr id="200" name="Picture 6" descr="D:\Clients\NICE\2008.06\draft1\images\operator.jpg"/>
            <p:cNvPicPr>
              <a:picLocks noChangeAspect="1" noChangeArrowheads="1"/>
            </p:cNvPicPr>
            <p:nvPr/>
          </p:nvPicPr>
          <p:blipFill>
            <a:blip r:embed="rId1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673427" y="2673032"/>
              <a:ext cx="1044000" cy="1044000"/>
            </a:xfrm>
            <a:prstGeom prst="ellipse">
              <a:avLst/>
            </a:prstGeom>
            <a:noFill/>
            <a:ln w="38100">
              <a:solidFill>
                <a:schemeClr val="bg1"/>
              </a:solidFill>
            </a:ln>
            <a:effectLst>
              <a:outerShdw blurRad="88900" dist="12700" dir="2700000" algn="tl" rotWithShape="0">
                <a:prstClr val="black">
                  <a:alpha val="30000"/>
                </a:prstClr>
              </a:outerShdw>
            </a:effectLst>
          </p:spPr>
        </p:pic>
        <p:pic>
          <p:nvPicPr>
            <p:cNvPr id="201" name="Picture 14" descr="D:\Clients\NICE\2008.06\draft1\images\icons\ANGRY.png"/>
            <p:cNvPicPr>
              <a:picLocks noChangeAspect="1" noChangeArrowheads="1"/>
            </p:cNvPicPr>
            <p:nvPr/>
          </p:nvPicPr>
          <p:blipFill>
            <a:blip r:embed="rId1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4788024" y="3466654"/>
              <a:ext cx="411162" cy="411162"/>
            </a:xfrm>
            <a:prstGeom prst="rect">
              <a:avLst/>
            </a:prstGeom>
            <a:noFill/>
            <a:effectLst>
              <a:outerShdw blurRad="50800" dist="38100" dir="2700000" algn="tl" rotWithShape="0">
                <a:prstClr val="black">
                  <a:alpha val="40000"/>
                </a:prstClr>
              </a:outerShdw>
            </a:effectLst>
          </p:spPr>
        </p:pic>
        <p:pic>
          <p:nvPicPr>
            <p:cNvPr id="202" name="Picture 15" descr="D:\Clients\NICE\2008.06\draft1\images\icons\CALL.png"/>
            <p:cNvPicPr>
              <a:picLocks noChangeAspect="1" noChangeArrowheads="1"/>
            </p:cNvPicPr>
            <p:nvPr/>
          </p:nvPicPr>
          <p:blipFill>
            <a:blip r:embed="rId1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907704" y="2524059"/>
              <a:ext cx="411163" cy="411163"/>
            </a:xfrm>
            <a:prstGeom prst="rect">
              <a:avLst/>
            </a:prstGeom>
            <a:noFill/>
            <a:effectLst>
              <a:outerShdw blurRad="50800" dist="38100" dir="2700000" algn="tl" rotWithShape="0">
                <a:prstClr val="black">
                  <a:alpha val="40000"/>
                </a:prstClr>
              </a:outerShdw>
            </a:effectLst>
          </p:spPr>
        </p:pic>
        <p:pic>
          <p:nvPicPr>
            <p:cNvPr id="203" name="Picture 47" descr="D:\Clients\NICE\2008.06\draft1\images\icons\hourglass.png"/>
            <p:cNvPicPr>
              <a:picLocks noChangeAspect="1" noChangeArrowheads="1"/>
            </p:cNvPicPr>
            <p:nvPr/>
          </p:nvPicPr>
          <p:blipFill>
            <a:blip r:embed="rId1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5622156" y="2963416"/>
              <a:ext cx="411163" cy="411163"/>
            </a:xfrm>
            <a:prstGeom prst="rect">
              <a:avLst/>
            </a:prstGeom>
            <a:noFill/>
            <a:effectLst>
              <a:outerShdw blurRad="50800" dist="38100" dir="2700000" algn="tl" rotWithShape="0">
                <a:prstClr val="black">
                  <a:alpha val="40000"/>
                </a:prstClr>
              </a:outerShdw>
            </a:effectLst>
          </p:spPr>
        </p:pic>
        <p:pic>
          <p:nvPicPr>
            <p:cNvPr id="204" name="Picture 203" descr="D:\Clients\NICE\2008.06\draft1\images\icons\hourglass.png"/>
            <p:cNvPicPr>
              <a:picLocks noChangeAspect="1" noChangeArrowheads="1"/>
            </p:cNvPicPr>
            <p:nvPr/>
          </p:nvPicPr>
          <p:blipFill>
            <a:blip r:embed="rId1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1907704" y="3409040"/>
              <a:ext cx="411163" cy="411163"/>
            </a:xfrm>
            <a:prstGeom prst="rect">
              <a:avLst/>
            </a:prstGeom>
            <a:noFill/>
            <a:effectLst>
              <a:outerShdw blurRad="50800" dist="38100" dir="2700000" algn="tl" rotWithShape="0">
                <a:prstClr val="black">
                  <a:alpha val="40000"/>
                </a:prstClr>
              </a:outerShdw>
            </a:effectLst>
          </p:spPr>
        </p:pic>
        <p:pic>
          <p:nvPicPr>
            <p:cNvPr id="205" name="Picture 15" descr="D:\Clients\NICE\2008.06\draft1\images\icons\CALL.png"/>
            <p:cNvPicPr>
              <a:picLocks noChangeAspect="1" noChangeArrowheads="1"/>
            </p:cNvPicPr>
            <p:nvPr/>
          </p:nvPicPr>
          <p:blipFill>
            <a:blip r:embed="rId1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2864693" y="3012207"/>
              <a:ext cx="411163" cy="411163"/>
            </a:xfrm>
            <a:prstGeom prst="rect">
              <a:avLst/>
            </a:prstGeom>
            <a:noFill/>
            <a:effectLst>
              <a:outerShdw blurRad="50800" dist="38100" dir="2700000" algn="tl" rotWithShape="0">
                <a:prstClr val="black">
                  <a:alpha val="40000"/>
                </a:prstClr>
              </a:outerShdw>
            </a:effectLst>
          </p:spPr>
        </p:pic>
        <p:pic>
          <p:nvPicPr>
            <p:cNvPr id="206" name="Picture 48" descr="D:\Clients\NICE\2008.06\draft1\images\icons\talk.png"/>
            <p:cNvPicPr>
              <a:picLocks noChangeAspect="1" noChangeArrowheads="1"/>
            </p:cNvPicPr>
            <p:nvPr/>
          </p:nvPicPr>
          <p:blipFill>
            <a:blip r:embed="rId2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4788024" y="2605443"/>
              <a:ext cx="411162" cy="411162"/>
            </a:xfrm>
            <a:prstGeom prst="rect">
              <a:avLst/>
            </a:prstGeom>
            <a:noFill/>
            <a:effectLst>
              <a:outerShdw blurRad="50800" dist="38100" dir="2700000" algn="tl" rotWithShape="0">
                <a:prstClr val="black">
                  <a:alpha val="40000"/>
                </a:prstClr>
              </a:outerShdw>
            </a:effectLst>
          </p:spPr>
        </p:pic>
        <p:pic>
          <p:nvPicPr>
            <p:cNvPr id="207" name="Picture 48" descr="D:\Clients\NICE\2008.06\draft1\images\icons\talk.png"/>
            <p:cNvPicPr>
              <a:picLocks noChangeAspect="1" noChangeArrowheads="1"/>
            </p:cNvPicPr>
            <p:nvPr/>
          </p:nvPicPr>
          <p:blipFill>
            <a:blip r:embed="rId2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3923928" y="3481049"/>
              <a:ext cx="411162" cy="411162"/>
            </a:xfrm>
            <a:prstGeom prst="rect">
              <a:avLst/>
            </a:prstGeom>
            <a:noFill/>
            <a:effectLst>
              <a:outerShdw blurRad="50800" dist="38100" dir="2700000" algn="tl" rotWithShape="0">
                <a:prstClr val="black">
                  <a:alpha val="40000"/>
                </a:prstClr>
              </a:outerShdw>
            </a:effectLst>
          </p:spPr>
        </p:pic>
        <p:pic>
          <p:nvPicPr>
            <p:cNvPr id="208" name="Picture 14" descr="D:\Clients\NICE\2008.06\draft1\images\icons\ANGRY.png"/>
            <p:cNvPicPr>
              <a:picLocks noChangeAspect="1" noChangeArrowheads="1"/>
            </p:cNvPicPr>
            <p:nvPr/>
          </p:nvPicPr>
          <p:blipFill>
            <a:blip r:embed="rId1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3872805" y="2612897"/>
              <a:ext cx="411163" cy="411163"/>
            </a:xfrm>
            <a:prstGeom prst="rect">
              <a:avLst/>
            </a:prstGeom>
            <a:noFill/>
            <a:effectLst>
              <a:outerShdw blurRad="50800" dist="38100" dir="2700000" algn="tl" rotWithShape="0">
                <a:prstClr val="black">
                  <a:alpha val="40000"/>
                </a:prstClr>
              </a:outerShdw>
            </a:effectLst>
          </p:spPr>
        </p:pic>
        <p:sp>
          <p:nvSpPr>
            <p:cNvPr id="209" name="Rectangle 208"/>
            <p:cNvSpPr/>
            <p:nvPr/>
          </p:nvSpPr>
          <p:spPr bwMode="auto">
            <a:xfrm>
              <a:off x="595179" y="2062435"/>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defRPr/>
              </a:pPr>
              <a:r>
                <a:rPr lang="en-US" sz="1400" b="1" dirty="0">
                  <a:solidFill>
                    <a:prstClr val="white"/>
                  </a:solidFill>
                </a:rPr>
                <a:t>Talk Over Analysis</a:t>
              </a:r>
            </a:p>
          </p:txBody>
        </p:sp>
        <p:sp>
          <p:nvSpPr>
            <p:cNvPr id="210" name="Rectangle 209"/>
            <p:cNvSpPr/>
            <p:nvPr/>
          </p:nvSpPr>
          <p:spPr bwMode="auto">
            <a:xfrm>
              <a:off x="592004" y="2060848"/>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defRPr/>
              </a:pPr>
              <a:r>
                <a:rPr lang="en-US" sz="1400" b="1" dirty="0">
                  <a:solidFill>
                    <a:prstClr val="white"/>
                  </a:solidFill>
                </a:rPr>
                <a:t>Call</a:t>
              </a:r>
              <a:r>
                <a:rPr lang="he-IL" sz="1400" b="1" dirty="0">
                  <a:solidFill>
                    <a:prstClr val="white"/>
                  </a:solidFill>
                </a:rPr>
                <a:t> </a:t>
              </a:r>
              <a:r>
                <a:rPr lang="en-US" sz="1400" b="1" dirty="0">
                  <a:solidFill>
                    <a:prstClr val="white"/>
                  </a:solidFill>
                </a:rPr>
                <a:t>Flow Analysis</a:t>
              </a:r>
            </a:p>
          </p:txBody>
        </p:sp>
        <p:sp>
          <p:nvSpPr>
            <p:cNvPr id="211" name="Rectangle 210"/>
            <p:cNvSpPr/>
            <p:nvPr/>
          </p:nvSpPr>
          <p:spPr bwMode="auto">
            <a:xfrm>
              <a:off x="593591" y="2062435"/>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defRPr/>
              </a:pPr>
              <a:r>
                <a:rPr lang="en-US" sz="1400" b="1" dirty="0">
                  <a:solidFill>
                    <a:prstClr val="white"/>
                  </a:solidFill>
                </a:rPr>
                <a:t>Desktop Analytics</a:t>
              </a:r>
            </a:p>
          </p:txBody>
        </p:sp>
        <p:grpSp>
          <p:nvGrpSpPr>
            <p:cNvPr id="15" name="Group 86"/>
            <p:cNvGrpSpPr>
              <a:grpSpLocks/>
            </p:cNvGrpSpPr>
            <p:nvPr/>
          </p:nvGrpSpPr>
          <p:grpSpPr bwMode="auto">
            <a:xfrm>
              <a:off x="2186186" y="2604170"/>
              <a:ext cx="1809750" cy="307777"/>
              <a:chOff x="2061052" y="1603165"/>
              <a:chExt cx="1810306" cy="307580"/>
            </a:xfrm>
          </p:grpSpPr>
          <p:pic>
            <p:nvPicPr>
              <p:cNvPr id="224" name="Picture 126" descr="D:\Clients\NICE\2008.11\Einat\frustrating.png"/>
              <p:cNvPicPr>
                <a:picLocks noChangeAspect="1" noChangeArrowheads="1"/>
              </p:cNvPicPr>
              <p:nvPr/>
            </p:nvPicPr>
            <p:blipFill>
              <a:blip r:embed="rId21" cstate="print">
                <a:duotone>
                  <a:schemeClr val="bg2">
                    <a:shade val="45000"/>
                    <a:satMod val="135000"/>
                  </a:schemeClr>
                  <a:prstClr val="white"/>
                </a:duoton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61052" y="1652772"/>
                <a:ext cx="1810306" cy="243227"/>
              </a:xfrm>
              <a:prstGeom prst="rect">
                <a:avLst/>
              </a:prstGeom>
              <a:noFill/>
              <a:ln w="9525">
                <a:noFill/>
                <a:miter lim="800000"/>
                <a:headEnd/>
                <a:tailEnd/>
              </a:ln>
            </p:spPr>
          </p:pic>
          <p:sp>
            <p:nvSpPr>
              <p:cNvPr id="225" name="TextBox 85"/>
              <p:cNvSpPr txBox="1">
                <a:spLocks noChangeArrowheads="1"/>
              </p:cNvSpPr>
              <p:nvPr/>
            </p:nvSpPr>
            <p:spPr bwMode="auto">
              <a:xfrm>
                <a:off x="2567830" y="1603165"/>
                <a:ext cx="871348" cy="30758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400" b="1" dirty="0" smtClean="0">
                    <a:solidFill>
                      <a:srgbClr val="000000">
                        <a:lumMod val="75000"/>
                        <a:lumOff val="25000"/>
                      </a:srgbClr>
                    </a:solidFill>
                    <a:cs typeface="Arial" charset="0"/>
                  </a:rPr>
                  <a:t>transfer</a:t>
                </a:r>
                <a:endParaRPr lang="en-US" sz="1400" b="1" dirty="0">
                  <a:solidFill>
                    <a:srgbClr val="000000">
                      <a:lumMod val="75000"/>
                      <a:lumOff val="25000"/>
                    </a:srgbClr>
                  </a:solidFill>
                  <a:cs typeface="Arial" charset="0"/>
                </a:endParaRPr>
              </a:p>
            </p:txBody>
          </p:sp>
        </p:grpSp>
        <p:grpSp>
          <p:nvGrpSpPr>
            <p:cNvPr id="16" name="Group 105"/>
            <p:cNvGrpSpPr>
              <a:grpSpLocks/>
            </p:cNvGrpSpPr>
            <p:nvPr/>
          </p:nvGrpSpPr>
          <p:grpSpPr bwMode="auto">
            <a:xfrm>
              <a:off x="2771800" y="2288092"/>
              <a:ext cx="3284924" cy="307777"/>
              <a:chOff x="4286984" y="1523240"/>
              <a:chExt cx="3283524" cy="306680"/>
            </a:xfrm>
          </p:grpSpPr>
          <p:pic>
            <p:nvPicPr>
              <p:cNvPr id="222" name="Picture 3" descr="D:\Clients\NICE\2008.11\Einat\2ndtimecalling.png"/>
              <p:cNvPicPr>
                <a:picLocks noChangeAspect="1" noChangeArrowheads="1"/>
              </p:cNvPicPr>
              <p:nvPr/>
            </p:nvPicPr>
            <p:blipFill>
              <a:blip r:embed="rId22" cstate="print">
                <a:duotone>
                  <a:schemeClr val="bg2">
                    <a:shade val="45000"/>
                    <a:satMod val="135000"/>
                  </a:schemeClr>
                  <a:prstClr val="white"/>
                </a:duoton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286984" y="1562207"/>
                <a:ext cx="3283524" cy="244307"/>
              </a:xfrm>
              <a:prstGeom prst="rect">
                <a:avLst/>
              </a:prstGeom>
              <a:noFill/>
              <a:ln w="9525">
                <a:noFill/>
                <a:miter lim="800000"/>
                <a:headEnd/>
                <a:tailEnd/>
              </a:ln>
            </p:spPr>
          </p:pic>
          <p:sp>
            <p:nvSpPr>
              <p:cNvPr id="223" name="TextBox 104"/>
              <p:cNvSpPr txBox="1">
                <a:spLocks noChangeArrowheads="1"/>
              </p:cNvSpPr>
              <p:nvPr/>
            </p:nvSpPr>
            <p:spPr bwMode="auto">
              <a:xfrm>
                <a:off x="4430939" y="1523240"/>
                <a:ext cx="3011543" cy="30668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400" b="1" dirty="0" smtClean="0">
                    <a:solidFill>
                      <a:srgbClr val="000000">
                        <a:lumMod val="75000"/>
                        <a:lumOff val="25000"/>
                      </a:srgbClr>
                    </a:solidFill>
                    <a:cs typeface="Arial" charset="0"/>
                  </a:rPr>
                  <a:t>this is the third time I am calling</a:t>
                </a:r>
                <a:endParaRPr lang="en-US" sz="1400" b="1" dirty="0">
                  <a:solidFill>
                    <a:srgbClr val="000000">
                      <a:lumMod val="75000"/>
                      <a:lumOff val="25000"/>
                    </a:srgbClr>
                  </a:solidFill>
                  <a:cs typeface="Arial" charset="0"/>
                </a:endParaRPr>
              </a:p>
            </p:txBody>
          </p:sp>
        </p:grpSp>
        <p:grpSp>
          <p:nvGrpSpPr>
            <p:cNvPr id="17" name="Group 107"/>
            <p:cNvGrpSpPr>
              <a:grpSpLocks/>
            </p:cNvGrpSpPr>
            <p:nvPr/>
          </p:nvGrpSpPr>
          <p:grpSpPr bwMode="auto">
            <a:xfrm>
              <a:off x="3347864" y="3084067"/>
              <a:ext cx="1858962" cy="307777"/>
              <a:chOff x="3515096" y="2435038"/>
              <a:chExt cx="1858488" cy="310038"/>
            </a:xfrm>
          </p:grpSpPr>
          <p:pic>
            <p:nvPicPr>
              <p:cNvPr id="220" name="Picture 4" descr="D:\Clients\NICE\2008.11\Einat\badservice.png"/>
              <p:cNvPicPr>
                <a:picLocks noChangeAspect="1" noChangeArrowheads="1"/>
              </p:cNvPicPr>
              <p:nvPr/>
            </p:nvPicPr>
            <p:blipFill>
              <a:blip r:embed="rId23" cstate="print">
                <a:duotone>
                  <a:schemeClr val="bg2">
                    <a:shade val="45000"/>
                    <a:satMod val="135000"/>
                  </a:schemeClr>
                  <a:prstClr val="white"/>
                </a:duoton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515096" y="2473824"/>
                <a:ext cx="1858488" cy="239584"/>
              </a:xfrm>
              <a:prstGeom prst="rect">
                <a:avLst/>
              </a:prstGeom>
              <a:noFill/>
              <a:ln w="9525">
                <a:noFill/>
                <a:miter lim="800000"/>
                <a:headEnd/>
                <a:tailEnd/>
              </a:ln>
            </p:spPr>
          </p:pic>
          <p:sp>
            <p:nvSpPr>
              <p:cNvPr id="221" name="TextBox 106"/>
              <p:cNvSpPr txBox="1">
                <a:spLocks noChangeArrowheads="1"/>
              </p:cNvSpPr>
              <p:nvPr/>
            </p:nvSpPr>
            <p:spPr bwMode="auto">
              <a:xfrm>
                <a:off x="3833235" y="2435038"/>
                <a:ext cx="1409612" cy="310038"/>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400" b="1" dirty="0" smtClean="0">
                    <a:solidFill>
                      <a:srgbClr val="000000">
                        <a:lumMod val="75000"/>
                        <a:lumOff val="25000"/>
                      </a:srgbClr>
                    </a:solidFill>
                    <a:cs typeface="Arial" charset="0"/>
                  </a:rPr>
                  <a:t>disappointed</a:t>
                </a:r>
                <a:endParaRPr lang="en-US" sz="1400" b="1" dirty="0">
                  <a:solidFill>
                    <a:srgbClr val="000000">
                      <a:lumMod val="75000"/>
                      <a:lumOff val="25000"/>
                    </a:srgbClr>
                  </a:solidFill>
                  <a:cs typeface="Arial" charset="0"/>
                </a:endParaRPr>
              </a:p>
            </p:txBody>
          </p:sp>
        </p:grpSp>
        <p:grpSp>
          <p:nvGrpSpPr>
            <p:cNvPr id="18" name="Group 109"/>
            <p:cNvGrpSpPr>
              <a:grpSpLocks/>
            </p:cNvGrpSpPr>
            <p:nvPr/>
          </p:nvGrpSpPr>
          <p:grpSpPr bwMode="auto">
            <a:xfrm>
              <a:off x="2352998" y="3554703"/>
              <a:ext cx="1858962" cy="307777"/>
              <a:chOff x="3515096" y="2437605"/>
              <a:chExt cx="1858488" cy="306678"/>
            </a:xfrm>
          </p:grpSpPr>
          <p:pic>
            <p:nvPicPr>
              <p:cNvPr id="218" name="Picture 4" descr="D:\Clients\NICE\2008.11\Einat\badservice.png"/>
              <p:cNvPicPr>
                <a:picLocks noChangeAspect="1" noChangeArrowheads="1"/>
              </p:cNvPicPr>
              <p:nvPr/>
            </p:nvPicPr>
            <p:blipFill>
              <a:blip r:embed="rId24" cstate="print">
                <a:duotone>
                  <a:schemeClr val="bg2">
                    <a:shade val="45000"/>
                    <a:satMod val="135000"/>
                  </a:schemeClr>
                  <a:prstClr val="white"/>
                </a:duoton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515096" y="2473824"/>
                <a:ext cx="1858488" cy="239584"/>
              </a:xfrm>
              <a:prstGeom prst="rect">
                <a:avLst/>
              </a:prstGeom>
              <a:noFill/>
              <a:ln w="9525">
                <a:noFill/>
                <a:miter lim="800000"/>
                <a:headEnd/>
                <a:tailEnd/>
              </a:ln>
            </p:spPr>
          </p:pic>
          <p:sp>
            <p:nvSpPr>
              <p:cNvPr id="219" name="TextBox 111"/>
              <p:cNvSpPr txBox="1">
                <a:spLocks noChangeArrowheads="1"/>
              </p:cNvSpPr>
              <p:nvPr/>
            </p:nvSpPr>
            <p:spPr bwMode="auto">
              <a:xfrm>
                <a:off x="3573843" y="2437605"/>
                <a:ext cx="1583772" cy="306678"/>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400" b="1" dirty="0" smtClean="0">
                    <a:solidFill>
                      <a:srgbClr val="000000">
                        <a:lumMod val="75000"/>
                        <a:lumOff val="25000"/>
                      </a:srgbClr>
                    </a:solidFill>
                    <a:cs typeface="Arial" charset="0"/>
                  </a:rPr>
                  <a:t>Website issue</a:t>
                </a:r>
                <a:endParaRPr lang="en-US" sz="1400" b="1" dirty="0">
                  <a:solidFill>
                    <a:srgbClr val="000000">
                      <a:lumMod val="75000"/>
                      <a:lumOff val="25000"/>
                    </a:srgbClr>
                  </a:solidFill>
                  <a:cs typeface="Arial" charset="0"/>
                </a:endParaRPr>
              </a:p>
            </p:txBody>
          </p:sp>
        </p:grpSp>
        <p:pic>
          <p:nvPicPr>
            <p:cNvPr id="216" name="Picture 6" descr="D:\Clients\NICE\2008.06\draft1\images\operator.jpg"/>
            <p:cNvPicPr>
              <a:picLocks noChangeAspect="1" noChangeArrowheads="1"/>
            </p:cNvPicPr>
            <p:nvPr/>
          </p:nvPicPr>
          <p:blipFill>
            <a:blip r:embed="rId2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616232" y="2673032"/>
              <a:ext cx="1044000" cy="1044000"/>
            </a:xfrm>
            <a:prstGeom prst="ellipse">
              <a:avLst/>
            </a:prstGeom>
            <a:noFill/>
            <a:ln w="38100">
              <a:solidFill>
                <a:schemeClr val="bg1"/>
              </a:solidFill>
            </a:ln>
            <a:effectLst>
              <a:outerShdw blurRad="88900" dist="12700" dir="2700000" algn="tl" rotWithShape="0">
                <a:prstClr val="black">
                  <a:alpha val="30000"/>
                </a:prstClr>
              </a:outerShdw>
            </a:effectLst>
          </p:spPr>
        </p:pic>
        <p:sp>
          <p:nvSpPr>
            <p:cNvPr id="217" name="Rectangle 216"/>
            <p:cNvSpPr/>
            <p:nvPr/>
          </p:nvSpPr>
          <p:spPr bwMode="auto">
            <a:xfrm>
              <a:off x="575816" y="2060848"/>
              <a:ext cx="2340000"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defRPr/>
              </a:pPr>
              <a:r>
                <a:rPr lang="en-US" sz="1400" b="1" dirty="0" smtClean="0">
                  <a:solidFill>
                    <a:prstClr val="white"/>
                  </a:solidFill>
                </a:rPr>
                <a:t>Interaction Analytics</a:t>
              </a:r>
              <a:endParaRPr lang="en-US" sz="1400" b="1" dirty="0">
                <a:solidFill>
                  <a:prstClr val="white"/>
                </a:solidFill>
              </a:endParaRPr>
            </a:p>
          </p:txBody>
        </p:sp>
      </p:grpSp>
      <p:grpSp>
        <p:nvGrpSpPr>
          <p:cNvPr id="19" name="Group 225"/>
          <p:cNvGrpSpPr/>
          <p:nvPr/>
        </p:nvGrpSpPr>
        <p:grpSpPr>
          <a:xfrm>
            <a:off x="7315901" y="4078892"/>
            <a:ext cx="1312697" cy="1562244"/>
            <a:chOff x="7399347" y="4565277"/>
            <a:chExt cx="1312697" cy="1562244"/>
          </a:xfrm>
        </p:grpSpPr>
        <p:sp>
          <p:nvSpPr>
            <p:cNvPr id="227" name="Rectangle 226"/>
            <p:cNvSpPr/>
            <p:nvPr/>
          </p:nvSpPr>
          <p:spPr bwMode="auto">
            <a:xfrm>
              <a:off x="7402752" y="4693400"/>
              <a:ext cx="1298902" cy="1434121"/>
            </a:xfrm>
            <a:prstGeom prst="rect">
              <a:avLst/>
            </a:prstGeom>
            <a:solidFill>
              <a:schemeClr val="bg1"/>
            </a:solidFill>
            <a:ln w="12700">
              <a:solidFill>
                <a:srgbClr val="D9D9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pPr>
              <a:endParaRPr lang="en-US">
                <a:solidFill>
                  <a:srgbClr val="FFFFFF"/>
                </a:solidFill>
              </a:endParaRPr>
            </a:p>
          </p:txBody>
        </p:sp>
        <p:pic>
          <p:nvPicPr>
            <p:cNvPr id="228" name="Picture 3" descr="\\FOZZY\Clients\NICE\2010.08\Avital.Golemba\Software.png"/>
            <p:cNvPicPr>
              <a:picLocks noChangeAspect="1" noChangeArrowheads="1"/>
            </p:cNvPicPr>
            <p:nvPr/>
          </p:nvPicPr>
          <p:blipFill>
            <a:blip r:embed="rId2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757182" y="5102014"/>
              <a:ext cx="650830" cy="659566"/>
            </a:xfrm>
            <a:prstGeom prst="rect">
              <a:avLst/>
            </a:prstGeom>
            <a:noFill/>
          </p:spPr>
        </p:pic>
        <p:sp>
          <p:nvSpPr>
            <p:cNvPr id="229" name="Rectangle 228"/>
            <p:cNvSpPr/>
            <p:nvPr/>
          </p:nvSpPr>
          <p:spPr bwMode="auto">
            <a:xfrm>
              <a:off x="7399347" y="4565277"/>
              <a:ext cx="1312697"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90000"/>
                </a:lnSpc>
                <a:spcBef>
                  <a:spcPct val="0"/>
                </a:spcBef>
                <a:spcAft>
                  <a:spcPct val="0"/>
                </a:spcAft>
              </a:pPr>
              <a:r>
                <a:rPr lang="en-US" sz="1050" b="1" dirty="0" smtClean="0">
                  <a:solidFill>
                    <a:srgbClr val="FFFFFF"/>
                  </a:solidFill>
                </a:rPr>
                <a:t>Real Time Impact</a:t>
              </a:r>
              <a:endParaRPr lang="en-US" sz="1050" b="1" dirty="0">
                <a:solidFill>
                  <a:srgbClr val="FFFFFF"/>
                </a:solidFill>
              </a:endParaRPr>
            </a:p>
          </p:txBody>
        </p:sp>
      </p:grpSp>
      <p:grpSp>
        <p:nvGrpSpPr>
          <p:cNvPr id="20" name="Group 229"/>
          <p:cNvGrpSpPr/>
          <p:nvPr/>
        </p:nvGrpSpPr>
        <p:grpSpPr>
          <a:xfrm>
            <a:off x="7321511" y="1452887"/>
            <a:ext cx="1312697" cy="2063419"/>
            <a:chOff x="7404957" y="1939272"/>
            <a:chExt cx="1312697" cy="2063419"/>
          </a:xfrm>
        </p:grpSpPr>
        <p:grpSp>
          <p:nvGrpSpPr>
            <p:cNvPr id="21" name="Group 153"/>
            <p:cNvGrpSpPr/>
            <p:nvPr/>
          </p:nvGrpSpPr>
          <p:grpSpPr>
            <a:xfrm>
              <a:off x="7459857" y="2216084"/>
              <a:ext cx="248662" cy="1786607"/>
              <a:chOff x="7499127" y="2216084"/>
              <a:chExt cx="248662" cy="1786607"/>
            </a:xfrm>
          </p:grpSpPr>
          <p:pic>
            <p:nvPicPr>
              <p:cNvPr id="233" name="Picture 2" descr="\\SOOFA\Clients\NICE\2010.12\Noam.Herzenstein\telephone_icon.png"/>
              <p:cNvPicPr>
                <a:picLocks noChangeAspect="1" noChangeArrowheads="1"/>
              </p:cNvPicPr>
              <p:nvPr/>
            </p:nvPicPr>
            <p:blipFill>
              <a:blip r:embed="rId2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499127" y="2216084"/>
                <a:ext cx="248662" cy="252000"/>
              </a:xfrm>
              <a:prstGeom prst="rect">
                <a:avLst/>
              </a:prstGeom>
              <a:noFill/>
            </p:spPr>
          </p:pic>
          <p:pic>
            <p:nvPicPr>
              <p:cNvPr id="234" name="Picture 2" descr="\\SOOFA\Clients\NICE\2010.12\Noam.Herzenstein\telephone_icon.png"/>
              <p:cNvPicPr>
                <a:picLocks noChangeAspect="1" noChangeArrowheads="1"/>
              </p:cNvPicPr>
              <p:nvPr/>
            </p:nvPicPr>
            <p:blipFill>
              <a:blip r:embed="rId2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499127" y="2515336"/>
                <a:ext cx="248662" cy="251999"/>
              </a:xfrm>
              <a:prstGeom prst="rect">
                <a:avLst/>
              </a:prstGeom>
              <a:noFill/>
            </p:spPr>
          </p:pic>
          <p:pic>
            <p:nvPicPr>
              <p:cNvPr id="235" name="Picture 2" descr="\\SOOFA\Clients\NICE\2010.12\Noam.Herzenstein\telephone_icon.png"/>
              <p:cNvPicPr>
                <a:picLocks noChangeAspect="1" noChangeArrowheads="1"/>
              </p:cNvPicPr>
              <p:nvPr/>
            </p:nvPicPr>
            <p:blipFill>
              <a:blip r:embed="rId2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499127" y="2825808"/>
                <a:ext cx="248662" cy="251999"/>
              </a:xfrm>
              <a:prstGeom prst="rect">
                <a:avLst/>
              </a:prstGeom>
              <a:noFill/>
            </p:spPr>
          </p:pic>
          <p:pic>
            <p:nvPicPr>
              <p:cNvPr id="236" name="Picture 2" descr="\\SOOFA\Clients\NICE\2010.12\Noam.Herzenstein\telephone_icon.png"/>
              <p:cNvPicPr>
                <a:picLocks noChangeAspect="1" noChangeArrowheads="1"/>
              </p:cNvPicPr>
              <p:nvPr/>
            </p:nvPicPr>
            <p:blipFill>
              <a:blip r:embed="rId3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499127" y="3135358"/>
                <a:ext cx="248662" cy="251999"/>
              </a:xfrm>
              <a:prstGeom prst="rect">
                <a:avLst/>
              </a:prstGeom>
              <a:noFill/>
            </p:spPr>
          </p:pic>
          <p:pic>
            <p:nvPicPr>
              <p:cNvPr id="237" name="Picture 2" descr="\\SOOFA\Clients\NICE\2010.12\Noam.Herzenstein\telephone_icon.png"/>
              <p:cNvPicPr>
                <a:picLocks noChangeAspect="1" noChangeArrowheads="1"/>
              </p:cNvPicPr>
              <p:nvPr/>
            </p:nvPicPr>
            <p:blipFill>
              <a:blip r:embed="rId31"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499127" y="3445830"/>
                <a:ext cx="248662" cy="251999"/>
              </a:xfrm>
              <a:prstGeom prst="rect">
                <a:avLst/>
              </a:prstGeom>
              <a:noFill/>
            </p:spPr>
          </p:pic>
          <p:pic>
            <p:nvPicPr>
              <p:cNvPr id="238" name="Picture 2" descr="\\SOOFA\Clients\NICE\2010.12\Noam.Herzenstein\telephone_icon.png"/>
              <p:cNvPicPr>
                <a:picLocks noChangeAspect="1" noChangeArrowheads="1"/>
              </p:cNvPicPr>
              <p:nvPr/>
            </p:nvPicPr>
            <p:blipFill>
              <a:blip r:embed="rId3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bwMode="auto">
              <a:xfrm>
                <a:off x="7499127" y="3750692"/>
                <a:ext cx="248662" cy="251999"/>
              </a:xfrm>
              <a:prstGeom prst="rect">
                <a:avLst/>
              </a:prstGeom>
              <a:noFill/>
            </p:spPr>
          </p:pic>
        </p:grpSp>
        <p:sp>
          <p:nvSpPr>
            <p:cNvPr id="232" name="Rectangle 231"/>
            <p:cNvSpPr/>
            <p:nvPr/>
          </p:nvSpPr>
          <p:spPr bwMode="auto">
            <a:xfrm>
              <a:off x="7404957" y="1939272"/>
              <a:ext cx="1312697" cy="25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90000"/>
                </a:lnSpc>
                <a:spcBef>
                  <a:spcPct val="0"/>
                </a:spcBef>
                <a:spcAft>
                  <a:spcPct val="0"/>
                </a:spcAft>
              </a:pPr>
              <a:r>
                <a:rPr lang="en-US" sz="1050" b="1" dirty="0" smtClean="0">
                  <a:solidFill>
                    <a:srgbClr val="FFFFFF"/>
                  </a:solidFill>
                </a:rPr>
                <a:t>Capture</a:t>
              </a:r>
              <a:endParaRPr lang="en-US" sz="1050" b="1" dirty="0">
                <a:solidFill>
                  <a:srgbClr val="FFFFFF"/>
                </a:solidFill>
              </a:endParaRPr>
            </a:p>
          </p:txBody>
        </p:sp>
      </p:gr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2648642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4953000" y="838202"/>
            <a:ext cx="4191000" cy="5287963"/>
          </a:xfrm>
        </p:spPr>
        <p:txBody>
          <a:bodyPr>
            <a:normAutofit fontScale="92500" lnSpcReduction="20000"/>
          </a:bodyPr>
          <a:lstStyle/>
          <a:p>
            <a:pPr marL="112655" indent="-112655" algn="ctr">
              <a:buNone/>
            </a:pPr>
            <a:endParaRPr lang="en-US" b="1" dirty="0" smtClean="0">
              <a:latin typeface="Arial" pitchFamily="34" charset="0"/>
              <a:cs typeface="Arial" pitchFamily="34" charset="0"/>
            </a:endParaRPr>
          </a:p>
          <a:p>
            <a:pPr marL="112655" indent="-112655" algn="ctr">
              <a:buNone/>
            </a:pPr>
            <a:r>
              <a:rPr lang="en-US" b="1" dirty="0" smtClean="0">
                <a:latin typeface="Arial" pitchFamily="34" charset="0"/>
                <a:cs typeface="Arial" pitchFamily="34" charset="0"/>
              </a:rPr>
              <a:t>“Reinventing the Game”</a:t>
            </a:r>
          </a:p>
          <a:p>
            <a:pPr>
              <a:buNone/>
            </a:pPr>
            <a:endParaRPr lang="en-US" sz="2000" dirty="0">
              <a:latin typeface="Arial" pitchFamily="34" charset="0"/>
              <a:cs typeface="Arial" pitchFamily="34" charset="0"/>
            </a:endParaRPr>
          </a:p>
          <a:p>
            <a:pPr algn="ctr">
              <a:buNone/>
            </a:pPr>
            <a:r>
              <a:rPr lang="en-US" sz="2600" b="1" dirty="0" smtClean="0">
                <a:latin typeface="Arial" pitchFamily="34" charset="0"/>
                <a:cs typeface="Arial" pitchFamily="34" charset="0"/>
              </a:rPr>
              <a:t>We are at an inflection point. </a:t>
            </a:r>
          </a:p>
          <a:p>
            <a:pPr>
              <a:buNone/>
            </a:pPr>
            <a:endParaRPr lang="en-US" sz="2000" b="1" dirty="0" smtClean="0">
              <a:latin typeface="Arial" pitchFamily="34" charset="0"/>
              <a:cs typeface="Arial" pitchFamily="34" charset="0"/>
            </a:endParaRPr>
          </a:p>
          <a:p>
            <a:pPr>
              <a:lnSpc>
                <a:spcPct val="120000"/>
              </a:lnSpc>
              <a:spcBef>
                <a:spcPts val="0"/>
              </a:spcBef>
              <a:spcAft>
                <a:spcPts val="600"/>
              </a:spcAft>
              <a:buClr>
                <a:schemeClr val="accent1"/>
              </a:buClr>
              <a:buFont typeface="Lucida Sans Unicode" pitchFamily="34" charset="0"/>
              <a:buChar char="▶"/>
            </a:pPr>
            <a:r>
              <a:rPr lang="en-US" sz="2200" b="1" dirty="0" smtClean="0">
                <a:latin typeface="Arial" pitchFamily="34" charset="0"/>
                <a:cs typeface="Arial" pitchFamily="34" charset="0"/>
              </a:rPr>
              <a:t>Information is exploding &amp; explosive</a:t>
            </a:r>
          </a:p>
          <a:p>
            <a:pPr>
              <a:lnSpc>
                <a:spcPct val="120000"/>
              </a:lnSpc>
              <a:spcBef>
                <a:spcPts val="0"/>
              </a:spcBef>
              <a:spcAft>
                <a:spcPts val="600"/>
              </a:spcAft>
              <a:buClr>
                <a:schemeClr val="accent1"/>
              </a:buClr>
              <a:buFont typeface="Lucida Sans Unicode" pitchFamily="34" charset="0"/>
              <a:buChar char="▶"/>
            </a:pPr>
            <a:r>
              <a:rPr lang="en-US" sz="2200" b="1" dirty="0" smtClean="0">
                <a:latin typeface="Arial" pitchFamily="34" charset="0"/>
                <a:cs typeface="Arial" pitchFamily="34" charset="0"/>
              </a:rPr>
              <a:t>Tools &amp; technology are enabling</a:t>
            </a:r>
          </a:p>
          <a:p>
            <a:pPr>
              <a:lnSpc>
                <a:spcPct val="120000"/>
              </a:lnSpc>
              <a:spcBef>
                <a:spcPts val="0"/>
              </a:spcBef>
              <a:spcAft>
                <a:spcPts val="600"/>
              </a:spcAft>
              <a:buClr>
                <a:schemeClr val="accent1"/>
              </a:buClr>
              <a:buFont typeface="Lucida Sans Unicode" pitchFamily="34" charset="0"/>
              <a:buChar char="▶"/>
            </a:pPr>
            <a:r>
              <a:rPr lang="en-US" sz="2200" b="1" dirty="0" smtClean="0">
                <a:latin typeface="Arial" pitchFamily="34" charset="0"/>
                <a:cs typeface="Arial" pitchFamily="34" charset="0"/>
              </a:rPr>
              <a:t>Talent is paramount</a:t>
            </a:r>
          </a:p>
          <a:p>
            <a:pPr>
              <a:lnSpc>
                <a:spcPct val="120000"/>
              </a:lnSpc>
              <a:spcBef>
                <a:spcPts val="0"/>
              </a:spcBef>
              <a:spcAft>
                <a:spcPts val="600"/>
              </a:spcAft>
              <a:buClr>
                <a:schemeClr val="accent1"/>
              </a:buClr>
              <a:buFont typeface="Lucida Sans Unicode" pitchFamily="34" charset="0"/>
              <a:buChar char="▶"/>
            </a:pPr>
            <a:r>
              <a:rPr lang="en-US" sz="2200" b="1" dirty="0" smtClean="0">
                <a:latin typeface="Arial" pitchFamily="34" charset="0"/>
                <a:cs typeface="Arial" pitchFamily="34" charset="0"/>
              </a:rPr>
              <a:t>Value creation from what was previously dismissed</a:t>
            </a:r>
          </a:p>
        </p:txBody>
      </p:sp>
      <p:pic>
        <p:nvPicPr>
          <p:cNvPr id="1028" name="Picture 4"/>
          <p:cNvPicPr>
            <a:picLocks noGrp="1" noChangeAspect="1" noChangeArrowheads="1"/>
          </p:cNvPicPr>
          <p:nvPr>
            <p:ph sz="half" idx="4294967295"/>
          </p:nvPr>
        </p:nvPicPr>
        <p:blipFill>
          <a:blip r:embed="rId2" cstate="print"/>
          <a:srcRect/>
          <a:stretch>
            <a:fillRect/>
          </a:stretch>
        </p:blipFill>
        <p:spPr bwMode="auto">
          <a:xfrm>
            <a:off x="609604" y="1219200"/>
            <a:ext cx="3962400" cy="457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Process Implemented</a:t>
            </a:r>
            <a:endParaRPr lang="en-US" dirty="0"/>
          </a:p>
        </p:txBody>
      </p:sp>
      <p:sp>
        <p:nvSpPr>
          <p:cNvPr id="6" name="Slide Number Placeholder 21"/>
          <p:cNvSpPr>
            <a:spLocks noGrp="1"/>
          </p:cNvSpPr>
          <p:nvPr>
            <p:ph type="sldNum" sz="quarter" idx="4294967295"/>
          </p:nvPr>
        </p:nvSpPr>
        <p:spPr>
          <a:xfrm>
            <a:off x="8460000" y="6426000"/>
            <a:ext cx="586408" cy="365125"/>
          </a:xfrm>
          <a:prstGeom prst="rect">
            <a:avLst/>
          </a:prstGeom>
        </p:spPr>
        <p:txBody>
          <a:bodyPr vert="horz" lIns="91440" tIns="45720" rIns="91440" bIns="45720" rtlCol="0" anchor="ctr"/>
          <a:lstStyle>
            <a:lvl1pPr algn="r">
              <a:defRPr sz="1200">
                <a:solidFill>
                  <a:schemeClr val="tx1"/>
                </a:solidFill>
              </a:defRPr>
            </a:lvl1pPr>
          </a:lstStyle>
          <a:p>
            <a:fld id="{9610D12F-CEC9-4BDC-BF2F-84EC4E8CB24A}" type="slidenum">
              <a:rPr lang="en-US" smtClean="0">
                <a:solidFill>
                  <a:srgbClr val="000000"/>
                </a:solidFill>
              </a:rPr>
              <a:pPr/>
              <a:t>20</a:t>
            </a:fld>
            <a:endParaRPr lang="en-US" dirty="0">
              <a:solidFill>
                <a:srgbClr val="000000"/>
              </a:solidFill>
            </a:endParaRPr>
          </a:p>
        </p:txBody>
      </p:sp>
      <p:pic>
        <p:nvPicPr>
          <p:cNvPr id="1026" name="Picture 2" descr="GoDaddy"/>
          <p:cNvPicPr>
            <a:picLocks noChangeAspect="1" noChangeArrowheads="1"/>
          </p:cNvPicPr>
          <p:nvPr/>
        </p:nvPicPr>
        <p:blipFill>
          <a:blip r:embed="rId3" cstate="print"/>
          <a:srcRect/>
          <a:stretch>
            <a:fillRect/>
          </a:stretch>
        </p:blipFill>
        <p:spPr bwMode="auto">
          <a:xfrm>
            <a:off x="6228184" y="0"/>
            <a:ext cx="1762125" cy="78105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220072" y="4017947"/>
            <a:ext cx="3721231" cy="2462866"/>
          </a:xfrm>
          <a:prstGeom prst="rect">
            <a:avLst/>
          </a:prstGeom>
          <a:ln>
            <a:noFill/>
          </a:ln>
          <a:effectLst>
            <a:outerShdw blurRad="292100" dist="139700" dir="2700000" algn="tl" rotWithShape="0">
              <a:srgbClr val="333333">
                <a:alpha val="65000"/>
              </a:srgbClr>
            </a:outerShdw>
          </a:effectLst>
        </p:spPr>
      </p:pic>
      <p:graphicFrame>
        <p:nvGraphicFramePr>
          <p:cNvPr id="7" name="Diagram 6"/>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4183080791"/>
              </p:ext>
            </p:extLst>
          </p:nvPr>
        </p:nvGraphicFramePr>
        <p:xfrm>
          <a:off x="395536" y="873238"/>
          <a:ext cx="5832648" cy="4376142"/>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2" name="Rounded Rectangle 1"/>
          <p:cNvSpPr/>
          <p:nvPr/>
        </p:nvSpPr>
        <p:spPr>
          <a:xfrm>
            <a:off x="4197060" y="1360480"/>
            <a:ext cx="1872208"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000" dirty="0" smtClean="0">
                <a:solidFill>
                  <a:srgbClr val="000000"/>
                </a:solidFill>
              </a:rPr>
              <a:t>Customer Interaction with Contact Center / Support</a:t>
            </a:r>
            <a:endParaRPr lang="en-US" sz="1000" dirty="0">
              <a:solidFill>
                <a:srgbClr val="000000"/>
              </a:solidFill>
            </a:endParaRPr>
          </a:p>
        </p:txBody>
      </p:sp>
      <p:sp>
        <p:nvSpPr>
          <p:cNvPr id="8" name="Rounded Rectangle 7"/>
          <p:cNvSpPr/>
          <p:nvPr/>
        </p:nvSpPr>
        <p:spPr>
          <a:xfrm>
            <a:off x="5133163" y="3501008"/>
            <a:ext cx="2607189"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000" dirty="0" smtClean="0">
                <a:solidFill>
                  <a:srgbClr val="000000"/>
                </a:solidFill>
              </a:rPr>
              <a:t>Interactions analyzed automatically – customer Insight generated</a:t>
            </a:r>
            <a:endParaRPr lang="en-US" sz="1000" dirty="0">
              <a:solidFill>
                <a:srgbClr val="000000"/>
              </a:solidFill>
            </a:endParaRPr>
          </a:p>
        </p:txBody>
      </p:sp>
      <p:sp>
        <p:nvSpPr>
          <p:cNvPr id="9" name="Rounded Rectangle 8"/>
          <p:cNvSpPr/>
          <p:nvPr/>
        </p:nvSpPr>
        <p:spPr>
          <a:xfrm>
            <a:off x="2123727" y="5445224"/>
            <a:ext cx="2607189"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000" dirty="0" smtClean="0">
                <a:solidFill>
                  <a:srgbClr val="000000"/>
                </a:solidFill>
              </a:rPr>
              <a:t>Provide specific product enhancements project requests based on Insight generated from customer interaction</a:t>
            </a:r>
            <a:endParaRPr lang="en-US" sz="1000" dirty="0">
              <a:solidFill>
                <a:srgbClr val="000000"/>
              </a:solidFill>
            </a:endParaRPr>
          </a:p>
        </p:txBody>
      </p:sp>
      <p:sp>
        <p:nvSpPr>
          <p:cNvPr id="11" name="Rounded Rectangle 10"/>
          <p:cNvSpPr/>
          <p:nvPr/>
        </p:nvSpPr>
        <p:spPr>
          <a:xfrm>
            <a:off x="42392" y="3410998"/>
            <a:ext cx="1440160" cy="900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000" dirty="0" smtClean="0">
                <a:solidFill>
                  <a:srgbClr val="000000"/>
                </a:solidFill>
              </a:rPr>
              <a:t>Quarterly meetings between Operations, Product &amp; Development teams </a:t>
            </a:r>
            <a:endParaRPr lang="en-US" sz="1000" dirty="0">
              <a:solidFill>
                <a:srgbClr val="00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138456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Impact - Example</a:t>
            </a:r>
            <a:endParaRPr lang="en-US" dirty="0"/>
          </a:p>
        </p:txBody>
      </p:sp>
      <p:sp>
        <p:nvSpPr>
          <p:cNvPr id="5" name="Content Placeholder 4"/>
          <p:cNvSpPr>
            <a:spLocks noGrp="1"/>
          </p:cNvSpPr>
          <p:nvPr>
            <p:ph idx="1"/>
          </p:nvPr>
        </p:nvSpPr>
        <p:spPr>
          <a:xfrm>
            <a:off x="215516" y="1083518"/>
            <a:ext cx="8712968" cy="2655004"/>
          </a:xfrm>
        </p:spPr>
        <p:style>
          <a:lnRef idx="2">
            <a:schemeClr val="accent2"/>
          </a:lnRef>
          <a:fillRef idx="1">
            <a:schemeClr val="lt1"/>
          </a:fillRef>
          <a:effectRef idx="0">
            <a:schemeClr val="accent2"/>
          </a:effectRef>
          <a:fontRef idx="minor">
            <a:schemeClr val="dk1"/>
          </a:fontRef>
        </p:style>
        <p:txBody>
          <a:bodyPr/>
          <a:lstStyle/>
          <a:p>
            <a:endParaRPr lang="en-US" sz="1600" dirty="0" smtClean="0"/>
          </a:p>
          <a:p>
            <a:r>
              <a:rPr lang="en-US" sz="1600" dirty="0" smtClean="0"/>
              <a:t>Nearly </a:t>
            </a:r>
            <a:r>
              <a:rPr lang="en-US" sz="1600" b="1" dirty="0" smtClean="0"/>
              <a:t>$2 million annual savings</a:t>
            </a:r>
            <a:r>
              <a:rPr lang="en-US" sz="1600" dirty="0" smtClean="0"/>
              <a:t> directly attributed to eliminating repeat calls</a:t>
            </a:r>
          </a:p>
          <a:p>
            <a:pPr lvl="1"/>
            <a:r>
              <a:rPr lang="en-US" sz="1200" dirty="0" smtClean="0"/>
              <a:t>Increased </a:t>
            </a:r>
            <a:r>
              <a:rPr lang="en-US" sz="1200" b="1" dirty="0" smtClean="0"/>
              <a:t>FCR</a:t>
            </a:r>
            <a:r>
              <a:rPr lang="en-US" sz="1200" dirty="0" smtClean="0"/>
              <a:t> from 78% to 83% (23% reduction in repeat calls)</a:t>
            </a:r>
          </a:p>
          <a:p>
            <a:pPr lvl="1"/>
            <a:r>
              <a:rPr lang="en-US" sz="1200" dirty="0" smtClean="0"/>
              <a:t>Eliminated over 300K </a:t>
            </a:r>
            <a:r>
              <a:rPr lang="en-US" sz="1200" b="1" dirty="0" smtClean="0"/>
              <a:t>repeat calls </a:t>
            </a:r>
            <a:r>
              <a:rPr lang="en-US" sz="1200" dirty="0" smtClean="0"/>
              <a:t>annually</a:t>
            </a:r>
          </a:p>
          <a:p>
            <a:pPr lvl="1"/>
            <a:r>
              <a:rPr lang="en-US" sz="1200" dirty="0" smtClean="0"/>
              <a:t>Increased </a:t>
            </a:r>
            <a:r>
              <a:rPr lang="en-US" sz="1200" b="1" dirty="0" smtClean="0"/>
              <a:t>customer satisfaction </a:t>
            </a:r>
            <a:r>
              <a:rPr lang="en-US" sz="1200" dirty="0" smtClean="0"/>
              <a:t>scores from 88% to 92%</a:t>
            </a:r>
          </a:p>
          <a:p>
            <a:pPr lvl="1"/>
            <a:r>
              <a:rPr lang="en-US" sz="1200" dirty="0" smtClean="0"/>
              <a:t>Key product categories showed decrease in repeat calls by as much as 50% </a:t>
            </a:r>
          </a:p>
          <a:p>
            <a:r>
              <a:rPr lang="en-US" sz="1600" b="1" dirty="0" smtClean="0"/>
              <a:t>Additional $280K annual savings</a:t>
            </a:r>
            <a:r>
              <a:rPr lang="en-US" sz="1600" dirty="0" smtClean="0"/>
              <a:t> with 20% increase in number of evaluations completed per agent, without increasing QM evaluator headcount</a:t>
            </a:r>
          </a:p>
          <a:p>
            <a:r>
              <a:rPr lang="en-US" sz="1600" b="1" dirty="0" smtClean="0"/>
              <a:t>Increased sales</a:t>
            </a:r>
            <a:r>
              <a:rPr lang="en-US" sz="1600" dirty="0" smtClean="0"/>
              <a:t> through operational efficiency by investing additional time on up-sell/cross-sell activities</a:t>
            </a:r>
            <a:endParaRPr lang="en-US" sz="1600" dirty="0"/>
          </a:p>
        </p:txBody>
      </p:sp>
      <p:sp>
        <p:nvSpPr>
          <p:cNvPr id="6" name="Slide Number Placeholder 21"/>
          <p:cNvSpPr>
            <a:spLocks noGrp="1"/>
          </p:cNvSpPr>
          <p:nvPr>
            <p:ph type="sldNum" sz="quarter" idx="4294967295"/>
          </p:nvPr>
        </p:nvSpPr>
        <p:spPr>
          <a:xfrm>
            <a:off x="8460000" y="6426000"/>
            <a:ext cx="586408" cy="365125"/>
          </a:xfrm>
          <a:prstGeom prst="rect">
            <a:avLst/>
          </a:prstGeom>
        </p:spPr>
        <p:txBody>
          <a:bodyPr vert="horz" lIns="91440" tIns="45720" rIns="91440" bIns="45720" rtlCol="0" anchor="ctr"/>
          <a:lstStyle>
            <a:lvl1pPr algn="r">
              <a:defRPr sz="1200">
                <a:solidFill>
                  <a:schemeClr val="tx1"/>
                </a:solidFill>
              </a:defRPr>
            </a:lvl1pPr>
          </a:lstStyle>
          <a:p>
            <a:fld id="{9610D12F-CEC9-4BDC-BF2F-84EC4E8CB24A}" type="slidenum">
              <a:rPr lang="en-US" smtClean="0">
                <a:solidFill>
                  <a:srgbClr val="000000"/>
                </a:solidFill>
              </a:rPr>
              <a:pPr/>
              <a:t>21</a:t>
            </a:fld>
            <a:endParaRPr lang="en-US" dirty="0">
              <a:solidFill>
                <a:srgbClr val="000000"/>
              </a:solidFill>
            </a:endParaRPr>
          </a:p>
        </p:txBody>
      </p:sp>
      <p:sp>
        <p:nvSpPr>
          <p:cNvPr id="19" name="TextBox 18"/>
          <p:cNvSpPr txBox="1"/>
          <p:nvPr/>
        </p:nvSpPr>
        <p:spPr>
          <a:xfrm>
            <a:off x="647564" y="867494"/>
            <a:ext cx="288032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defTabSz="914400" fontAlgn="base">
              <a:spcBef>
                <a:spcPct val="0"/>
              </a:spcBef>
              <a:spcAft>
                <a:spcPct val="0"/>
              </a:spcAft>
            </a:pPr>
            <a:r>
              <a:rPr lang="en-US" dirty="0" smtClean="0">
                <a:solidFill>
                  <a:prstClr val="white"/>
                </a:solidFill>
              </a:rPr>
              <a:t>Results</a:t>
            </a:r>
            <a:endParaRPr lang="en-US" dirty="0">
              <a:solidFill>
                <a:prstClr val="white"/>
              </a:solidFill>
            </a:endParaRPr>
          </a:p>
        </p:txBody>
      </p:sp>
      <p:pic>
        <p:nvPicPr>
          <p:cNvPr id="1026" name="Picture 2" descr="GoDaddy"/>
          <p:cNvPicPr>
            <a:picLocks noChangeAspect="1" noChangeArrowheads="1"/>
          </p:cNvPicPr>
          <p:nvPr/>
        </p:nvPicPr>
        <p:blipFill>
          <a:blip r:embed="rId3" cstate="print"/>
          <a:srcRect/>
          <a:stretch>
            <a:fillRect/>
          </a:stretch>
        </p:blipFill>
        <p:spPr bwMode="auto">
          <a:xfrm>
            <a:off x="6228184" y="0"/>
            <a:ext cx="1762125" cy="78105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416964" y="3861048"/>
            <a:ext cx="6336704" cy="2710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7518869"/>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38200" y="1219200"/>
            <a:ext cx="7620000" cy="4801268"/>
          </a:xfrm>
          <a:prstGeom prst="rect">
            <a:avLst/>
          </a:prstGeom>
        </p:spPr>
        <p:txBody>
          <a:bodyPr wrap="square" lIns="91390" tIns="45697" rIns="91390" bIns="45697">
            <a:spAutoFit/>
          </a:bodyPr>
          <a:lstStyle/>
          <a:p>
            <a:pPr>
              <a:lnSpc>
                <a:spcPct val="150000"/>
              </a:lnSpc>
            </a:pPr>
            <a:r>
              <a:rPr lang="en-US" sz="2400" b="1" dirty="0">
                <a:latin typeface="Arial" pitchFamily="34" charset="0"/>
                <a:cs typeface="Arial" pitchFamily="34" charset="0"/>
              </a:rPr>
              <a:t>"</a:t>
            </a:r>
            <a:r>
              <a:rPr lang="en-US" sz="2400" b="1" dirty="0" smtClean="0">
                <a:latin typeface="Arial" pitchFamily="34" charset="0"/>
                <a:cs typeface="Arial" pitchFamily="34" charset="0"/>
              </a:rPr>
              <a:t>The market has moved away from seeking point solutions as companies have begun thinking of the data quality problem as very far-reaching and pervasive.[But] unless you're ensuring the quality of what's being delivered, then you're just like a faster manure spreader. You're just taking the crap data that's sitting in most companies‘ systems and you're spreading it around the organization.”</a:t>
            </a:r>
            <a:endParaRPr lang="en-US" sz="2400" b="1" dirty="0">
              <a:latin typeface="Arial" pitchFamily="34" charset="0"/>
              <a:cs typeface="Arial" pitchFamily="34" charset="0"/>
            </a:endParaRPr>
          </a:p>
          <a:p>
            <a:pPr algn="r"/>
            <a:r>
              <a:rPr lang="en-US" b="1" dirty="0" smtClean="0">
                <a:latin typeface="Arial" pitchFamily="34" charset="0"/>
                <a:cs typeface="Arial" pitchFamily="34" charset="0"/>
              </a:rPr>
              <a:t>Ted Friedman, Gartner</a:t>
            </a:r>
            <a:endParaRPr lang="en-US"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1" name="Picture 30" descr="chart graphic 2.png"/>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874838" y="5122863"/>
            <a:ext cx="5141986" cy="941834"/>
          </a:xfrm>
          <a:prstGeom prst="rect">
            <a:avLst/>
          </a:prstGeom>
        </p:spPr>
      </p:pic>
      <p:sp>
        <p:nvSpPr>
          <p:cNvPr id="3241" name="Text Box 16"/>
          <p:cNvSpPr txBox="1">
            <a:spLocks noChangeArrowheads="1"/>
          </p:cNvSpPr>
          <p:nvPr/>
        </p:nvSpPr>
        <p:spPr bwMode="auto">
          <a:xfrm>
            <a:off x="1982793" y="5070479"/>
            <a:ext cx="1000494" cy="101561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91390" tIns="45697" rIns="91390"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20000"/>
              </a:lnSpc>
              <a:spcBef>
                <a:spcPct val="0"/>
              </a:spcBef>
              <a:spcAft>
                <a:spcPct val="0"/>
              </a:spcAft>
            </a:pPr>
            <a:r>
              <a:rPr lang="en-US" sz="1000" dirty="0">
                <a:solidFill>
                  <a:srgbClr val="FFFFFF"/>
                </a:solidFill>
                <a:cs typeface="Arial" charset="0"/>
              </a:rPr>
              <a:t>Accuracy</a:t>
            </a:r>
          </a:p>
          <a:p>
            <a:pPr eaLnBrk="1" fontAlgn="base" hangingPunct="1">
              <a:lnSpc>
                <a:spcPct val="120000"/>
              </a:lnSpc>
              <a:spcBef>
                <a:spcPct val="0"/>
              </a:spcBef>
              <a:spcAft>
                <a:spcPct val="0"/>
              </a:spcAft>
            </a:pPr>
            <a:r>
              <a:rPr lang="en-US" sz="1000" dirty="0">
                <a:solidFill>
                  <a:srgbClr val="FFFFFF"/>
                </a:solidFill>
                <a:cs typeface="Arial" charset="0"/>
              </a:rPr>
              <a:t>Completeness</a:t>
            </a:r>
          </a:p>
          <a:p>
            <a:pPr eaLnBrk="1" fontAlgn="base" hangingPunct="1">
              <a:lnSpc>
                <a:spcPct val="120000"/>
              </a:lnSpc>
              <a:spcBef>
                <a:spcPct val="0"/>
              </a:spcBef>
              <a:spcAft>
                <a:spcPct val="0"/>
              </a:spcAft>
            </a:pPr>
            <a:r>
              <a:rPr lang="en-US" sz="1000" dirty="0">
                <a:solidFill>
                  <a:srgbClr val="FFFFFF"/>
                </a:solidFill>
                <a:cs typeface="Arial" charset="0"/>
              </a:rPr>
              <a:t>Coverage</a:t>
            </a:r>
          </a:p>
          <a:p>
            <a:pPr eaLnBrk="1" fontAlgn="base" hangingPunct="1">
              <a:lnSpc>
                <a:spcPct val="120000"/>
              </a:lnSpc>
              <a:spcBef>
                <a:spcPct val="0"/>
              </a:spcBef>
              <a:spcAft>
                <a:spcPct val="0"/>
              </a:spcAft>
            </a:pPr>
            <a:r>
              <a:rPr lang="en-US" sz="1000" dirty="0">
                <a:solidFill>
                  <a:srgbClr val="FFFFFF"/>
                </a:solidFill>
                <a:cs typeface="Arial" charset="0"/>
              </a:rPr>
              <a:t>Relevancy</a:t>
            </a:r>
          </a:p>
          <a:p>
            <a:pPr eaLnBrk="1" fontAlgn="base" hangingPunct="1">
              <a:lnSpc>
                <a:spcPct val="120000"/>
              </a:lnSpc>
              <a:spcBef>
                <a:spcPct val="0"/>
              </a:spcBef>
              <a:spcAft>
                <a:spcPct val="0"/>
              </a:spcAft>
            </a:pPr>
            <a:r>
              <a:rPr lang="en-US" sz="1000" dirty="0" smtClean="0">
                <a:solidFill>
                  <a:srgbClr val="FFFFFF"/>
                </a:solidFill>
                <a:cs typeface="Arial" charset="0"/>
              </a:rPr>
              <a:t>Consistency</a:t>
            </a:r>
            <a:endParaRPr lang="en-US" sz="1000" dirty="0">
              <a:solidFill>
                <a:srgbClr val="FFFFFF"/>
              </a:solidFill>
              <a:cs typeface="Arial" charset="0"/>
            </a:endParaRPr>
          </a:p>
        </p:txBody>
      </p:sp>
      <p:pic>
        <p:nvPicPr>
          <p:cNvPr id="3076" name="Picture 6" descr="BOP back"/>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341693" y="2251080"/>
            <a:ext cx="2428875" cy="11144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077" name="Rectangle 2"/>
          <p:cNvSpPr>
            <a:spLocks noGrp="1" noChangeArrowheads="1"/>
          </p:cNvSpPr>
          <p:nvPr>
            <p:ph type="title"/>
          </p:nvPr>
        </p:nvSpPr>
        <p:spPr>
          <a:xfrm>
            <a:off x="457205" y="1017588"/>
            <a:ext cx="4371975" cy="528637"/>
          </a:xfrm>
        </p:spPr>
        <p:txBody>
          <a:bodyPr/>
          <a:lstStyle/>
          <a:p>
            <a:pPr eaLnBrk="1" hangingPunct="1"/>
            <a:r>
              <a:rPr lang="en-US" sz="2500" b="1" dirty="0" smtClean="0"/>
              <a:t>Optimized Data Sources</a:t>
            </a:r>
          </a:p>
        </p:txBody>
      </p:sp>
      <p:pic>
        <p:nvPicPr>
          <p:cNvPr id="14343" name="Picture 7" descr="glow"/>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543300" y="1825625"/>
            <a:ext cx="2025650" cy="16129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083" name="Text Box 23"/>
          <p:cNvSpPr txBox="1">
            <a:spLocks noChangeArrowheads="1"/>
          </p:cNvSpPr>
          <p:nvPr/>
        </p:nvSpPr>
        <p:spPr bwMode="auto">
          <a:xfrm>
            <a:off x="1797050" y="6092621"/>
            <a:ext cx="815975" cy="24606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91390" tIns="45697" rIns="91390"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dirty="0">
                <a:solidFill>
                  <a:srgbClr val="000000"/>
                </a:solidFill>
                <a:cs typeface="Arial" charset="0"/>
              </a:rPr>
              <a:t>Data Costs</a:t>
            </a:r>
          </a:p>
        </p:txBody>
      </p:sp>
      <p:sp>
        <p:nvSpPr>
          <p:cNvPr id="3084" name="Text Box 24"/>
          <p:cNvSpPr txBox="1">
            <a:spLocks noChangeArrowheads="1"/>
          </p:cNvSpPr>
          <p:nvPr/>
        </p:nvSpPr>
        <p:spPr bwMode="auto">
          <a:xfrm>
            <a:off x="3762028" y="4794529"/>
            <a:ext cx="1781257" cy="26161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91390" tIns="45697" rIns="91390"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100" b="1" dirty="0" smtClean="0">
                <a:solidFill>
                  <a:srgbClr val="000000"/>
                </a:solidFill>
                <a:cs typeface="Arial" charset="0"/>
              </a:rPr>
              <a:t>Data Dimension Metrics</a:t>
            </a:r>
            <a:endParaRPr lang="en-US" sz="1100" b="1" dirty="0">
              <a:solidFill>
                <a:srgbClr val="000000"/>
              </a:solidFill>
              <a:cs typeface="Arial" charset="0"/>
            </a:endParaRPr>
          </a:p>
        </p:txBody>
      </p:sp>
      <p:sp>
        <p:nvSpPr>
          <p:cNvPr id="3" name="Text Box 59"/>
          <p:cNvSpPr txBox="1">
            <a:spLocks noChangeArrowheads="1"/>
          </p:cNvSpPr>
          <p:nvPr/>
        </p:nvSpPr>
        <p:spPr bwMode="auto">
          <a:xfrm>
            <a:off x="2787650" y="6102146"/>
            <a:ext cx="787400" cy="246062"/>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91390" tIns="45697" rIns="91390" bIns="4569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000000"/>
                </a:solidFill>
                <a:cs typeface="Arial" charset="0"/>
              </a:rPr>
              <a:t>$22.72MM</a:t>
            </a:r>
          </a:p>
        </p:txBody>
      </p:sp>
      <p:grpSp>
        <p:nvGrpSpPr>
          <p:cNvPr id="4" name="Group 63"/>
          <p:cNvGrpSpPr/>
          <p:nvPr/>
        </p:nvGrpSpPr>
        <p:grpSpPr>
          <a:xfrm>
            <a:off x="3756802" y="5091888"/>
            <a:ext cx="3530891" cy="1015663"/>
            <a:chOff x="3787775" y="5089525"/>
            <a:chExt cx="3530895" cy="1015664"/>
          </a:xfrm>
        </p:grpSpPr>
        <p:sp>
          <p:nvSpPr>
            <p:cNvPr id="3177" name="Text Box 57"/>
            <p:cNvSpPr txBox="1">
              <a:spLocks noChangeArrowheads="1"/>
            </p:cNvSpPr>
            <p:nvPr/>
          </p:nvSpPr>
          <p:spPr bwMode="auto">
            <a:xfrm>
              <a:off x="6992940" y="5089525"/>
              <a:ext cx="325730" cy="1015664"/>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20000"/>
                </a:lnSpc>
                <a:spcBef>
                  <a:spcPct val="0"/>
                </a:spcBef>
                <a:spcAft>
                  <a:spcPct val="0"/>
                </a:spcAft>
              </a:pPr>
              <a:r>
                <a:rPr lang="en-US" sz="1000" dirty="0">
                  <a:solidFill>
                    <a:srgbClr val="04A000"/>
                  </a:solidFill>
                  <a:cs typeface="Arial" charset="0"/>
                </a:rPr>
                <a:t>90</a:t>
              </a:r>
            </a:p>
            <a:p>
              <a:pPr eaLnBrk="1" fontAlgn="base" hangingPunct="1">
                <a:lnSpc>
                  <a:spcPct val="120000"/>
                </a:lnSpc>
                <a:spcBef>
                  <a:spcPct val="0"/>
                </a:spcBef>
                <a:spcAft>
                  <a:spcPct val="0"/>
                </a:spcAft>
              </a:pPr>
              <a:r>
                <a:rPr lang="en-US" sz="1000" dirty="0">
                  <a:solidFill>
                    <a:srgbClr val="04A000"/>
                  </a:solidFill>
                  <a:cs typeface="Arial" charset="0"/>
                </a:rPr>
                <a:t>86</a:t>
              </a:r>
            </a:p>
            <a:p>
              <a:pPr eaLnBrk="1" fontAlgn="base" hangingPunct="1">
                <a:lnSpc>
                  <a:spcPct val="120000"/>
                </a:lnSpc>
                <a:spcBef>
                  <a:spcPct val="0"/>
                </a:spcBef>
                <a:spcAft>
                  <a:spcPct val="0"/>
                </a:spcAft>
              </a:pPr>
              <a:r>
                <a:rPr lang="en-US" sz="1000" dirty="0">
                  <a:solidFill>
                    <a:srgbClr val="04A000"/>
                  </a:solidFill>
                  <a:cs typeface="Arial" charset="0"/>
                </a:rPr>
                <a:t>89</a:t>
              </a:r>
            </a:p>
            <a:p>
              <a:pPr eaLnBrk="1" fontAlgn="base" hangingPunct="1">
                <a:lnSpc>
                  <a:spcPct val="120000"/>
                </a:lnSpc>
                <a:spcBef>
                  <a:spcPct val="0"/>
                </a:spcBef>
                <a:spcAft>
                  <a:spcPct val="0"/>
                </a:spcAft>
              </a:pPr>
              <a:r>
                <a:rPr lang="en-US" sz="1000" dirty="0">
                  <a:solidFill>
                    <a:srgbClr val="04A000"/>
                  </a:solidFill>
                  <a:cs typeface="Arial" charset="0"/>
                </a:rPr>
                <a:t>88</a:t>
              </a:r>
            </a:p>
            <a:p>
              <a:pPr eaLnBrk="1" fontAlgn="base" hangingPunct="1">
                <a:lnSpc>
                  <a:spcPct val="120000"/>
                </a:lnSpc>
                <a:spcBef>
                  <a:spcPct val="0"/>
                </a:spcBef>
                <a:spcAft>
                  <a:spcPct val="0"/>
                </a:spcAft>
              </a:pPr>
              <a:r>
                <a:rPr lang="en-US" sz="1000" dirty="0" smtClean="0">
                  <a:solidFill>
                    <a:srgbClr val="04A000"/>
                  </a:solidFill>
                  <a:cs typeface="Arial" charset="0"/>
                </a:rPr>
                <a:t>87</a:t>
              </a:r>
            </a:p>
          </p:txBody>
        </p:sp>
        <p:sp>
          <p:nvSpPr>
            <p:cNvPr id="3178" name="Rectangle 90"/>
            <p:cNvSpPr>
              <a:spLocks noChangeArrowheads="1"/>
            </p:cNvSpPr>
            <p:nvPr/>
          </p:nvSpPr>
          <p:spPr bwMode="auto">
            <a:xfrm>
              <a:off x="3787775" y="5170488"/>
              <a:ext cx="2563813" cy="95250"/>
            </a:xfrm>
            <a:prstGeom prst="rect">
              <a:avLst/>
            </a:prstGeom>
            <a:solidFill>
              <a:srgbClr val="2B6228"/>
            </a:solidFill>
            <a:ln w="9525">
              <a:solidFill>
                <a:schemeClr val="bg1"/>
              </a:solidFill>
              <a:miter lim="800000"/>
              <a:headEnd/>
              <a:tailEnd/>
            </a:ln>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179" name="Rectangle 91"/>
            <p:cNvSpPr>
              <a:spLocks noChangeArrowheads="1"/>
            </p:cNvSpPr>
            <p:nvPr/>
          </p:nvSpPr>
          <p:spPr bwMode="auto">
            <a:xfrm>
              <a:off x="3787775" y="5354638"/>
              <a:ext cx="2314575" cy="95250"/>
            </a:xfrm>
            <a:prstGeom prst="rect">
              <a:avLst/>
            </a:prstGeom>
            <a:solidFill>
              <a:srgbClr val="2B6228"/>
            </a:solidFill>
            <a:ln w="9525">
              <a:solidFill>
                <a:schemeClr val="bg1"/>
              </a:solidFill>
              <a:miter lim="800000"/>
              <a:headEnd/>
              <a:tailEnd/>
            </a:ln>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180" name="Rectangle 92"/>
            <p:cNvSpPr>
              <a:spLocks noChangeArrowheads="1"/>
            </p:cNvSpPr>
            <p:nvPr/>
          </p:nvSpPr>
          <p:spPr bwMode="auto">
            <a:xfrm>
              <a:off x="3787775" y="5538788"/>
              <a:ext cx="2509838" cy="95250"/>
            </a:xfrm>
            <a:prstGeom prst="rect">
              <a:avLst/>
            </a:prstGeom>
            <a:solidFill>
              <a:srgbClr val="2B6228"/>
            </a:solidFill>
            <a:ln w="9525">
              <a:solidFill>
                <a:schemeClr val="bg1"/>
              </a:solidFill>
              <a:miter lim="800000"/>
              <a:headEnd/>
              <a:tailEnd/>
            </a:ln>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181" name="Rectangle 93"/>
            <p:cNvSpPr>
              <a:spLocks noChangeArrowheads="1"/>
            </p:cNvSpPr>
            <p:nvPr/>
          </p:nvSpPr>
          <p:spPr bwMode="auto">
            <a:xfrm>
              <a:off x="3787775" y="5722938"/>
              <a:ext cx="2444750" cy="95250"/>
            </a:xfrm>
            <a:prstGeom prst="rect">
              <a:avLst/>
            </a:prstGeom>
            <a:solidFill>
              <a:srgbClr val="2B6228"/>
            </a:solidFill>
            <a:ln w="9525">
              <a:solidFill>
                <a:schemeClr val="bg1"/>
              </a:solidFill>
              <a:miter lim="800000"/>
              <a:headEnd/>
              <a:tailEnd/>
            </a:ln>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182" name="Rectangle 94"/>
            <p:cNvSpPr>
              <a:spLocks noChangeArrowheads="1"/>
            </p:cNvSpPr>
            <p:nvPr/>
          </p:nvSpPr>
          <p:spPr bwMode="auto">
            <a:xfrm>
              <a:off x="3787775" y="5907088"/>
              <a:ext cx="2381250" cy="95250"/>
            </a:xfrm>
            <a:prstGeom prst="rect">
              <a:avLst/>
            </a:prstGeom>
            <a:solidFill>
              <a:srgbClr val="2B6228"/>
            </a:solidFill>
            <a:ln w="9525">
              <a:solidFill>
                <a:schemeClr val="bg1"/>
              </a:solidFill>
              <a:miter lim="800000"/>
              <a:headEnd/>
              <a:tailEnd/>
            </a:ln>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grpSp>
      <p:sp>
        <p:nvSpPr>
          <p:cNvPr id="2" name="TextBox 1"/>
          <p:cNvSpPr txBox="1"/>
          <p:nvPr/>
        </p:nvSpPr>
        <p:spPr>
          <a:xfrm>
            <a:off x="6673932" y="3362546"/>
            <a:ext cx="2090058" cy="861728"/>
          </a:xfrm>
          <a:prstGeom prst="rect">
            <a:avLst/>
          </a:prstGeom>
          <a:noFill/>
        </p:spPr>
        <p:txBody>
          <a:bodyPr wrap="square" lIns="91390" tIns="45697" rIns="91390" bIns="45697" rtlCol="0">
            <a:spAutoFit/>
          </a:bodyPr>
          <a:lstStyle/>
          <a:p>
            <a:pPr algn="ctr" fontAlgn="base">
              <a:spcBef>
                <a:spcPct val="0"/>
              </a:spcBef>
              <a:spcAft>
                <a:spcPct val="0"/>
              </a:spcAft>
            </a:pPr>
            <a:r>
              <a:rPr lang="en-US" sz="1200" b="1" dirty="0">
                <a:solidFill>
                  <a:srgbClr val="000000"/>
                </a:solidFill>
                <a:latin typeface="Tahoma" charset="0"/>
                <a:cs typeface="Arial" charset="0"/>
              </a:rPr>
              <a:t>Eliminated Sources</a:t>
            </a:r>
          </a:p>
          <a:p>
            <a:pPr algn="ctr" fontAlgn="base">
              <a:spcBef>
                <a:spcPct val="0"/>
              </a:spcBef>
              <a:spcAft>
                <a:spcPct val="0"/>
              </a:spcAft>
            </a:pPr>
            <a:r>
              <a:rPr lang="en-US" sz="1200" b="1" dirty="0">
                <a:solidFill>
                  <a:srgbClr val="000000"/>
                </a:solidFill>
                <a:latin typeface="Tahoma" charset="0"/>
                <a:cs typeface="Arial" charset="0"/>
              </a:rPr>
              <a:t>Source 3:  $1.8 MM</a:t>
            </a:r>
          </a:p>
          <a:p>
            <a:pPr algn="ctr" fontAlgn="base">
              <a:spcBef>
                <a:spcPct val="0"/>
              </a:spcBef>
              <a:spcAft>
                <a:spcPct val="0"/>
              </a:spcAft>
            </a:pPr>
            <a:r>
              <a:rPr lang="en-US" sz="1200" b="1" dirty="0">
                <a:solidFill>
                  <a:srgbClr val="000000"/>
                </a:solidFill>
                <a:latin typeface="Tahoma" charset="0"/>
                <a:cs typeface="Arial" charset="0"/>
              </a:rPr>
              <a:t>Source 5: $3.7 MM</a:t>
            </a:r>
          </a:p>
          <a:p>
            <a:pPr algn="ctr" fontAlgn="base">
              <a:spcBef>
                <a:spcPct val="0"/>
              </a:spcBef>
              <a:spcAft>
                <a:spcPct val="0"/>
              </a:spcAft>
            </a:pPr>
            <a:r>
              <a:rPr lang="en-US" sz="1400" b="1" dirty="0">
                <a:solidFill>
                  <a:srgbClr val="333399"/>
                </a:solidFill>
                <a:latin typeface="Tahoma" charset="0"/>
                <a:cs typeface="Arial" charset="0"/>
              </a:rPr>
              <a:t>Total:  $5.5. Million</a:t>
            </a:r>
          </a:p>
        </p:txBody>
      </p:sp>
      <p:sp>
        <p:nvSpPr>
          <p:cNvPr id="196" name="TextBox 195"/>
          <p:cNvSpPr txBox="1"/>
          <p:nvPr/>
        </p:nvSpPr>
        <p:spPr>
          <a:xfrm>
            <a:off x="3522131" y="3738528"/>
            <a:ext cx="2090058" cy="276999"/>
          </a:xfrm>
          <a:prstGeom prst="rect">
            <a:avLst/>
          </a:prstGeom>
          <a:noFill/>
        </p:spPr>
        <p:txBody>
          <a:bodyPr wrap="square" lIns="91390" tIns="45697" rIns="91390" bIns="45697" rtlCol="0">
            <a:spAutoFit/>
          </a:bodyPr>
          <a:lstStyle/>
          <a:p>
            <a:pPr algn="ctr" fontAlgn="base">
              <a:spcBef>
                <a:spcPct val="0"/>
              </a:spcBef>
              <a:spcAft>
                <a:spcPct val="0"/>
              </a:spcAft>
            </a:pPr>
            <a:r>
              <a:rPr lang="en-US" sz="1200" b="1" dirty="0">
                <a:solidFill>
                  <a:srgbClr val="000000"/>
                </a:solidFill>
                <a:latin typeface="Tahoma" charset="0"/>
                <a:cs typeface="Arial" charset="0"/>
              </a:rPr>
              <a:t>Optimized Sources</a:t>
            </a:r>
          </a:p>
        </p:txBody>
      </p:sp>
      <p:pic>
        <p:nvPicPr>
          <p:cNvPr id="28" name="Picture 27" descr="data 5.png"/>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90599" y="3581405"/>
            <a:ext cx="914400" cy="698643"/>
          </a:xfrm>
          <a:prstGeom prst="rect">
            <a:avLst/>
          </a:prstGeom>
        </p:spPr>
      </p:pic>
      <p:pic>
        <p:nvPicPr>
          <p:cNvPr id="29" name="Picture 28" descr="data 4.png"/>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90600" y="3086105"/>
            <a:ext cx="914400" cy="698643"/>
          </a:xfrm>
          <a:prstGeom prst="rect">
            <a:avLst/>
          </a:prstGeom>
        </p:spPr>
      </p:pic>
      <p:pic>
        <p:nvPicPr>
          <p:cNvPr id="30" name="Picture 29" descr="data 3.png"/>
          <p:cNvPicPr>
            <a:picLocks noChangeAspect="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90600" y="2590805"/>
            <a:ext cx="914400" cy="698643"/>
          </a:xfrm>
          <a:prstGeom prst="rect">
            <a:avLst/>
          </a:prstGeom>
        </p:spPr>
      </p:pic>
      <p:pic>
        <p:nvPicPr>
          <p:cNvPr id="27" name="Picture 26" descr="data 2.png"/>
          <p:cNvPicPr>
            <a:picLocks noChangeAspect="1"/>
          </p:cNvPicPr>
          <p:nvPr/>
        </p:nvPicPr>
        <p:blipFill>
          <a:blip r:embed="rId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90600" y="2095505"/>
            <a:ext cx="914400" cy="698643"/>
          </a:xfrm>
          <a:prstGeom prst="rect">
            <a:avLst/>
          </a:prstGeom>
        </p:spPr>
      </p:pic>
      <p:pic>
        <p:nvPicPr>
          <p:cNvPr id="26" name="Picture 25" descr="data 1.png"/>
          <p:cNvPicPr>
            <a:picLocks noChangeAspect="1"/>
          </p:cNvPicPr>
          <p:nvPr/>
        </p:nvPicPr>
        <p:blipFill>
          <a:blip r:embed="rId1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90600" y="1600205"/>
            <a:ext cx="914400" cy="698643"/>
          </a:xfrm>
          <a:prstGeom prst="rect">
            <a:avLst/>
          </a:prstGeom>
        </p:spPr>
      </p:pic>
      <p:pic>
        <p:nvPicPr>
          <p:cNvPr id="189" name="Picture 188" descr="data 5.png"/>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919135" y="2971805"/>
            <a:ext cx="914400" cy="698643"/>
          </a:xfrm>
          <a:prstGeom prst="rect">
            <a:avLst/>
          </a:prstGeom>
        </p:spPr>
      </p:pic>
      <p:pic>
        <p:nvPicPr>
          <p:cNvPr id="190" name="Picture 189" descr="data 4.png"/>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219800" y="3081472"/>
            <a:ext cx="914400" cy="698643"/>
          </a:xfrm>
          <a:prstGeom prst="rect">
            <a:avLst/>
          </a:prstGeom>
        </p:spPr>
      </p:pic>
      <p:pic>
        <p:nvPicPr>
          <p:cNvPr id="191" name="Picture 190" descr="data 3.png"/>
          <p:cNvPicPr>
            <a:picLocks noChangeAspect="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572000" y="3048005"/>
            <a:ext cx="914400" cy="698643"/>
          </a:xfrm>
          <a:prstGeom prst="rect">
            <a:avLst/>
          </a:prstGeom>
        </p:spPr>
      </p:pic>
      <p:pic>
        <p:nvPicPr>
          <p:cNvPr id="197" name="Picture 196" descr="data 2.png"/>
          <p:cNvPicPr>
            <a:picLocks noChangeAspect="1"/>
          </p:cNvPicPr>
          <p:nvPr/>
        </p:nvPicPr>
        <p:blipFill>
          <a:blip r:embed="rId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768800" y="3053005"/>
            <a:ext cx="914400" cy="698643"/>
          </a:xfrm>
          <a:prstGeom prst="rect">
            <a:avLst/>
          </a:prstGeom>
        </p:spPr>
      </p:pic>
      <p:pic>
        <p:nvPicPr>
          <p:cNvPr id="198" name="Picture 197" descr="data 1.png"/>
          <p:cNvPicPr>
            <a:picLocks noChangeAspect="1"/>
          </p:cNvPicPr>
          <p:nvPr/>
        </p:nvPicPr>
        <p:blipFill>
          <a:blip r:embed="rId1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392800" y="2944871"/>
            <a:ext cx="914400" cy="698643"/>
          </a:xfrm>
          <a:prstGeom prst="rect">
            <a:avLst/>
          </a:prstGeom>
        </p:spPr>
      </p:pic>
      <p:grpSp>
        <p:nvGrpSpPr>
          <p:cNvPr id="5" name="Group 74"/>
          <p:cNvGrpSpPr>
            <a:grpSpLocks/>
          </p:cNvGrpSpPr>
          <p:nvPr/>
        </p:nvGrpSpPr>
        <p:grpSpPr bwMode="auto">
          <a:xfrm>
            <a:off x="3606800" y="6068826"/>
            <a:ext cx="325438" cy="277811"/>
            <a:chOff x="2375" y="3928"/>
            <a:chExt cx="205" cy="175"/>
          </a:xfrm>
        </p:grpSpPr>
        <p:sp>
          <p:nvSpPr>
            <p:cNvPr id="3252" name="Line 72"/>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53" name="Text Box 73"/>
            <p:cNvSpPr txBox="1">
              <a:spLocks noChangeArrowheads="1"/>
            </p:cNvSpPr>
            <p:nvPr/>
          </p:nvSpPr>
          <p:spPr bwMode="auto">
            <a:xfrm>
              <a:off x="2375" y="3948"/>
              <a:ext cx="205" cy="15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50</a:t>
              </a:r>
            </a:p>
          </p:txBody>
        </p:sp>
      </p:grpSp>
      <p:grpSp>
        <p:nvGrpSpPr>
          <p:cNvPr id="6" name="Group 75"/>
          <p:cNvGrpSpPr>
            <a:grpSpLocks/>
          </p:cNvGrpSpPr>
          <p:nvPr/>
        </p:nvGrpSpPr>
        <p:grpSpPr bwMode="auto">
          <a:xfrm>
            <a:off x="4246568" y="6068826"/>
            <a:ext cx="325438" cy="277811"/>
            <a:chOff x="2375" y="3928"/>
            <a:chExt cx="205" cy="175"/>
          </a:xfrm>
        </p:grpSpPr>
        <p:sp>
          <p:nvSpPr>
            <p:cNvPr id="3250" name="Line 76"/>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51" name="Text Box 77"/>
            <p:cNvSpPr txBox="1">
              <a:spLocks noChangeArrowheads="1"/>
            </p:cNvSpPr>
            <p:nvPr/>
          </p:nvSpPr>
          <p:spPr bwMode="auto">
            <a:xfrm>
              <a:off x="2375" y="3948"/>
              <a:ext cx="205" cy="15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60</a:t>
              </a:r>
            </a:p>
          </p:txBody>
        </p:sp>
      </p:grpSp>
      <p:grpSp>
        <p:nvGrpSpPr>
          <p:cNvPr id="7" name="Group 78"/>
          <p:cNvGrpSpPr>
            <a:grpSpLocks/>
          </p:cNvGrpSpPr>
          <p:nvPr/>
        </p:nvGrpSpPr>
        <p:grpSpPr bwMode="auto">
          <a:xfrm>
            <a:off x="4886330" y="6068826"/>
            <a:ext cx="325438" cy="277811"/>
            <a:chOff x="2375" y="3928"/>
            <a:chExt cx="205" cy="175"/>
          </a:xfrm>
        </p:grpSpPr>
        <p:sp>
          <p:nvSpPr>
            <p:cNvPr id="3248" name="Line 79"/>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49" name="Text Box 80"/>
            <p:cNvSpPr txBox="1">
              <a:spLocks noChangeArrowheads="1"/>
            </p:cNvSpPr>
            <p:nvPr/>
          </p:nvSpPr>
          <p:spPr bwMode="auto">
            <a:xfrm>
              <a:off x="2375" y="3948"/>
              <a:ext cx="205" cy="15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70</a:t>
              </a:r>
            </a:p>
          </p:txBody>
        </p:sp>
      </p:grpSp>
      <p:grpSp>
        <p:nvGrpSpPr>
          <p:cNvPr id="8" name="Group 81"/>
          <p:cNvGrpSpPr>
            <a:grpSpLocks/>
          </p:cNvGrpSpPr>
          <p:nvPr/>
        </p:nvGrpSpPr>
        <p:grpSpPr bwMode="auto">
          <a:xfrm>
            <a:off x="5526091" y="6068826"/>
            <a:ext cx="325438" cy="277811"/>
            <a:chOff x="2375" y="3928"/>
            <a:chExt cx="205" cy="175"/>
          </a:xfrm>
        </p:grpSpPr>
        <p:sp>
          <p:nvSpPr>
            <p:cNvPr id="3246" name="Line 82"/>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47" name="Text Box 83"/>
            <p:cNvSpPr txBox="1">
              <a:spLocks noChangeArrowheads="1"/>
            </p:cNvSpPr>
            <p:nvPr/>
          </p:nvSpPr>
          <p:spPr bwMode="auto">
            <a:xfrm>
              <a:off x="2375" y="3948"/>
              <a:ext cx="205" cy="15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80</a:t>
              </a:r>
            </a:p>
          </p:txBody>
        </p:sp>
      </p:grpSp>
      <p:grpSp>
        <p:nvGrpSpPr>
          <p:cNvPr id="9" name="Group 84"/>
          <p:cNvGrpSpPr>
            <a:grpSpLocks/>
          </p:cNvGrpSpPr>
          <p:nvPr/>
        </p:nvGrpSpPr>
        <p:grpSpPr bwMode="auto">
          <a:xfrm>
            <a:off x="6165851" y="6068826"/>
            <a:ext cx="325438" cy="277811"/>
            <a:chOff x="2375" y="3928"/>
            <a:chExt cx="205" cy="175"/>
          </a:xfrm>
        </p:grpSpPr>
        <p:sp>
          <p:nvSpPr>
            <p:cNvPr id="3244" name="Line 85"/>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45" name="Text Box 86"/>
            <p:cNvSpPr txBox="1">
              <a:spLocks noChangeArrowheads="1"/>
            </p:cNvSpPr>
            <p:nvPr/>
          </p:nvSpPr>
          <p:spPr bwMode="auto">
            <a:xfrm>
              <a:off x="2375" y="3948"/>
              <a:ext cx="205" cy="15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90</a:t>
              </a:r>
            </a:p>
          </p:txBody>
        </p:sp>
      </p:grpSp>
      <p:grpSp>
        <p:nvGrpSpPr>
          <p:cNvPr id="10" name="Group 87"/>
          <p:cNvGrpSpPr>
            <a:grpSpLocks/>
          </p:cNvGrpSpPr>
          <p:nvPr/>
        </p:nvGrpSpPr>
        <p:grpSpPr bwMode="auto">
          <a:xfrm>
            <a:off x="6791325" y="6068813"/>
            <a:ext cx="395288" cy="276225"/>
            <a:chOff x="2353" y="3928"/>
            <a:chExt cx="249" cy="174"/>
          </a:xfrm>
        </p:grpSpPr>
        <p:sp>
          <p:nvSpPr>
            <p:cNvPr id="3242" name="Line 88"/>
            <p:cNvSpPr>
              <a:spLocks noChangeShapeType="1"/>
            </p:cNvSpPr>
            <p:nvPr/>
          </p:nvSpPr>
          <p:spPr bwMode="auto">
            <a:xfrm>
              <a:off x="2477" y="3928"/>
              <a:ext cx="0" cy="40"/>
            </a:xfrm>
            <a:prstGeom prst="line">
              <a:avLst/>
            </a:prstGeom>
            <a:noFill/>
            <a:ln w="9525">
              <a:solidFill>
                <a:schemeClr val="bg2"/>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pPr fontAlgn="base">
                <a:spcBef>
                  <a:spcPct val="0"/>
                </a:spcBef>
                <a:spcAft>
                  <a:spcPct val="0"/>
                </a:spcAft>
              </a:pPr>
              <a:endParaRPr lang="en-US" sz="1000" dirty="0">
                <a:solidFill>
                  <a:srgbClr val="000000"/>
                </a:solidFill>
                <a:latin typeface="Tahoma" charset="0"/>
                <a:cs typeface="Arial" charset="0"/>
              </a:endParaRPr>
            </a:p>
          </p:txBody>
        </p:sp>
        <p:sp>
          <p:nvSpPr>
            <p:cNvPr id="3243" name="Text Box 89"/>
            <p:cNvSpPr txBox="1">
              <a:spLocks noChangeArrowheads="1"/>
            </p:cNvSpPr>
            <p:nvPr/>
          </p:nvSpPr>
          <p:spPr bwMode="auto">
            <a:xfrm>
              <a:off x="2353" y="3948"/>
              <a:ext cx="249" cy="15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dirty="0">
                  <a:solidFill>
                    <a:srgbClr val="808080"/>
                  </a:solidFill>
                  <a:cs typeface="Arial" charset="0"/>
                </a:rPr>
                <a:t>100</a:t>
              </a:r>
            </a:p>
          </p:txBody>
        </p:sp>
      </p:grpSp>
      <p:pic>
        <p:nvPicPr>
          <p:cNvPr id="3176" name="Picture 8" descr="BOP front"/>
          <p:cNvPicPr>
            <a:picLocks noChangeAspect="1" noChangeArrowheads="1"/>
          </p:cNvPicPr>
          <p:nvPr/>
        </p:nvPicPr>
        <p:blipFill>
          <a:blip r:embed="rId11"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471863" y="2647950"/>
            <a:ext cx="2193925" cy="10858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510522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23771E-7 -4.67809E-7 C 0.02726 0.06068 0.05453 0.12135 0.11131 0.151 C 0.16809 0.18064 0.25439 0.17902 0.34069 0.17763 " pathEditMode="relative" ptsTypes="aaA">
                                      <p:cBhvr>
                                        <p:cTn id="6" dur="2000" fill="hold"/>
                                        <p:tgtEl>
                                          <p:spTgt spid="26"/>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2.77131E-6 3.40435E-6 C 0.0448 0.03867 0.0896 0.07735 0.14638 0.09518 C 0.20316 0.11301 0.27175 0.10977 0.34051 0.10653 " pathEditMode="relative" ptsTypes="aaA">
                                      <p:cBhvr>
                                        <p:cTn id="8" dur="2000" fill="hold"/>
                                        <p:tgtEl>
                                          <p:spTgt spid="2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9.23771E-7 -2.05651E-6 C 0.04584 0.00834 0.09168 0.01691 0.14847 0.0227 C 0.20525 0.02849 0.27297 0.03196 0.34069 0.03544 " pathEditMode="relative" ptsTypes="aaA">
                                      <p:cBhvr>
                                        <p:cTn id="10" dur="2000" fill="hold"/>
                                        <p:tgtEl>
                                          <p:spTgt spid="30"/>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77131E-6 -7.00787E-6 C 0.04914 -0.02316 0.09846 -0.04609 0.15507 -0.05327 C 0.21167 -0.06045 0.27557 -0.05188 0.33965 -0.04308 " pathEditMode="relative" ptsTypes="aaA">
                                      <p:cBhvr>
                                        <p:cTn id="12" dur="2000" fill="hold"/>
                                        <p:tgtEl>
                                          <p:spTgt spid="2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77131E-6 4.67809E-7 C 0.04446 -0.0521 0.08908 -0.10398 0.14551 -0.12297 C 0.20195 -0.14196 0.27019 -0.12807 0.3386 -0.11417 " pathEditMode="relative" ptsTypes="aaA">
                                      <p:cBhvr>
                                        <p:cTn id="14" dur="2000" fill="hold"/>
                                        <p:tgtEl>
                                          <p:spTgt spid="28"/>
                                        </p:tgtEl>
                                        <p:attrNameLst>
                                          <p:attrName>ppt_x</p:attrName>
                                          <p:attrName>ppt_y</p:attrName>
                                        </p:attrNameLst>
                                      </p:cBhvr>
                                    </p:animMotion>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5.27778E-6 -2.22222E-6 L 0.01388 0.15695 " pathEditMode="relative" ptsTypes="AA">
                                      <p:cBhvr>
                                        <p:cTn id="17" dur="2000" fill="hold"/>
                                        <p:tgtEl>
                                          <p:spTgt spid="198"/>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0087 0.00093 L -0.05 0.14167 " pathEditMode="relative" ptsTypes="AA">
                                      <p:cBhvr>
                                        <p:cTn id="19" dur="2000" fill="hold"/>
                                        <p:tgtEl>
                                          <p:spTgt spid="191"/>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2.5E-6 4.07407E-6 L 0.05451 0.13704 " pathEditMode="relative" ptsTypes="AA">
                                      <p:cBhvr>
                                        <p:cTn id="21" dur="2000" fill="hold"/>
                                        <p:tgtEl>
                                          <p:spTgt spid="190"/>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4.16667E-6 8.51852E-6 L 0.37222 -0.17523 " pathEditMode="relative" ptsTypes="AA">
                                      <p:cBhvr>
                                        <p:cTn id="23" dur="2000" fill="hold"/>
                                        <p:tgtEl>
                                          <p:spTgt spid="197"/>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2.77778E-7 1.48148E-6 L 0.24723 -0.0544 " pathEditMode="relative" ptsTypes="AA">
                                      <p:cBhvr>
                                        <p:cTn id="25" dur="2000" fill="hold"/>
                                        <p:tgtEl>
                                          <p:spTgt spid="189"/>
                                        </p:tgtEl>
                                        <p:attrNameLst>
                                          <p:attrName>ppt_x</p:attrName>
                                          <p:attrName>ppt_y</p:attrName>
                                        </p:attrNameLst>
                                      </p:cBhvr>
                                    </p:animMotion>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96"/>
                                        </p:tgtEl>
                                        <p:attrNameLst>
                                          <p:attrName>style.visibility</p:attrName>
                                        </p:attrNameLst>
                                      </p:cBhvr>
                                      <p:to>
                                        <p:strVal val="visible"/>
                                      </p:to>
                                    </p:set>
                                    <p:animEffect transition="in" filter="fade">
                                      <p:cBhvr>
                                        <p:cTn id="29" dur="500"/>
                                        <p:tgtEl>
                                          <p:spTgt spid="19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p:stCondLst>
                              <p:cond delay="55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6000"/>
                            </p:stCondLst>
                            <p:childTnLst>
                              <p:par>
                                <p:cTn id="42" presetID="0" presetClass="path" presetSubtype="0" accel="50000" decel="50000" fill="hold" nodeType="afterEffect">
                                  <p:stCondLst>
                                    <p:cond delay="0"/>
                                  </p:stCondLst>
                                  <p:childTnLst>
                                    <p:animMotion origin="layout" path="M 0.01388 0.15695 L 0.07499 -0.01828 " pathEditMode="relative" ptsTypes="AA">
                                      <p:cBhvr>
                                        <p:cTn id="43" dur="2000" fill="hold"/>
                                        <p:tgtEl>
                                          <p:spTgt spid="198"/>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0.05451 0.13704 L -0.00764 -0.02963 " pathEditMode="relative" ptsTypes="AA">
                                      <p:cBhvr>
                                        <p:cTn id="45" dur="2000" fill="hold"/>
                                        <p:tgtEl>
                                          <p:spTgt spid="190"/>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05 0.14167 L -0.04809 -0.01759 " pathEditMode="relative" ptsTypes="AA">
                                      <p:cBhvr>
                                        <p:cTn id="47" dur="2000" fill="hold"/>
                                        <p:tgtEl>
                                          <p:spTgt spid="191"/>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37222 -0.17523 L 0.62587 -0.17523 " pathEditMode="relative" ptsTypes="AA">
                                      <p:cBhvr>
                                        <p:cTn id="49" dur="2000" fill="hold"/>
                                        <p:tgtEl>
                                          <p:spTgt spid="197"/>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24722 -0.0544 L 0.49167 -0.0544 " pathEditMode="relative" ptsTypes="AA">
                                      <p:cBhvr>
                                        <p:cTn id="51" dur="2000" fill="hold"/>
                                        <p:tgtEl>
                                          <p:spTgt spid="189"/>
                                        </p:tgtEl>
                                        <p:attrNameLst>
                                          <p:attrName>ppt_x</p:attrName>
                                          <p:attrName>ppt_y</p:attrName>
                                        </p:attrNameLst>
                                      </p:cBhvr>
                                    </p:animMotion>
                                  </p:childTnLst>
                                </p:cTn>
                              </p:par>
                              <p:par>
                                <p:cTn id="52" presetID="10" presetClass="exit" presetSubtype="0" fill="hold" grpId="1" nodeType="withEffect">
                                  <p:stCondLst>
                                    <p:cond delay="0"/>
                                  </p:stCondLst>
                                  <p:childTnLst>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6"/>
                                        </p:tgtEl>
                                      </p:cBhvr>
                                    </p:animEffect>
                                    <p:set>
                                      <p:cBhvr>
                                        <p:cTn id="57" dur="1" fill="hold">
                                          <p:stCondLst>
                                            <p:cond delay="499"/>
                                          </p:stCondLst>
                                        </p:cTn>
                                        <p:tgtEl>
                                          <p:spTgt spid="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P spid="196" grpId="0"/>
      <p:bldP spid="196" grpId="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838205"/>
            <a:ext cx="7315200" cy="1066800"/>
          </a:xfrm>
        </p:spPr>
        <p:txBody>
          <a:bodyPr anchor="ctr">
            <a:normAutofit/>
          </a:bodyPr>
          <a:lstStyle/>
          <a:p>
            <a:pPr>
              <a:spcAft>
                <a:spcPts val="1200"/>
              </a:spcAft>
            </a:pPr>
            <a:r>
              <a:rPr lang="en-US" sz="3000" b="1" dirty="0" smtClean="0">
                <a:solidFill>
                  <a:schemeClr val="tx1"/>
                </a:solidFill>
                <a:latin typeface="Arial" pitchFamily="34" charset="0"/>
                <a:cs typeface="Arial" pitchFamily="34" charset="0"/>
              </a:rPr>
              <a:t>Data Ethics – Ethical Analytics</a:t>
            </a:r>
          </a:p>
        </p:txBody>
      </p:sp>
      <p:sp>
        <p:nvSpPr>
          <p:cNvPr id="5" name="Content Placeholder 4"/>
          <p:cNvSpPr>
            <a:spLocks noGrp="1"/>
          </p:cNvSpPr>
          <p:nvPr>
            <p:ph idx="4294967295"/>
          </p:nvPr>
        </p:nvSpPr>
        <p:spPr>
          <a:xfrm>
            <a:off x="914400" y="1905005"/>
            <a:ext cx="7315200" cy="4221163"/>
          </a:xfrm>
        </p:spPr>
        <p:txBody>
          <a:bodyPr>
            <a:normAutofit/>
          </a:bodyPr>
          <a:lstStyle/>
          <a:p>
            <a:pPr>
              <a:lnSpc>
                <a:spcPct val="150000"/>
              </a:lnSpc>
              <a:buClr>
                <a:schemeClr val="accent1"/>
              </a:buClr>
              <a:buFont typeface="Lucida Sans Unicode" pitchFamily="34" charset="0"/>
              <a:buChar char="▶"/>
            </a:pPr>
            <a:r>
              <a:rPr lang="en-US" sz="2400" b="1" dirty="0" smtClean="0">
                <a:latin typeface="Arial" pitchFamily="34" charset="0"/>
                <a:cs typeface="Arial" pitchFamily="34" charset="0"/>
              </a:rPr>
              <a:t>With more granular insights comes greater responsibility</a:t>
            </a:r>
          </a:p>
          <a:p>
            <a:pPr>
              <a:lnSpc>
                <a:spcPct val="150000"/>
              </a:lnSpc>
              <a:buClr>
                <a:schemeClr val="accent1"/>
              </a:buClr>
              <a:buFont typeface="Lucida Sans Unicode" pitchFamily="34" charset="0"/>
              <a:buChar char="▶"/>
            </a:pPr>
            <a:r>
              <a:rPr lang="en-US" sz="2400" b="1" dirty="0" smtClean="0">
                <a:latin typeface="Arial" pitchFamily="34" charset="0"/>
                <a:cs typeface="Arial" pitchFamily="34" charset="0"/>
              </a:rPr>
              <a:t>Just because you can, doesn’t mean you should</a:t>
            </a:r>
          </a:p>
          <a:p>
            <a:pPr>
              <a:lnSpc>
                <a:spcPct val="150000"/>
              </a:lnSpc>
              <a:buClr>
                <a:schemeClr val="accent1"/>
              </a:buClr>
              <a:buFont typeface="Lucida Sans Unicode" pitchFamily="34" charset="0"/>
              <a:buChar char="▶"/>
            </a:pPr>
            <a:r>
              <a:rPr lang="en-US" sz="2400" b="1" dirty="0" smtClean="0">
                <a:latin typeface="Arial" pitchFamily="34" charset="0"/>
                <a:cs typeface="Arial" pitchFamily="34" charset="0"/>
              </a:rPr>
              <a:t>A culture of “ethical” analytics</a:t>
            </a:r>
            <a:endParaRPr lang="en-US" sz="24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85800" y="838203"/>
            <a:ext cx="7696200" cy="1711745"/>
          </a:xfrm>
          <a:prstGeom prst="rect">
            <a:avLst/>
          </a:prstGeom>
        </p:spPr>
        <p:txBody>
          <a:bodyPr wrap="square" lIns="91390" tIns="45697" rIns="91390" bIns="45697">
            <a:spAutoFit/>
          </a:bodyPr>
          <a:lstStyle/>
          <a:p>
            <a:pPr algn="ctr"/>
            <a:r>
              <a:rPr lang="en-US" sz="2600" b="1" dirty="0" smtClean="0">
                <a:latin typeface="Arial" pitchFamily="34" charset="0"/>
                <a:cs typeface="Arial" pitchFamily="34" charset="0"/>
              </a:rPr>
              <a:t>Today’s leaders must connect deep understanding to execution…international leadership is crucial to solving the global challenges and complexities surrounding them</a:t>
            </a:r>
            <a:endParaRPr lang="en-US" sz="2600" b="1"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09800" y="2514600"/>
            <a:ext cx="4495800" cy="3006437"/>
          </a:xfrm>
          <a:prstGeom prst="rect">
            <a:avLst/>
          </a:prstGeom>
          <a:noFill/>
          <a:ln w="9525">
            <a:noFill/>
            <a:miter lim="800000"/>
            <a:headEnd/>
            <a:tailEnd/>
          </a:ln>
        </p:spPr>
      </p:pic>
      <p:sp>
        <p:nvSpPr>
          <p:cNvPr id="4" name="Rectangle 3"/>
          <p:cNvSpPr/>
          <p:nvPr/>
        </p:nvSpPr>
        <p:spPr>
          <a:xfrm>
            <a:off x="2057400" y="5638800"/>
            <a:ext cx="5029200" cy="929959"/>
          </a:xfrm>
          <a:prstGeom prst="rect">
            <a:avLst/>
          </a:prstGeom>
        </p:spPr>
        <p:txBody>
          <a:bodyPr wrap="square" lIns="91390" tIns="45697" rIns="91390" bIns="45697">
            <a:spAutoFit/>
          </a:bodyPr>
          <a:lstStyle/>
          <a:p>
            <a:r>
              <a:rPr lang="en-US" b="1" dirty="0"/>
              <a:t>“</a:t>
            </a:r>
            <a:r>
              <a:rPr lang="en-US" b="1" dirty="0" smtClean="0"/>
              <a:t>Vision without execution is merely hallucination.”  </a:t>
            </a:r>
          </a:p>
          <a:p>
            <a:pPr algn="r"/>
            <a:r>
              <a:rPr lang="en-US" b="1" dirty="0" smtClean="0"/>
              <a:t>Albert Einstein</a:t>
            </a:r>
            <a:endParaRPr lang="en-US" b="1"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09800" y="1282869"/>
            <a:ext cx="4886103"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ts val="1200"/>
              </a:spcAft>
              <a:buClrTx/>
              <a:buSzTx/>
              <a:buFontTx/>
              <a:buNone/>
              <a:tabLst/>
            </a:pPr>
            <a:r>
              <a:rPr kumimoji="0" lang="en-US" sz="2800" b="0" i="0" u="none" strike="noStrike" cap="none" normalizeH="0" baseline="0" dirty="0" smtClean="0">
                <a:ln>
                  <a:noFill/>
                </a:ln>
                <a:effectLst/>
                <a:latin typeface="Arial" pitchFamily="34" charset="0"/>
                <a:ea typeface="Calibri" pitchFamily="34" charset="0"/>
                <a:cs typeface="Arial" pitchFamily="34" charset="0"/>
              </a:rPr>
              <a:t>Tal Solutions, LLC</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ts val="1200"/>
              </a:spcAft>
              <a:buClrTx/>
              <a:buSzTx/>
              <a:buFontTx/>
              <a:buNone/>
              <a:tabLst/>
            </a:pPr>
            <a:r>
              <a:rPr kumimoji="0" lang="en-US" sz="2800" b="0" i="0" u="none" strike="noStrike" cap="none" normalizeH="0" baseline="0" dirty="0" smtClean="0">
                <a:ln>
                  <a:noFill/>
                </a:ln>
                <a:effectLst/>
                <a:latin typeface="Arial" pitchFamily="34" charset="0"/>
                <a:ea typeface="Calibri" pitchFamily="34" charset="0"/>
                <a:cs typeface="Arial" pitchFamily="34" charset="0"/>
              </a:rPr>
              <a:t>Marcia Tal, Founder</a:t>
            </a:r>
          </a:p>
          <a:p>
            <a:pPr marL="0" marR="0" lvl="0" indent="0" algn="ctr" defTabSz="914400" rtl="0" eaLnBrk="0" fontAlgn="base" latinLnBrk="0" hangingPunct="0">
              <a:lnSpc>
                <a:spcPct val="200000"/>
              </a:lnSpc>
              <a:spcBef>
                <a:spcPct val="0"/>
              </a:spcBef>
              <a:spcAft>
                <a:spcPts val="1200"/>
              </a:spcAft>
              <a:buClrTx/>
              <a:buSzTx/>
              <a:buFontTx/>
              <a:buNone/>
              <a:tabLst/>
            </a:pPr>
            <a:r>
              <a:rPr lang="en-US" sz="2800" dirty="0" smtClean="0">
                <a:solidFill>
                  <a:schemeClr val="accent6">
                    <a:lumMod val="60000"/>
                    <a:lumOff val="40000"/>
                  </a:schemeClr>
                </a:solidFill>
                <a:latin typeface="Arial" pitchFamily="34" charset="0"/>
                <a:cs typeface="Arial" pitchFamily="34" charset="0"/>
              </a:rPr>
              <a:t>marcia.b.tal@gmail.com</a:t>
            </a:r>
          </a:p>
          <a:p>
            <a:pPr marL="0" marR="0" lvl="0" indent="0" algn="ctr" defTabSz="914400" rtl="0" eaLnBrk="0" fontAlgn="base" latinLnBrk="0" hangingPunct="0">
              <a:lnSpc>
                <a:spcPct val="200000"/>
              </a:lnSpc>
              <a:spcBef>
                <a:spcPct val="0"/>
              </a:spcBef>
              <a:spcAft>
                <a:spcPts val="1200"/>
              </a:spcAft>
              <a:buClrTx/>
              <a:buSzTx/>
              <a:buFontTx/>
              <a:buNone/>
              <a:tabLst/>
            </a:pPr>
            <a:endParaRPr lang="en-US" sz="2800" dirty="0" smtClean="0">
              <a:solidFill>
                <a:schemeClr val="accent6">
                  <a:lumMod val="60000"/>
                  <a:lumOff val="40000"/>
                </a:schemeClr>
              </a:solidFill>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ts val="1200"/>
              </a:spcAft>
              <a:buClrTx/>
              <a:buSzTx/>
              <a:buFontTx/>
              <a:buNone/>
              <a:tabLst/>
            </a:pPr>
            <a:endParaRPr kumimoji="0" lang="en-US" sz="2800"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en-US" sz="2800"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p:txBody>
      </p:sp>
      <p:sp>
        <p:nvSpPr>
          <p:cNvPr id="3" name="Rectangle 2"/>
          <p:cNvSpPr/>
          <p:nvPr/>
        </p:nvSpPr>
        <p:spPr>
          <a:xfrm>
            <a:off x="2971800" y="4495800"/>
            <a:ext cx="3352800" cy="461665"/>
          </a:xfrm>
          <a:prstGeom prst="rect">
            <a:avLst/>
          </a:prstGeom>
        </p:spPr>
        <p:txBody>
          <a:bodyPr wrap="square">
            <a:spAutoFit/>
          </a:bodyPr>
          <a:lstStyle/>
          <a:p>
            <a:pPr algn="ctr"/>
            <a:r>
              <a:rPr lang="en-US" sz="2400" dirty="0" smtClean="0">
                <a:latin typeface="Arial" pitchFamily="34" charset="0"/>
                <a:cs typeface="Arial" pitchFamily="34" charset="0"/>
              </a:rPr>
              <a:t>(917) 957-5805</a:t>
            </a:r>
            <a:endParaRPr lang="en-US" sz="24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838200"/>
            <a:ext cx="7010400" cy="4572000"/>
          </a:xfrm>
        </p:spPr>
        <p:txBody>
          <a:bodyPr>
            <a:noAutofit/>
          </a:bodyPr>
          <a:lstStyle/>
          <a:p>
            <a:pPr algn="ctr">
              <a:lnSpc>
                <a:spcPct val="150000"/>
              </a:lnSpc>
            </a:pP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3200" b="1" dirty="0" smtClean="0">
                <a:solidFill>
                  <a:schemeClr val="tx1"/>
                </a:solidFill>
                <a:effectLst/>
                <a:latin typeface="Arial" pitchFamily="34" charset="0"/>
                <a:cs typeface="Arial" pitchFamily="34" charset="0"/>
              </a:rPr>
              <a:t>Are you </a:t>
            </a:r>
            <a:r>
              <a:rPr lang="en-US" sz="3200" b="1" dirty="0">
                <a:solidFill>
                  <a:schemeClr val="tx1"/>
                </a:solidFill>
                <a:effectLst/>
                <a:latin typeface="Arial" pitchFamily="34" charset="0"/>
                <a:cs typeface="Arial" pitchFamily="34" charset="0"/>
              </a:rPr>
              <a:t>l</a:t>
            </a:r>
            <a:r>
              <a:rPr lang="en-US" sz="3200" b="1" dirty="0" smtClean="0">
                <a:solidFill>
                  <a:schemeClr val="tx1"/>
                </a:solidFill>
                <a:effectLst/>
                <a:latin typeface="Arial" pitchFamily="34" charset="0"/>
                <a:cs typeface="Arial" pitchFamily="34" charset="0"/>
              </a:rPr>
              <a:t>earning as fast </a:t>
            </a:r>
            <a:br>
              <a:rPr lang="en-US" sz="3200" b="1" dirty="0" smtClean="0">
                <a:solidFill>
                  <a:schemeClr val="tx1"/>
                </a:solidFill>
                <a:effectLst/>
                <a:latin typeface="Arial" pitchFamily="34" charset="0"/>
                <a:cs typeface="Arial" pitchFamily="34" charset="0"/>
              </a:rPr>
            </a:br>
            <a:r>
              <a:rPr lang="en-US" sz="3200" b="1" dirty="0" smtClean="0">
                <a:solidFill>
                  <a:schemeClr val="tx1"/>
                </a:solidFill>
                <a:effectLst/>
                <a:latin typeface="Arial" pitchFamily="34" charset="0"/>
                <a:cs typeface="Arial" pitchFamily="34" charset="0"/>
              </a:rPr>
              <a:t>as the world is changing?</a:t>
            </a:r>
            <a:br>
              <a:rPr lang="en-US" sz="3200" b="1" dirty="0" smtClean="0">
                <a:solidFill>
                  <a:schemeClr val="tx1"/>
                </a:solidFill>
                <a:effectLst/>
                <a:latin typeface="Arial" pitchFamily="34" charset="0"/>
                <a:cs typeface="Arial" pitchFamily="34" charset="0"/>
              </a:rPr>
            </a:br>
            <a:r>
              <a:rPr lang="en-US" sz="2800" b="1" dirty="0" smtClean="0">
                <a:solidFill>
                  <a:schemeClr val="tx1"/>
                </a:solidFill>
                <a:effectLst/>
                <a:latin typeface="Arial" pitchFamily="34" charset="0"/>
                <a:cs typeface="Arial" pitchFamily="34" charset="0"/>
              </a:rPr>
              <a:t/>
            </a:r>
            <a:br>
              <a:rPr lang="en-US" sz="2800" b="1" dirty="0" smtClean="0">
                <a:solidFill>
                  <a:schemeClr val="tx1"/>
                </a:solidFill>
                <a:effectLst/>
                <a:latin typeface="Arial" pitchFamily="34" charset="0"/>
                <a:cs typeface="Arial" pitchFamily="34" charset="0"/>
              </a:rPr>
            </a:br>
            <a:r>
              <a:rPr lang="en-US" sz="2800" b="1" dirty="0" smtClean="0">
                <a:solidFill>
                  <a:schemeClr val="tx1"/>
                </a:solidFill>
                <a:effectLst/>
                <a:latin typeface="Arial" pitchFamily="34" charset="0"/>
                <a:cs typeface="Arial" pitchFamily="34" charset="0"/>
              </a:rPr>
              <a:t>			</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Rectangle 29"/>
          <p:cNvSpPr/>
          <p:nvPr/>
        </p:nvSpPr>
        <p:spPr>
          <a:xfrm>
            <a:off x="0" y="1231641"/>
            <a:ext cx="9144000" cy="76511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000" dirty="0">
              <a:solidFill>
                <a:srgbClr val="FFFFFF"/>
              </a:solidFill>
            </a:endParaRPr>
          </a:p>
        </p:txBody>
      </p:sp>
      <p:sp>
        <p:nvSpPr>
          <p:cNvPr id="11266" name="TextBox 6"/>
          <p:cNvSpPr txBox="1">
            <a:spLocks noChangeArrowheads="1"/>
          </p:cNvSpPr>
          <p:nvPr/>
        </p:nvSpPr>
        <p:spPr bwMode="auto">
          <a:xfrm>
            <a:off x="541176" y="1319136"/>
            <a:ext cx="3769567" cy="5085495"/>
          </a:xfrm>
          <a:prstGeom prst="rect">
            <a:avLst/>
          </a:prstGeom>
          <a:noFill/>
          <a:ln w="9525">
            <a:noFill/>
            <a:miter lim="800000"/>
            <a:headEnd/>
            <a:tailEnd/>
          </a:ln>
        </p:spPr>
        <p:txBody>
          <a:bodyPr wrap="square">
            <a:spAutoFit/>
          </a:bodyPr>
          <a:lstStyle/>
          <a:p>
            <a:pPr defTabSz="914400" eaLnBrk="0" fontAlgn="base" hangingPunct="0">
              <a:lnSpc>
                <a:spcPct val="90000"/>
              </a:lnSpc>
              <a:spcBef>
                <a:spcPct val="0"/>
              </a:spcBef>
              <a:spcAft>
                <a:spcPct val="0"/>
              </a:spcAft>
            </a:pPr>
            <a:r>
              <a:rPr lang="en-US" sz="1400" b="1" dirty="0" smtClean="0">
                <a:solidFill>
                  <a:srgbClr val="000000"/>
                </a:solidFill>
                <a:cs typeface="Arial" charset="0"/>
              </a:rPr>
              <a:t>Differentiation starts with data sourced from a massive worldwide payments network</a:t>
            </a:r>
          </a:p>
          <a:p>
            <a:pPr marL="0" lvl="1" defTabSz="914400" eaLnBrk="0" fontAlgn="base" hangingPunct="0">
              <a:lnSpc>
                <a:spcPts val="800"/>
              </a:lnSpc>
              <a:spcBef>
                <a:spcPct val="0"/>
              </a:spcBef>
              <a:spcAft>
                <a:spcPct val="0"/>
              </a:spcAft>
            </a:pPr>
            <a:endParaRPr lang="en-US" sz="1000" dirty="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Anonymous</a:t>
            </a:r>
          </a:p>
          <a:p>
            <a:pPr marL="690563" lvl="2" indent="-120650" defTabSz="233363"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	Transaction amount ($)</a:t>
            </a:r>
          </a:p>
          <a:p>
            <a:pPr marL="690563" lvl="2" indent="-120650" defTabSz="233363"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Transaction location at zip code level</a:t>
            </a:r>
          </a:p>
          <a:p>
            <a:pPr marL="690563" lvl="2" indent="-120650" defTabSz="233363"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Transaction date</a:t>
            </a:r>
          </a:p>
          <a:p>
            <a:pPr marL="690563" lvl="2" indent="-120650" defTabSz="233363"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Card account number (which is removed prior to analytics and modeling)</a:t>
            </a:r>
          </a:p>
          <a:p>
            <a:pPr marL="457200" lvl="2" defTabSz="914400" eaLnBrk="0" fontAlgn="base" hangingPunct="0">
              <a:lnSpc>
                <a:spcPts val="1400"/>
              </a:lnSpc>
              <a:spcBef>
                <a:spcPct val="0"/>
              </a:spcBef>
              <a:spcAft>
                <a:spcPct val="0"/>
              </a:spcAft>
            </a:pPr>
            <a:endParaRPr lang="en-US" sz="1200" i="1"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Transactional</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Actual spend behavior</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Near real-time access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Consumer / business spend</a:t>
            </a:r>
          </a:p>
          <a:p>
            <a:pPr marL="914400" lvl="3" indent="-112713" defTabSz="914400" eaLnBrk="0" fontAlgn="base" hangingPunct="0">
              <a:lnSpc>
                <a:spcPts val="1400"/>
              </a:lnSpc>
              <a:spcBef>
                <a:spcPct val="0"/>
              </a:spcBef>
              <a:spcAft>
                <a:spcPct val="0"/>
              </a:spcAft>
              <a:buFont typeface="Arial" pitchFamily="34" charset="0"/>
              <a:buChar char="•"/>
            </a:pPr>
            <a:endParaRPr lang="en-US" sz="12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Multi-sourced</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32 million merchants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22,000 issuers</a:t>
            </a:r>
          </a:p>
          <a:p>
            <a:pPr marL="457200" lvl="2" indent="-112713" defTabSz="914400" eaLnBrk="0" fontAlgn="base" hangingPunct="0">
              <a:lnSpc>
                <a:spcPts val="1400"/>
              </a:lnSpc>
              <a:spcBef>
                <a:spcPct val="0"/>
              </a:spcBef>
              <a:spcAft>
                <a:spcPct val="0"/>
              </a:spcAft>
            </a:pPr>
            <a:endParaRPr lang="en-US" sz="12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Massive</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1.7 billion cards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160 million transactions / hour</a:t>
            </a:r>
          </a:p>
          <a:p>
            <a:pPr marL="457200" lvl="2" indent="-112713" defTabSz="914400" eaLnBrk="0" fontAlgn="base" hangingPunct="0">
              <a:lnSpc>
                <a:spcPts val="1400"/>
              </a:lnSpc>
              <a:spcBef>
                <a:spcPct val="0"/>
              </a:spcBef>
              <a:spcAft>
                <a:spcPct val="0"/>
              </a:spcAft>
            </a:pPr>
            <a:endParaRPr lang="en-US" sz="12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Worldwide</a:t>
            </a:r>
          </a:p>
          <a:p>
            <a:pPr marL="0" lvl="1" defTabSz="914400" eaLnBrk="0" fontAlgn="base" hangingPunct="0">
              <a:lnSpc>
                <a:spcPts val="1400"/>
              </a:lnSpc>
              <a:spcBef>
                <a:spcPct val="0"/>
              </a:spcBef>
              <a:spcAft>
                <a:spcPct val="0"/>
              </a:spcAft>
            </a:pPr>
            <a:endParaRPr lang="en-US" sz="1000" i="1" dirty="0">
              <a:solidFill>
                <a:srgbClr val="000000">
                  <a:lumMod val="65000"/>
                  <a:lumOff val="35000"/>
                </a:srgbClr>
              </a:solidFill>
            </a:endParaRPr>
          </a:p>
          <a:p>
            <a:pPr marL="0" lvl="1" defTabSz="914400" eaLnBrk="0" fontAlgn="base" hangingPunct="0">
              <a:lnSpc>
                <a:spcPts val="1400"/>
              </a:lnSpc>
              <a:spcBef>
                <a:spcPct val="0"/>
              </a:spcBef>
              <a:spcAft>
                <a:spcPct val="0"/>
              </a:spcAft>
            </a:pPr>
            <a:endParaRPr lang="en-US" sz="1000" dirty="0">
              <a:solidFill>
                <a:srgbClr val="000000">
                  <a:lumMod val="65000"/>
                  <a:lumOff val="35000"/>
                </a:srgbClr>
              </a:solidFill>
            </a:endParaRPr>
          </a:p>
        </p:txBody>
      </p:sp>
      <p:sp>
        <p:nvSpPr>
          <p:cNvPr id="11269" name="TextBox 23"/>
          <p:cNvSpPr txBox="1">
            <a:spLocks noChangeArrowheads="1"/>
          </p:cNvSpPr>
          <p:nvPr/>
        </p:nvSpPr>
        <p:spPr bwMode="auto">
          <a:xfrm>
            <a:off x="342900" y="333375"/>
            <a:ext cx="8418513" cy="723275"/>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b="1" dirty="0">
                <a:solidFill>
                  <a:srgbClr val="000000">
                    <a:lumMod val="65000"/>
                    <a:lumOff val="35000"/>
                  </a:srgbClr>
                </a:solidFill>
              </a:rPr>
              <a:t>MasterCard Information Services</a:t>
            </a:r>
            <a:r>
              <a:rPr lang="en-US" sz="3600" dirty="0">
                <a:solidFill>
                  <a:srgbClr val="000000">
                    <a:lumMod val="65000"/>
                    <a:lumOff val="35000"/>
                  </a:srgbClr>
                </a:solidFill>
              </a:rPr>
              <a:t/>
            </a:r>
            <a:br>
              <a:rPr lang="en-US" sz="3600" dirty="0">
                <a:solidFill>
                  <a:srgbClr val="000000">
                    <a:lumMod val="65000"/>
                    <a:lumOff val="35000"/>
                  </a:srgbClr>
                </a:solidFill>
              </a:rPr>
            </a:br>
            <a:r>
              <a:rPr lang="en-US" sz="1700" dirty="0" smtClean="0">
                <a:solidFill>
                  <a:srgbClr val="000000">
                    <a:lumMod val="65000"/>
                    <a:lumOff val="35000"/>
                  </a:srgbClr>
                </a:solidFill>
              </a:rPr>
              <a:t>Enabling decisions at the speed of consumer behavior.</a:t>
            </a:r>
          </a:p>
        </p:txBody>
      </p:sp>
      <p:sp>
        <p:nvSpPr>
          <p:cNvPr id="27" name="TextBox 6"/>
          <p:cNvSpPr txBox="1">
            <a:spLocks noChangeArrowheads="1"/>
          </p:cNvSpPr>
          <p:nvPr/>
        </p:nvSpPr>
        <p:spPr bwMode="auto">
          <a:xfrm>
            <a:off x="4799060" y="1331577"/>
            <a:ext cx="3769567" cy="4173450"/>
          </a:xfrm>
          <a:prstGeom prst="rect">
            <a:avLst/>
          </a:prstGeom>
          <a:noFill/>
          <a:ln w="9525">
            <a:noFill/>
            <a:miter lim="800000"/>
            <a:headEnd/>
            <a:tailEnd/>
          </a:ln>
        </p:spPr>
        <p:txBody>
          <a:bodyPr wrap="square">
            <a:spAutoFit/>
          </a:bodyPr>
          <a:lstStyle/>
          <a:p>
            <a:pPr defTabSz="914400" eaLnBrk="0" fontAlgn="base" hangingPunct="0">
              <a:lnSpc>
                <a:spcPct val="90000"/>
              </a:lnSpc>
              <a:spcBef>
                <a:spcPct val="0"/>
              </a:spcBef>
              <a:spcAft>
                <a:spcPct val="0"/>
              </a:spcAft>
            </a:pPr>
            <a:r>
              <a:rPr lang="en-US" sz="1400" b="1" dirty="0" smtClean="0">
                <a:solidFill>
                  <a:srgbClr val="000000"/>
                </a:solidFill>
                <a:cs typeface="Arial" charset="0"/>
              </a:rPr>
              <a:t>Consumer insights are unmatched, proprietary and 15 years in the making</a:t>
            </a:r>
          </a:p>
          <a:p>
            <a:pPr marL="0" lvl="1" defTabSz="914400" eaLnBrk="0" fontAlgn="base" hangingPunct="0">
              <a:lnSpc>
                <a:spcPts val="800"/>
              </a:lnSpc>
              <a:spcBef>
                <a:spcPct val="0"/>
              </a:spcBef>
              <a:spcAft>
                <a:spcPct val="0"/>
              </a:spcAft>
            </a:pPr>
            <a:endParaRPr lang="en-US" sz="1000" dirty="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endParaRPr lang="en-US" sz="10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Cleansed, aggregated, augmented</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700,000 automated rules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Continuously tested</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Multi-sourced</a:t>
            </a:r>
          </a:p>
          <a:p>
            <a:pPr marL="457200" lvl="2" indent="-112713" defTabSz="914400" eaLnBrk="0" fontAlgn="base" hangingPunct="0">
              <a:lnSpc>
                <a:spcPts val="1400"/>
              </a:lnSpc>
              <a:spcBef>
                <a:spcPct val="0"/>
              </a:spcBef>
              <a:spcAft>
                <a:spcPct val="0"/>
              </a:spcAft>
            </a:pPr>
            <a:endParaRPr lang="en-US" sz="12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Warehoused</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1.3 petabytes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5+ year historic global view</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Rapid retrieval</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Above-and-beyond privacy protection and security</a:t>
            </a:r>
          </a:p>
          <a:p>
            <a:pPr marL="690563" lvl="3" indent="-112713" defTabSz="914400" eaLnBrk="0" fontAlgn="base" hangingPunct="0">
              <a:lnSpc>
                <a:spcPts val="1400"/>
              </a:lnSpc>
              <a:spcBef>
                <a:spcPct val="0"/>
              </a:spcBef>
              <a:spcAft>
                <a:spcPct val="0"/>
              </a:spcAft>
              <a:buFont typeface="Arial" pitchFamily="34" charset="0"/>
              <a:buChar char="•"/>
            </a:pPr>
            <a:endParaRPr lang="en-US" sz="1200" dirty="0" smtClean="0">
              <a:solidFill>
                <a:srgbClr val="000000">
                  <a:lumMod val="65000"/>
                  <a:lumOff val="35000"/>
                </a:srgbClr>
              </a:solidFill>
            </a:endParaRPr>
          </a:p>
          <a:p>
            <a:pPr marL="457200" lvl="2" indent="-112713" defTabSz="914400" eaLnBrk="0" fontAlgn="base" hangingPunct="0">
              <a:lnSpc>
                <a:spcPts val="1400"/>
              </a:lnSpc>
              <a:spcBef>
                <a:spcPct val="0"/>
              </a:spcBef>
              <a:spcAft>
                <a:spcPct val="0"/>
              </a:spcAft>
            </a:pPr>
            <a:r>
              <a:rPr lang="en-US" sz="1200" b="1" dirty="0" smtClean="0">
                <a:solidFill>
                  <a:srgbClr val="000000">
                    <a:lumMod val="65000"/>
                    <a:lumOff val="35000"/>
                  </a:srgbClr>
                </a:solidFill>
              </a:rPr>
              <a:t>Transformed into actionable insights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Reports, indexes, benchmarks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Behavioral variables</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Models, scores, forecasting</a:t>
            </a:r>
          </a:p>
          <a:p>
            <a:pPr marL="690563" lvl="3" indent="-112713" defTabSz="914400" eaLnBrk="0" fontAlgn="base" hangingPunct="0">
              <a:lnSpc>
                <a:spcPts val="1400"/>
              </a:lnSpc>
              <a:spcBef>
                <a:spcPct val="0"/>
              </a:spcBef>
              <a:spcAft>
                <a:spcPct val="0"/>
              </a:spcAft>
              <a:buFont typeface="Arial" pitchFamily="34" charset="0"/>
              <a:buChar char="•"/>
            </a:pPr>
            <a:r>
              <a:rPr lang="en-US" sz="1200" dirty="0" smtClean="0">
                <a:solidFill>
                  <a:srgbClr val="000000">
                    <a:lumMod val="65000"/>
                    <a:lumOff val="35000"/>
                  </a:srgbClr>
                </a:solidFill>
              </a:rPr>
              <a:t>Econometrics</a:t>
            </a:r>
            <a:endParaRPr lang="en-US" sz="1000" dirty="0" smtClean="0">
              <a:solidFill>
                <a:srgbClr val="000000">
                  <a:lumMod val="65000"/>
                  <a:lumOff val="35000"/>
                </a:srgbClr>
              </a:solidFill>
            </a:endParaRPr>
          </a:p>
          <a:p>
            <a:pPr marL="0" lvl="1" defTabSz="914400" eaLnBrk="0" fontAlgn="base" hangingPunct="0">
              <a:lnSpc>
                <a:spcPts val="1400"/>
              </a:lnSpc>
              <a:spcBef>
                <a:spcPct val="0"/>
              </a:spcBef>
              <a:spcAft>
                <a:spcPct val="0"/>
              </a:spcAft>
            </a:pPr>
            <a:endParaRPr lang="en-US" sz="1000" i="1" dirty="0">
              <a:solidFill>
                <a:srgbClr val="000000">
                  <a:lumMod val="65000"/>
                  <a:lumOff val="35000"/>
                </a:srgbClr>
              </a:solidFill>
            </a:endParaRPr>
          </a:p>
          <a:p>
            <a:pPr marL="0" lvl="1" defTabSz="914400" eaLnBrk="0" fontAlgn="base" hangingPunct="0">
              <a:lnSpc>
                <a:spcPts val="1400"/>
              </a:lnSpc>
              <a:spcBef>
                <a:spcPct val="0"/>
              </a:spcBef>
              <a:spcAft>
                <a:spcPct val="0"/>
              </a:spcAft>
            </a:pPr>
            <a:endParaRPr lang="en-US" sz="1000" dirty="0">
              <a:solidFill>
                <a:srgbClr val="000000">
                  <a:lumMod val="65000"/>
                  <a:lumOff val="35000"/>
                </a:srgbClr>
              </a:solidFill>
            </a:endParaRPr>
          </a:p>
        </p:txBody>
      </p:sp>
      <p:pic>
        <p:nvPicPr>
          <p:cNvPr id="28" name="Picture 19" descr="DataBase_Center_ball.png"/>
          <p:cNvPicPr>
            <a:picLocks noChangeAspect="1"/>
          </p:cNvPicPr>
          <p:nvPr/>
        </p:nvPicPr>
        <p:blipFill>
          <a:blip r:embed="rId3" cstate="print"/>
          <a:srcRect/>
          <a:stretch>
            <a:fillRect/>
          </a:stretch>
        </p:blipFill>
        <p:spPr bwMode="auto">
          <a:xfrm>
            <a:off x="4461466" y="2347492"/>
            <a:ext cx="668338" cy="785813"/>
          </a:xfrm>
          <a:prstGeom prst="rect">
            <a:avLst/>
          </a:prstGeom>
          <a:noFill/>
          <a:ln w="9525">
            <a:noFill/>
            <a:miter lim="800000"/>
            <a:headEnd/>
            <a:tailEnd/>
          </a:ln>
        </p:spPr>
      </p:pic>
      <p:pic>
        <p:nvPicPr>
          <p:cNvPr id="29" name="Picture 21" descr="Red_Processor_Ball.png"/>
          <p:cNvPicPr>
            <a:picLocks noChangeAspect="1"/>
          </p:cNvPicPr>
          <p:nvPr/>
        </p:nvPicPr>
        <p:blipFill>
          <a:blip r:embed="rId4" cstate="print"/>
          <a:srcRect/>
          <a:stretch>
            <a:fillRect/>
          </a:stretch>
        </p:blipFill>
        <p:spPr bwMode="auto">
          <a:xfrm>
            <a:off x="308558" y="2347492"/>
            <a:ext cx="671513" cy="787400"/>
          </a:xfrm>
          <a:prstGeom prst="rect">
            <a:avLst/>
          </a:prstGeom>
          <a:noFill/>
          <a:ln w="9525">
            <a:noFill/>
            <a:miter lim="800000"/>
            <a:headEnd/>
            <a:tailEnd/>
          </a:ln>
        </p:spPr>
      </p:pic>
      <p:sp>
        <p:nvSpPr>
          <p:cNvPr id="9" name="TextBox 8"/>
          <p:cNvSpPr txBox="1"/>
          <p:nvPr/>
        </p:nvSpPr>
        <p:spPr>
          <a:xfrm>
            <a:off x="8458200" y="6400800"/>
            <a:ext cx="413331" cy="369332"/>
          </a:xfrm>
          <a:prstGeom prst="rect">
            <a:avLst/>
          </a:prstGeom>
          <a:solidFill>
            <a:schemeClr val="bg1"/>
          </a:solidFill>
        </p:spPr>
        <p:txBody>
          <a:bodyPr wrap="square" rtlCol="0">
            <a:spAutoFit/>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09613" y="1651379"/>
            <a:ext cx="7724775" cy="2957134"/>
          </a:xfrm>
          <a:prstGeom prst="rect">
            <a:avLst/>
          </a:prstGeom>
          <a:noFill/>
          <a:ln w="9525">
            <a:noFill/>
            <a:miter lim="800000"/>
            <a:headEnd/>
            <a:tailEnd/>
          </a:ln>
          <a:effectLst/>
        </p:spPr>
      </p:pic>
      <p:sp>
        <p:nvSpPr>
          <p:cNvPr id="8" name="Rectangle 2"/>
          <p:cNvSpPr txBox="1">
            <a:spLocks noChangeArrowheads="1"/>
          </p:cNvSpPr>
          <p:nvPr/>
        </p:nvSpPr>
        <p:spPr bwMode="auto">
          <a:xfrm>
            <a:off x="457199" y="64216"/>
            <a:ext cx="8444225" cy="914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defTabSz="914400" fontAlgn="base">
              <a:lnSpc>
                <a:spcPct val="90000"/>
              </a:lnSpc>
              <a:spcBef>
                <a:spcPct val="0"/>
              </a:spcBef>
              <a:spcAft>
                <a:spcPct val="0"/>
              </a:spcAft>
              <a:defRPr/>
            </a:pPr>
            <a:r>
              <a:rPr lang="en-US" sz="2400" b="1" kern="0" dirty="0" smtClean="0">
                <a:solidFill>
                  <a:srgbClr val="FFFFFF">
                    <a:lumMod val="50000"/>
                  </a:srgbClr>
                </a:solidFill>
              </a:rPr>
              <a:t>US Gasoline consumption by region</a:t>
            </a:r>
            <a:endParaRPr lang="en-US" sz="2400" b="1" kern="0" dirty="0">
              <a:solidFill>
                <a:srgbClr val="FFFFFF">
                  <a:lumMod val="50000"/>
                </a:srgbClr>
              </a:solidFill>
            </a:endParaRPr>
          </a:p>
        </p:txBody>
      </p:sp>
      <p:grpSp>
        <p:nvGrpSpPr>
          <p:cNvPr id="2" name="Group 32"/>
          <p:cNvGrpSpPr/>
          <p:nvPr/>
        </p:nvGrpSpPr>
        <p:grpSpPr>
          <a:xfrm>
            <a:off x="87683" y="2584229"/>
            <a:ext cx="8016656" cy="903164"/>
            <a:chOff x="404269" y="-341348"/>
            <a:chExt cx="7130129" cy="903164"/>
          </a:xfrm>
        </p:grpSpPr>
        <p:sp>
          <p:nvSpPr>
            <p:cNvPr id="13" name="TextBox 12"/>
            <p:cNvSpPr txBox="1"/>
            <p:nvPr/>
          </p:nvSpPr>
          <p:spPr>
            <a:xfrm>
              <a:off x="1299524" y="-15993"/>
              <a:ext cx="6234874" cy="2585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wrap="square" rtlCol="0">
              <a:spAutoFit/>
            </a:bodyPr>
            <a:lstStyle/>
            <a:p>
              <a:pPr algn="ctr" defTabSz="914400" fontAlgn="base">
                <a:lnSpc>
                  <a:spcPct val="90000"/>
                </a:lnSpc>
                <a:spcBef>
                  <a:spcPct val="50000"/>
                </a:spcBef>
                <a:spcAft>
                  <a:spcPct val="0"/>
                </a:spcAft>
                <a:buClr>
                  <a:srgbClr val="CC0000"/>
                </a:buClr>
                <a:buSzPct val="115000"/>
              </a:pPr>
              <a:r>
                <a:rPr lang="en-US" altLang="ko-KR" sz="1200" b="1" dirty="0" smtClean="0">
                  <a:solidFill>
                    <a:srgbClr val="000000"/>
                  </a:solidFill>
                  <a:effectLst>
                    <a:outerShdw blurRad="38100" dist="38100" dir="2700000" algn="tl">
                      <a:srgbClr val="C0C0C0"/>
                    </a:outerShdw>
                  </a:effectLst>
                  <a:ea typeface="굴림" charset="-127"/>
                </a:rPr>
                <a:t>The number of barrels pumped is down in every region of the country</a:t>
              </a:r>
            </a:p>
          </p:txBody>
        </p:sp>
        <p:cxnSp>
          <p:nvCxnSpPr>
            <p:cNvPr id="14" name="Straight Connector 13"/>
            <p:cNvCxnSpPr/>
            <p:nvPr/>
          </p:nvCxnSpPr>
          <p:spPr bwMode="auto">
            <a:xfrm>
              <a:off x="404269" y="107575"/>
              <a:ext cx="649356" cy="0"/>
            </a:xfrm>
            <a:prstGeom prst="line">
              <a:avLst/>
            </a:prstGeom>
            <a:noFill/>
            <a:ln w="9525" cap="flat" cmpd="sng" algn="ctr">
              <a:solidFill>
                <a:schemeClr val="accent4">
                  <a:lumMod val="50000"/>
                </a:schemeClr>
              </a:solidFill>
              <a:prstDash val="solid"/>
              <a:round/>
              <a:headEnd type="none" w="med" len="med"/>
              <a:tailEnd type="none" w="med" len="med"/>
            </a:ln>
            <a:effectLst/>
          </p:spPr>
        </p:cxnSp>
        <p:cxnSp>
          <p:nvCxnSpPr>
            <p:cNvPr id="15" name="Straight Connector 14"/>
            <p:cNvCxnSpPr/>
            <p:nvPr/>
          </p:nvCxnSpPr>
          <p:spPr bwMode="auto">
            <a:xfrm rot="5400000">
              <a:off x="602673" y="107332"/>
              <a:ext cx="903164" cy="5803"/>
            </a:xfrm>
            <a:prstGeom prst="line">
              <a:avLst/>
            </a:prstGeom>
            <a:noFill/>
            <a:ln w="9525" cap="flat" cmpd="sng" algn="ctr">
              <a:solidFill>
                <a:schemeClr val="accent4">
                  <a:lumMod val="50000"/>
                </a:schemeClr>
              </a:solidFill>
              <a:prstDash val="solid"/>
              <a:round/>
              <a:headEnd type="none" w="med" len="med"/>
              <a:tailEnd type="none" w="med" len="med"/>
            </a:ln>
            <a:effectLst/>
          </p:spPr>
        </p:cxnSp>
      </p:grpSp>
      <p:sp>
        <p:nvSpPr>
          <p:cNvPr id="9" name="Rectangle 8"/>
          <p:cNvSpPr/>
          <p:nvPr/>
        </p:nvSpPr>
        <p:spPr>
          <a:xfrm>
            <a:off x="0" y="4699856"/>
            <a:ext cx="9144000" cy="76511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000" dirty="0">
              <a:solidFill>
                <a:srgbClr val="FFFFFF"/>
              </a:solidFill>
            </a:endParaRPr>
          </a:p>
        </p:txBody>
      </p:sp>
      <p:sp>
        <p:nvSpPr>
          <p:cNvPr id="10" name="TextBox 6"/>
          <p:cNvSpPr txBox="1">
            <a:spLocks noChangeArrowheads="1"/>
          </p:cNvSpPr>
          <p:nvPr/>
        </p:nvSpPr>
        <p:spPr bwMode="auto">
          <a:xfrm>
            <a:off x="676404" y="4749960"/>
            <a:ext cx="8016659" cy="853567"/>
          </a:xfrm>
          <a:prstGeom prst="rect">
            <a:avLst/>
          </a:prstGeom>
          <a:noFill/>
          <a:ln w="9525">
            <a:noFill/>
            <a:miter lim="800000"/>
            <a:headEnd/>
            <a:tailEnd/>
          </a:ln>
        </p:spPr>
        <p:txBody>
          <a:bodyPr wrap="square">
            <a:spAutoFit/>
          </a:bodyPr>
          <a:lstStyle/>
          <a:p>
            <a:pPr defTabSz="914400" eaLnBrk="0" fontAlgn="base" hangingPunct="0">
              <a:lnSpc>
                <a:spcPct val="90000"/>
              </a:lnSpc>
              <a:spcBef>
                <a:spcPct val="0"/>
              </a:spcBef>
              <a:spcAft>
                <a:spcPct val="0"/>
              </a:spcAft>
            </a:pPr>
            <a:r>
              <a:rPr lang="en-US" sz="1400" b="1" dirty="0" smtClean="0">
                <a:solidFill>
                  <a:srgbClr val="000000"/>
                </a:solidFill>
                <a:cs typeface="Arial" charset="0"/>
              </a:rPr>
              <a:t>Prior to MasterCard Spending Pulse, gasoline prices in the U.S. were based solely on the supply side economics in the cost of crude oil.  Now the U.S., as well as other global economies, can base the price of gasoline on both the supply and demand side economics.</a:t>
            </a:r>
            <a:endParaRPr lang="en-US" sz="1000" i="1" dirty="0">
              <a:solidFill>
                <a:srgbClr val="000000">
                  <a:lumMod val="65000"/>
                  <a:lumOff val="35000"/>
                </a:srgbClr>
              </a:solidFill>
            </a:endParaRPr>
          </a:p>
          <a:p>
            <a:pPr marL="0" lvl="1" defTabSz="914400" eaLnBrk="0" fontAlgn="base" hangingPunct="0">
              <a:lnSpc>
                <a:spcPts val="1400"/>
              </a:lnSpc>
              <a:spcBef>
                <a:spcPct val="0"/>
              </a:spcBef>
              <a:spcAft>
                <a:spcPct val="0"/>
              </a:spcAft>
            </a:pPr>
            <a:endParaRPr lang="en-US" sz="1000" dirty="0">
              <a:solidFill>
                <a:srgbClr val="000000">
                  <a:lumMod val="65000"/>
                  <a:lumOff val="35000"/>
                </a:srgbClr>
              </a:solidFill>
            </a:endParaRPr>
          </a:p>
        </p:txBody>
      </p:sp>
      <p:sp>
        <p:nvSpPr>
          <p:cNvPr id="11" name="Rectangle 10"/>
          <p:cNvSpPr/>
          <p:nvPr/>
        </p:nvSpPr>
        <p:spPr>
          <a:xfrm>
            <a:off x="2088" y="5531734"/>
            <a:ext cx="9144000" cy="76511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000" dirty="0">
              <a:solidFill>
                <a:srgbClr val="FFFFFF"/>
              </a:solidFill>
            </a:endParaRPr>
          </a:p>
        </p:txBody>
      </p:sp>
      <p:sp>
        <p:nvSpPr>
          <p:cNvPr id="12" name="TextBox 6"/>
          <p:cNvSpPr txBox="1">
            <a:spLocks noChangeArrowheads="1"/>
          </p:cNvSpPr>
          <p:nvPr/>
        </p:nvSpPr>
        <p:spPr bwMode="auto">
          <a:xfrm>
            <a:off x="678492" y="5527834"/>
            <a:ext cx="8016659" cy="810478"/>
          </a:xfrm>
          <a:prstGeom prst="rect">
            <a:avLst/>
          </a:prstGeom>
          <a:noFill/>
          <a:ln w="9525">
            <a:noFill/>
            <a:miter lim="800000"/>
            <a:headEnd/>
            <a:tailEnd/>
          </a:ln>
        </p:spPr>
        <p:txBody>
          <a:bodyPr wrap="square">
            <a:spAutoFit/>
          </a:bodyPr>
          <a:lstStyle/>
          <a:p>
            <a:pPr marL="0" lvl="1" defTabSz="914400" eaLnBrk="0" fontAlgn="base" hangingPunct="0">
              <a:lnSpc>
                <a:spcPts val="1400"/>
              </a:lnSpc>
              <a:spcBef>
                <a:spcPct val="0"/>
              </a:spcBef>
              <a:spcAft>
                <a:spcPct val="0"/>
              </a:spcAft>
            </a:pPr>
            <a:r>
              <a:rPr lang="en-US" sz="1400" b="1" dirty="0" smtClean="0">
                <a:solidFill>
                  <a:srgbClr val="000000"/>
                </a:solidFill>
              </a:rPr>
              <a:t>The data put out by the U.S. Department Of Energy doesn't count how many gallons are sold. Instead, it offers a "product supplied," or implied demand figure, in its weekly report. Product supplied represents the total volume of gasoline that has moved on from refineries, pipelines, blending plants and terminals on its way to supplying retail stations.</a:t>
            </a:r>
            <a:endParaRPr lang="en-US" sz="1400" b="1" dirty="0">
              <a:solidFill>
                <a:srgbClr val="000000">
                  <a:lumMod val="65000"/>
                  <a:lumOff val="35000"/>
                </a:srgbClr>
              </a:solidFill>
            </a:endParaRPr>
          </a:p>
        </p:txBody>
      </p:sp>
      <p:sp>
        <p:nvSpPr>
          <p:cNvPr id="16" name="TextBox 15"/>
          <p:cNvSpPr txBox="1"/>
          <p:nvPr/>
        </p:nvSpPr>
        <p:spPr>
          <a:xfrm>
            <a:off x="8534400" y="6400800"/>
            <a:ext cx="381000" cy="369332"/>
          </a:xfrm>
          <a:prstGeom prst="rect">
            <a:avLst/>
          </a:prstGeom>
          <a:solidFill>
            <a:schemeClr val="bg1"/>
          </a:solidFill>
        </p:spPr>
        <p:txBody>
          <a:bodyPr wrap="square" rtlCol="0">
            <a:spAutoFit/>
          </a:bodyPr>
          <a:lstStyle/>
          <a:p>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Hubs Are Emerging As A Core Offering</a:t>
            </a:r>
            <a:endParaRPr lang="en-US" dirty="0"/>
          </a:p>
        </p:txBody>
      </p:sp>
      <p:sp>
        <p:nvSpPr>
          <p:cNvPr id="57" name="Text Placeholder 56"/>
          <p:cNvSpPr>
            <a:spLocks noGrp="1"/>
          </p:cNvSpPr>
          <p:nvPr>
            <p:ph type="body" sz="quarter" idx="10"/>
          </p:nvPr>
        </p:nvSpPr>
        <p:spPr/>
        <p:txBody>
          <a:bodyPr/>
          <a:lstStyle/>
          <a:p>
            <a:r>
              <a:rPr lang="en-US" dirty="0" smtClean="0"/>
              <a:t>Signals Hubs are a new and critically important  capability for enterprises – allowing them a never-before-available capability to rapidly maximize value from big data flows </a:t>
            </a:r>
            <a:endParaRPr lang="en-US" dirty="0"/>
          </a:p>
        </p:txBody>
      </p:sp>
      <p:sp>
        <p:nvSpPr>
          <p:cNvPr id="4" name="Rectangle 3"/>
          <p:cNvSpPr/>
          <p:nvPr/>
        </p:nvSpPr>
        <p:spPr>
          <a:xfrm>
            <a:off x="2278103" y="2219087"/>
            <a:ext cx="2525502" cy="948952"/>
          </a:xfrm>
          <a:prstGeom prst="rect">
            <a:avLst/>
          </a:prstGeom>
          <a:solidFill>
            <a:schemeClr val="bg1"/>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0" tIns="0" rIns="0" bIns="0" anchor="ctr"/>
          <a:lstStyle/>
          <a:p>
            <a:pPr algn="ctr"/>
            <a:r>
              <a:rPr lang="en-US" dirty="0">
                <a:solidFill>
                  <a:srgbClr val="595959"/>
                </a:solidFill>
                <a:latin typeface="Calibri"/>
              </a:rPr>
              <a:t>Enterprise Operations</a:t>
            </a:r>
          </a:p>
        </p:txBody>
      </p:sp>
      <p:sp>
        <p:nvSpPr>
          <p:cNvPr id="5" name="Rounded Rectangle 4"/>
          <p:cNvSpPr/>
          <p:nvPr/>
        </p:nvSpPr>
        <p:spPr>
          <a:xfrm>
            <a:off x="2342913" y="4796742"/>
            <a:ext cx="1249035" cy="1370545"/>
          </a:xfrm>
          <a:prstGeom prst="roundRect">
            <a:avLst>
              <a:gd name="adj" fmla="val 10566"/>
            </a:avLst>
          </a:prstGeom>
          <a:solidFill>
            <a:schemeClr val="bg1">
              <a:lumMod val="95000"/>
            </a:schemeClr>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0" tIns="0" rIns="0" bIns="0" anchor="ctr"/>
          <a:lstStyle/>
          <a:p>
            <a:pPr algn="ctr"/>
            <a:r>
              <a:rPr lang="en-US" sz="1600" dirty="0">
                <a:solidFill>
                  <a:srgbClr val="595959"/>
                </a:solidFill>
                <a:latin typeface="Calibri"/>
              </a:rPr>
              <a:t>Enterprise Data Warehouse</a:t>
            </a:r>
          </a:p>
        </p:txBody>
      </p:sp>
      <p:sp>
        <p:nvSpPr>
          <p:cNvPr id="6" name="Rounded Rectangle 5"/>
          <p:cNvSpPr/>
          <p:nvPr/>
        </p:nvSpPr>
        <p:spPr>
          <a:xfrm>
            <a:off x="3663178" y="4796742"/>
            <a:ext cx="1249035" cy="1370545"/>
          </a:xfrm>
          <a:prstGeom prst="roundRect">
            <a:avLst>
              <a:gd name="adj" fmla="val 14052"/>
            </a:avLst>
          </a:prstGeom>
          <a:solidFill>
            <a:schemeClr val="bg1">
              <a:lumMod val="95000"/>
            </a:schemeClr>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0" tIns="0" rIns="0" bIns="0" anchor="ctr"/>
          <a:lstStyle/>
          <a:p>
            <a:pPr algn="ctr"/>
            <a:r>
              <a:rPr lang="en-US" sz="1600" dirty="0">
                <a:solidFill>
                  <a:srgbClr val="595959"/>
                </a:solidFill>
                <a:latin typeface="Calibri"/>
              </a:rPr>
              <a:t>Other Internal / External Data</a:t>
            </a:r>
          </a:p>
        </p:txBody>
      </p:sp>
      <p:sp>
        <p:nvSpPr>
          <p:cNvPr id="7" name="Oval 6"/>
          <p:cNvSpPr/>
          <p:nvPr/>
        </p:nvSpPr>
        <p:spPr>
          <a:xfrm>
            <a:off x="2132119" y="3737406"/>
            <a:ext cx="2817469" cy="540172"/>
          </a:xfrm>
          <a:prstGeom prst="ellipse">
            <a:avLst/>
          </a:prstGeom>
          <a:solidFill>
            <a:srgbClr val="1135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Calibri"/>
              </a:rPr>
              <a:t>Enterprise</a:t>
            </a:r>
          </a:p>
          <a:p>
            <a:pPr algn="ctr"/>
            <a:r>
              <a:rPr lang="en-US" dirty="0" smtClean="0">
                <a:solidFill>
                  <a:prstClr val="white"/>
                </a:solidFill>
                <a:latin typeface="Calibri"/>
              </a:rPr>
              <a:t> </a:t>
            </a:r>
            <a:r>
              <a:rPr lang="en-US" dirty="0">
                <a:solidFill>
                  <a:prstClr val="white"/>
                </a:solidFill>
                <a:latin typeface="Calibri"/>
              </a:rPr>
              <a:t>Signals Hub</a:t>
            </a:r>
          </a:p>
        </p:txBody>
      </p:sp>
      <p:sp>
        <p:nvSpPr>
          <p:cNvPr id="8" name="TextBox 7"/>
          <p:cNvSpPr txBox="1"/>
          <p:nvPr/>
        </p:nvSpPr>
        <p:spPr>
          <a:xfrm>
            <a:off x="2526270" y="3299432"/>
            <a:ext cx="2101544" cy="369332"/>
          </a:xfrm>
          <a:prstGeom prst="rect">
            <a:avLst/>
          </a:prstGeom>
          <a:noFill/>
        </p:spPr>
        <p:txBody>
          <a:bodyPr wrap="none" rtlCol="0">
            <a:spAutoFit/>
          </a:bodyPr>
          <a:lstStyle/>
          <a:p>
            <a:r>
              <a:rPr lang="en-US" dirty="0">
                <a:solidFill>
                  <a:prstClr val="black">
                    <a:lumMod val="65000"/>
                    <a:lumOff val="35000"/>
                  </a:prstClr>
                </a:solidFill>
                <a:latin typeface="Calibri"/>
              </a:rPr>
              <a:t>Specific Applications</a:t>
            </a:r>
          </a:p>
        </p:txBody>
      </p:sp>
      <p:cxnSp>
        <p:nvCxnSpPr>
          <p:cNvPr id="13" name="Straight Arrow Connector 12"/>
          <p:cNvCxnSpPr/>
          <p:nvPr/>
        </p:nvCxnSpPr>
        <p:spPr>
          <a:xfrm flipV="1">
            <a:off x="2774444" y="3114265"/>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34870" y="3114265"/>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95296" y="3114265"/>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855722" y="3114265"/>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216146" y="3114265"/>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7" idx="6"/>
            <a:endCxn id="44" idx="1"/>
          </p:cNvCxnSpPr>
          <p:nvPr/>
        </p:nvCxnSpPr>
        <p:spPr>
          <a:xfrm>
            <a:off x="4949588" y="4007492"/>
            <a:ext cx="275552" cy="910533"/>
          </a:xfrm>
          <a:prstGeom prst="bentConnector3">
            <a:avLst>
              <a:gd name="adj1" fmla="val 50000"/>
            </a:avLst>
          </a:prstGeom>
          <a:ln w="12700">
            <a:solidFill>
              <a:schemeClr val="tx1">
                <a:lumMod val="65000"/>
                <a:lumOff val="3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8" idx="3"/>
            <a:endCxn id="41" idx="1"/>
          </p:cNvCxnSpPr>
          <p:nvPr/>
        </p:nvCxnSpPr>
        <p:spPr>
          <a:xfrm flipV="1">
            <a:off x="4627814" y="2617420"/>
            <a:ext cx="597326" cy="866678"/>
          </a:xfrm>
          <a:prstGeom prst="bentConnector3">
            <a:avLst>
              <a:gd name="adj1" fmla="val 50000"/>
            </a:avLst>
          </a:prstGeom>
          <a:ln w="12700">
            <a:solidFill>
              <a:schemeClr val="tx1">
                <a:lumMod val="65000"/>
                <a:lumOff val="3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2839254" y="4277473"/>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3199680" y="4277473"/>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560106" y="4277473"/>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3920532" y="4277473"/>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280956" y="4277473"/>
            <a:ext cx="0" cy="248187"/>
          </a:xfrm>
          <a:prstGeom prst="straightConnector1">
            <a:avLst/>
          </a:prstGeom>
          <a:ln>
            <a:solidFill>
              <a:schemeClr val="tx1">
                <a:lumMod val="65000"/>
                <a:lumOff val="3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555470" y="4544081"/>
            <a:ext cx="2133918" cy="276999"/>
          </a:xfrm>
          <a:prstGeom prst="rect">
            <a:avLst/>
          </a:prstGeom>
          <a:noFill/>
        </p:spPr>
        <p:txBody>
          <a:bodyPr wrap="none" rtlCol="0">
            <a:spAutoFit/>
          </a:bodyPr>
          <a:lstStyle/>
          <a:p>
            <a:r>
              <a:rPr lang="en-US" sz="1200" dirty="0">
                <a:solidFill>
                  <a:prstClr val="black">
                    <a:lumMod val="65000"/>
                    <a:lumOff val="35000"/>
                  </a:prstClr>
                </a:solidFill>
                <a:latin typeface="Calibri"/>
              </a:rPr>
              <a:t>Only data with predictive value</a:t>
            </a:r>
          </a:p>
        </p:txBody>
      </p:sp>
      <p:sp>
        <p:nvSpPr>
          <p:cNvPr id="41" name="Rounded Rectangle 40"/>
          <p:cNvSpPr/>
          <p:nvPr/>
        </p:nvSpPr>
        <p:spPr bwMode="gray">
          <a:xfrm>
            <a:off x="5225140" y="1750741"/>
            <a:ext cx="1556658" cy="1733357"/>
          </a:xfrm>
          <a:prstGeom prst="roundRect">
            <a:avLst>
              <a:gd name="adj" fmla="val 7576"/>
            </a:avLst>
          </a:prstGeom>
          <a:solidFill>
            <a:schemeClr val="bg1"/>
          </a:solidFill>
          <a:ln w="6350" cap="flat" cmpd="sng" algn="ctr">
            <a:solidFill>
              <a:schemeClr val="bg1">
                <a:lumMod val="75000"/>
              </a:schemeClr>
            </a:solidFill>
            <a:prstDash val="solid"/>
            <a:round/>
            <a:headEnd type="none" w="med" len="med"/>
            <a:tailEnd type="none" w="med" len="med"/>
          </a:ln>
          <a:effectLst/>
        </p:spPr>
        <p:txBody>
          <a:bodyPr anchor="t"/>
          <a:lstStyle/>
          <a:p>
            <a:r>
              <a:rPr lang="en-US" sz="1400" dirty="0">
                <a:solidFill>
                  <a:srgbClr val="595959"/>
                </a:solidFill>
                <a:latin typeface="Calibri"/>
              </a:rPr>
              <a:t>Applications </a:t>
            </a:r>
            <a:r>
              <a:rPr lang="en-US" sz="1400" dirty="0" err="1">
                <a:solidFill>
                  <a:srgbClr val="595959"/>
                </a:solidFill>
                <a:latin typeface="Calibri"/>
              </a:rPr>
              <a:t>operationalize</a:t>
            </a:r>
            <a:r>
              <a:rPr lang="en-US" sz="1400" dirty="0">
                <a:solidFill>
                  <a:srgbClr val="595959"/>
                </a:solidFill>
                <a:latin typeface="Calibri"/>
              </a:rPr>
              <a:t> signals and bring them to the front lines to drive productivity and profit</a:t>
            </a:r>
          </a:p>
        </p:txBody>
      </p:sp>
      <p:sp>
        <p:nvSpPr>
          <p:cNvPr id="44" name="Rounded Rectangle 43"/>
          <p:cNvSpPr/>
          <p:nvPr/>
        </p:nvSpPr>
        <p:spPr bwMode="gray">
          <a:xfrm>
            <a:off x="5225140" y="3668763"/>
            <a:ext cx="1556658" cy="2498523"/>
          </a:xfrm>
          <a:prstGeom prst="roundRect">
            <a:avLst>
              <a:gd name="adj" fmla="val 7576"/>
            </a:avLst>
          </a:prstGeom>
          <a:solidFill>
            <a:schemeClr val="bg1"/>
          </a:solidFill>
          <a:ln w="6350" cap="flat" cmpd="sng" algn="ctr">
            <a:solidFill>
              <a:schemeClr val="bg1">
                <a:lumMod val="75000"/>
              </a:schemeClr>
            </a:solidFill>
            <a:prstDash val="solid"/>
            <a:round/>
            <a:headEnd type="none" w="med" len="med"/>
            <a:tailEnd type="none" w="med" len="med"/>
          </a:ln>
          <a:effectLst/>
        </p:spPr>
        <p:txBody>
          <a:bodyPr anchor="t"/>
          <a:lstStyle/>
          <a:p>
            <a:r>
              <a:rPr lang="en-US" sz="1400" b="1" dirty="0" smtClean="0">
                <a:solidFill>
                  <a:schemeClr val="bg2"/>
                </a:solidFill>
              </a:rPr>
              <a:t>CONTINUAL SIGNAL EXTRACTION</a:t>
            </a:r>
          </a:p>
          <a:p>
            <a:r>
              <a:rPr lang="en-US" sz="1400" dirty="0" smtClean="0">
                <a:solidFill>
                  <a:srgbClr val="595959"/>
                </a:solidFill>
                <a:latin typeface="Calibri"/>
              </a:rPr>
              <a:t>Signals </a:t>
            </a:r>
            <a:r>
              <a:rPr lang="en-US" sz="1400" dirty="0">
                <a:solidFill>
                  <a:srgbClr val="595959"/>
                </a:solidFill>
                <a:latin typeface="Calibri"/>
              </a:rPr>
              <a:t>Hubs continually extract relevant data from inside and outside the enterprise… and turn this data into predictive signals</a:t>
            </a:r>
          </a:p>
        </p:txBody>
      </p:sp>
      <p:sp>
        <p:nvSpPr>
          <p:cNvPr id="24" name="TextBox 23"/>
          <p:cNvSpPr txBox="1"/>
          <p:nvPr/>
        </p:nvSpPr>
        <p:spPr>
          <a:xfrm>
            <a:off x="8686801" y="6446520"/>
            <a:ext cx="457200" cy="369332"/>
          </a:xfrm>
          <a:prstGeom prst="rect">
            <a:avLst/>
          </a:prstGeom>
          <a:solidFill>
            <a:schemeClr val="bg1"/>
          </a:solidFill>
        </p:spPr>
        <p:txBody>
          <a:bodyPr wrap="square" rtlCol="0">
            <a:spAutoFit/>
          </a:bodyPr>
          <a:lstStyle/>
          <a:p>
            <a:endParaRPr lang="en-US" dirty="0"/>
          </a:p>
        </p:txBody>
      </p:sp>
      <p:pic>
        <p:nvPicPr>
          <p:cNvPr id="31" name="Picture 30"/>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6335209" y="3904143"/>
            <a:ext cx="288689" cy="278619"/>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7080483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4" y="198438"/>
            <a:ext cx="7557259" cy="563562"/>
          </a:xfrm>
        </p:spPr>
        <p:txBody>
          <a:bodyPr/>
          <a:lstStyle/>
          <a:p>
            <a:r>
              <a:rPr lang="en-US" b="1" dirty="0"/>
              <a:t>Signal Hub Example: </a:t>
            </a:r>
            <a:r>
              <a:rPr lang="en-US" dirty="0"/>
              <a:t>Transforming Our Clients</a:t>
            </a:r>
          </a:p>
        </p:txBody>
      </p:sp>
      <p:sp>
        <p:nvSpPr>
          <p:cNvPr id="3" name="Text Placeholder 2"/>
          <p:cNvSpPr>
            <a:spLocks noGrp="1"/>
          </p:cNvSpPr>
          <p:nvPr>
            <p:ph type="body" sz="quarter" idx="10"/>
          </p:nvPr>
        </p:nvSpPr>
        <p:spPr bwMode="gray">
          <a:xfrm>
            <a:off x="457200" y="762001"/>
            <a:ext cx="8229600" cy="419100"/>
          </a:xfrm>
        </p:spPr>
        <p:txBody>
          <a:bodyPr/>
          <a:lstStyle/>
          <a:p>
            <a:r>
              <a:rPr lang="en-US" dirty="0" smtClean="0"/>
              <a:t>Example</a:t>
            </a:r>
            <a:r>
              <a:rPr lang="en-US" dirty="0"/>
              <a:t>:  A Signals Hub for a Large Financial Services Client </a:t>
            </a:r>
            <a:endParaRPr lang="en-GB" dirty="0" smtClean="0"/>
          </a:p>
        </p:txBody>
      </p:sp>
      <p:sp>
        <p:nvSpPr>
          <p:cNvPr id="11" name="Rounded Rectangle 10"/>
          <p:cNvSpPr/>
          <p:nvPr>
            <p:custDataLst>
              <p:tags r:id="rId1"/>
            </p:custDataLst>
          </p:nvPr>
        </p:nvSpPr>
        <p:spPr bwMode="gray">
          <a:xfrm>
            <a:off x="545438" y="1571740"/>
            <a:ext cx="1975495" cy="580942"/>
          </a:xfrm>
          <a:prstGeom prst="roundRect">
            <a:avLst>
              <a:gd name="adj" fmla="val 6573"/>
            </a:avLst>
          </a:prstGeom>
          <a:solidFill>
            <a:schemeClr val="bg1"/>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a:noAutofit/>
          </a:bodyPr>
          <a:lstStyle/>
          <a:p>
            <a:pPr algn="ctr" defTabSz="913712">
              <a:defRPr/>
            </a:pPr>
            <a:r>
              <a:rPr lang="en-US" sz="1100" b="1" dirty="0" smtClean="0">
                <a:solidFill>
                  <a:srgbClr val="0070C0"/>
                </a:solidFill>
              </a:rPr>
              <a:t>INTRA-ENTERPRISE DATA</a:t>
            </a:r>
          </a:p>
          <a:p>
            <a:pPr algn="ctr" defTabSz="913712">
              <a:defRPr/>
            </a:pPr>
            <a:r>
              <a:rPr lang="en-US" sz="900" b="1" dirty="0" smtClean="0">
                <a:solidFill>
                  <a:prstClr val="white">
                    <a:lumMod val="50000"/>
                  </a:prstClr>
                </a:solidFill>
              </a:rPr>
              <a:t>e.g.,  </a:t>
            </a:r>
            <a:r>
              <a:rPr lang="en-US" sz="900" dirty="0" smtClean="0">
                <a:solidFill>
                  <a:prstClr val="white">
                    <a:lumMod val="50000"/>
                  </a:prstClr>
                </a:solidFill>
              </a:rPr>
              <a:t>Banking </a:t>
            </a:r>
            <a:r>
              <a:rPr lang="en-US" sz="900" dirty="0" smtClean="0">
                <a:solidFill>
                  <a:prstClr val="black">
                    <a:lumMod val="65000"/>
                    <a:lumOff val="35000"/>
                  </a:prstClr>
                </a:solidFill>
              </a:rPr>
              <a:t>transactions (branch/online)</a:t>
            </a:r>
          </a:p>
        </p:txBody>
      </p:sp>
      <p:sp>
        <p:nvSpPr>
          <p:cNvPr id="12" name="Rounded Rectangle 11"/>
          <p:cNvSpPr/>
          <p:nvPr>
            <p:custDataLst>
              <p:tags r:id="rId2"/>
            </p:custDataLst>
          </p:nvPr>
        </p:nvSpPr>
        <p:spPr bwMode="gray">
          <a:xfrm>
            <a:off x="533400" y="2286000"/>
            <a:ext cx="1975495" cy="449469"/>
          </a:xfrm>
          <a:prstGeom prst="roundRect">
            <a:avLst>
              <a:gd name="adj" fmla="val 6573"/>
            </a:avLst>
          </a:prstGeom>
          <a:solidFill>
            <a:schemeClr val="bg1"/>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a:noAutofit/>
          </a:bodyPr>
          <a:lstStyle/>
          <a:p>
            <a:pPr algn="ctr" defTabSz="913712">
              <a:defRPr/>
            </a:pPr>
            <a:r>
              <a:rPr lang="en-US" sz="1100" b="1" dirty="0" smtClean="0">
                <a:solidFill>
                  <a:srgbClr val="0070C0"/>
                </a:solidFill>
              </a:rPr>
              <a:t>INTER-ENTERPRISE DATA</a:t>
            </a:r>
          </a:p>
          <a:p>
            <a:pPr marL="107895" lvl="1" indent="-107895" algn="ctr">
              <a:spcBef>
                <a:spcPts val="200"/>
              </a:spcBef>
              <a:buClr>
                <a:srgbClr val="11356F"/>
              </a:buClr>
              <a:defRPr/>
            </a:pPr>
            <a:r>
              <a:rPr lang="en-US" sz="900" dirty="0" smtClean="0">
                <a:solidFill>
                  <a:prstClr val="black">
                    <a:lumMod val="65000"/>
                    <a:lumOff val="35000"/>
                  </a:prstClr>
                </a:solidFill>
              </a:rPr>
              <a:t>e.g.,  Call center logs</a:t>
            </a:r>
          </a:p>
        </p:txBody>
      </p:sp>
      <p:sp>
        <p:nvSpPr>
          <p:cNvPr id="13" name="Rounded Rectangle 12"/>
          <p:cNvSpPr/>
          <p:nvPr>
            <p:custDataLst>
              <p:tags r:id="rId3"/>
            </p:custDataLst>
          </p:nvPr>
        </p:nvSpPr>
        <p:spPr bwMode="gray">
          <a:xfrm>
            <a:off x="545433" y="2906489"/>
            <a:ext cx="1975494" cy="370621"/>
          </a:xfrm>
          <a:prstGeom prst="roundRect">
            <a:avLst>
              <a:gd name="adj" fmla="val 6573"/>
            </a:avLst>
          </a:prstGeom>
          <a:solidFill>
            <a:schemeClr val="bg1"/>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numCol="1">
            <a:noAutofit/>
          </a:bodyPr>
          <a:lstStyle/>
          <a:p>
            <a:pPr algn="ctr" defTabSz="913712">
              <a:defRPr/>
            </a:pPr>
            <a:r>
              <a:rPr lang="en-US" sz="1100" b="1" dirty="0" smtClean="0">
                <a:solidFill>
                  <a:srgbClr val="0070C0"/>
                </a:solidFill>
              </a:rPr>
              <a:t>EXTRA-ENTERPRISE DATA</a:t>
            </a:r>
          </a:p>
          <a:p>
            <a:pPr algn="ctr" defTabSz="913712">
              <a:defRPr/>
            </a:pPr>
            <a:r>
              <a:rPr lang="en-US" sz="900" dirty="0" smtClean="0">
                <a:solidFill>
                  <a:prstClr val="black">
                    <a:lumMod val="65000"/>
                    <a:lumOff val="35000"/>
                  </a:prstClr>
                </a:solidFill>
              </a:rPr>
              <a:t>e.g.,  Bureau data</a:t>
            </a:r>
          </a:p>
        </p:txBody>
      </p:sp>
      <p:sp>
        <p:nvSpPr>
          <p:cNvPr id="14" name="Rounded Rectangle 13"/>
          <p:cNvSpPr/>
          <p:nvPr>
            <p:custDataLst>
              <p:tags r:id="rId4"/>
            </p:custDataLst>
          </p:nvPr>
        </p:nvSpPr>
        <p:spPr bwMode="gray">
          <a:xfrm>
            <a:off x="6768577" y="1708552"/>
            <a:ext cx="1755419" cy="253108"/>
          </a:xfrm>
          <a:prstGeom prst="roundRect">
            <a:avLst>
              <a:gd name="adj" fmla="val 6573"/>
            </a:avLst>
          </a:prstGeom>
          <a:solidFill>
            <a:srgbClr val="DCDCDC"/>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a:noAutofit/>
          </a:bodyPr>
          <a:lstStyle/>
          <a:p>
            <a:pPr algn="ctr" defTabSz="913712">
              <a:defRPr/>
            </a:pPr>
            <a:r>
              <a:rPr lang="en-US" sz="1100" b="1" dirty="0" smtClean="0">
                <a:solidFill>
                  <a:srgbClr val="0070C0"/>
                </a:solidFill>
              </a:rPr>
              <a:t>CREDIT &amp; RISK</a:t>
            </a:r>
          </a:p>
        </p:txBody>
      </p:sp>
      <p:sp>
        <p:nvSpPr>
          <p:cNvPr id="15" name="Rounded Rectangle 14"/>
          <p:cNvSpPr/>
          <p:nvPr>
            <p:custDataLst>
              <p:tags r:id="rId5"/>
            </p:custDataLst>
          </p:nvPr>
        </p:nvSpPr>
        <p:spPr bwMode="gray">
          <a:xfrm>
            <a:off x="6768577" y="2152684"/>
            <a:ext cx="1755419" cy="325027"/>
          </a:xfrm>
          <a:prstGeom prst="roundRect">
            <a:avLst>
              <a:gd name="adj" fmla="val 6573"/>
            </a:avLst>
          </a:prstGeom>
          <a:solidFill>
            <a:srgbClr val="DCDCDC"/>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anchor="ctr">
            <a:noAutofit/>
          </a:bodyPr>
          <a:lstStyle/>
          <a:p>
            <a:pPr algn="ctr" defTabSz="913712">
              <a:defRPr/>
            </a:pPr>
            <a:endParaRPr lang="en-US" sz="1100" b="1" dirty="0" smtClean="0">
              <a:solidFill>
                <a:srgbClr val="0070C0"/>
              </a:solidFill>
            </a:endParaRPr>
          </a:p>
          <a:p>
            <a:pPr algn="ctr" defTabSz="913712">
              <a:defRPr/>
            </a:pPr>
            <a:r>
              <a:rPr lang="en-US" sz="1100" b="1" dirty="0" smtClean="0">
                <a:solidFill>
                  <a:srgbClr val="0070C0"/>
                </a:solidFill>
              </a:rPr>
              <a:t>MARKETING</a:t>
            </a:r>
          </a:p>
          <a:p>
            <a:pPr marL="107895" lvl="1" indent="-107895" algn="ctr">
              <a:spcBef>
                <a:spcPts val="200"/>
              </a:spcBef>
              <a:buClr>
                <a:srgbClr val="11356F"/>
              </a:buClr>
              <a:buFont typeface="Arial" pitchFamily="34" charset="0"/>
              <a:buChar char="•"/>
              <a:defRPr/>
            </a:pPr>
            <a:endParaRPr lang="en-US" sz="1100" dirty="0" smtClean="0">
              <a:solidFill>
                <a:prstClr val="black">
                  <a:lumMod val="75000"/>
                  <a:lumOff val="25000"/>
                </a:prstClr>
              </a:solidFill>
            </a:endParaRPr>
          </a:p>
        </p:txBody>
      </p:sp>
      <p:sp>
        <p:nvSpPr>
          <p:cNvPr id="16" name="Rounded Rectangle 15"/>
          <p:cNvSpPr/>
          <p:nvPr>
            <p:custDataLst>
              <p:tags r:id="rId6"/>
            </p:custDataLst>
          </p:nvPr>
        </p:nvSpPr>
        <p:spPr bwMode="gray">
          <a:xfrm>
            <a:off x="6768577" y="2656278"/>
            <a:ext cx="1755419" cy="246541"/>
          </a:xfrm>
          <a:prstGeom prst="roundRect">
            <a:avLst>
              <a:gd name="adj" fmla="val 6573"/>
            </a:avLst>
          </a:prstGeom>
          <a:solidFill>
            <a:srgbClr val="DCDCDC"/>
          </a:solidFill>
          <a:ln w="6350" cap="flat" cmpd="sng" algn="ctr">
            <a:solidFill>
              <a:schemeClr val="bg1">
                <a:lumMod val="65000"/>
              </a:schemeClr>
            </a:solidFill>
            <a:prstDash val="solid"/>
            <a:round/>
            <a:headEnd type="none" w="med" len="med"/>
            <a:tailEnd type="none" w="med" len="med"/>
          </a:ln>
          <a:effectLst>
            <a:outerShdw blurRad="203200" dist="38100" dir="2700000">
              <a:srgbClr val="000000">
                <a:alpha val="44000"/>
              </a:srgbClr>
            </a:outerShdw>
          </a:effectLst>
        </p:spPr>
        <p:txBody>
          <a:bodyPr lIns="36556" tIns="36556" rIns="36556" bIns="36556">
            <a:noAutofit/>
          </a:bodyPr>
          <a:lstStyle/>
          <a:p>
            <a:pPr algn="ctr" defTabSz="913712">
              <a:defRPr/>
            </a:pPr>
            <a:r>
              <a:rPr lang="en-US" sz="1100" b="1" dirty="0" smtClean="0">
                <a:solidFill>
                  <a:srgbClr val="0070C0"/>
                </a:solidFill>
              </a:rPr>
              <a:t>FRAUD</a:t>
            </a:r>
          </a:p>
        </p:txBody>
      </p:sp>
      <p:sp>
        <p:nvSpPr>
          <p:cNvPr id="17" name="TextBox 16"/>
          <p:cNvSpPr txBox="1"/>
          <p:nvPr>
            <p:custDataLst>
              <p:tags r:id="rId7"/>
            </p:custDataLst>
          </p:nvPr>
        </p:nvSpPr>
        <p:spPr bwMode="gray">
          <a:xfrm>
            <a:off x="609061" y="1135380"/>
            <a:ext cx="1891321" cy="289310"/>
          </a:xfrm>
          <a:prstGeom prst="rect">
            <a:avLst/>
          </a:prstGeom>
          <a:noFill/>
        </p:spPr>
        <p:txBody>
          <a:bodyPr wrap="square" lIns="36556" tIns="36556" rIns="36556" bIns="36556" rtlCol="0">
            <a:spAutoFit/>
          </a:bodyPr>
          <a:lstStyle/>
          <a:p>
            <a:r>
              <a:rPr lang="en-US" sz="1400" b="1" dirty="0" smtClean="0">
                <a:solidFill>
                  <a:srgbClr val="0070C0"/>
                </a:solidFill>
                <a:cs typeface="Arial" pitchFamily="34" charset="0"/>
              </a:rPr>
              <a:t>DYNAMIC DATA FEEDS… </a:t>
            </a:r>
            <a:endParaRPr lang="en-US" sz="1400" b="1" dirty="0">
              <a:solidFill>
                <a:srgbClr val="0070C0"/>
              </a:solidFill>
              <a:cs typeface="Arial" pitchFamily="34" charset="0"/>
            </a:endParaRPr>
          </a:p>
        </p:txBody>
      </p:sp>
      <p:sp>
        <p:nvSpPr>
          <p:cNvPr id="18" name="TextBox 17"/>
          <p:cNvSpPr txBox="1"/>
          <p:nvPr>
            <p:custDataLst>
              <p:tags r:id="rId8"/>
            </p:custDataLst>
          </p:nvPr>
        </p:nvSpPr>
        <p:spPr bwMode="gray">
          <a:xfrm>
            <a:off x="6714746" y="1135380"/>
            <a:ext cx="2080413" cy="289310"/>
          </a:xfrm>
          <a:prstGeom prst="rect">
            <a:avLst/>
          </a:prstGeom>
          <a:noFill/>
        </p:spPr>
        <p:txBody>
          <a:bodyPr wrap="square" lIns="36556" tIns="36556" rIns="36556" bIns="36556" rtlCol="0">
            <a:spAutoFit/>
          </a:bodyPr>
          <a:lstStyle/>
          <a:p>
            <a:r>
              <a:rPr lang="en-US" sz="1400" b="1" dirty="0" smtClean="0">
                <a:solidFill>
                  <a:srgbClr val="0070C0"/>
                </a:solidFill>
                <a:cs typeface="Arial" pitchFamily="34" charset="0"/>
              </a:rPr>
              <a:t>…DYNAMIC APPLICATIONS</a:t>
            </a:r>
            <a:endParaRPr lang="en-US" sz="1400" b="1" dirty="0">
              <a:solidFill>
                <a:srgbClr val="0070C0"/>
              </a:solidFill>
            </a:endParaRPr>
          </a:p>
        </p:txBody>
      </p:sp>
      <p:sp>
        <p:nvSpPr>
          <p:cNvPr id="22" name="Oval 4"/>
          <p:cNvSpPr/>
          <p:nvPr>
            <p:custDataLst>
              <p:tags r:id="rId9"/>
            </p:custDataLst>
          </p:nvPr>
        </p:nvSpPr>
        <p:spPr bwMode="gray">
          <a:xfrm>
            <a:off x="3250129" y="1135405"/>
            <a:ext cx="2734366" cy="326853"/>
          </a:xfrm>
          <a:prstGeom prst="roundRect">
            <a:avLst/>
          </a:prstGeom>
          <a:noFill/>
        </p:spPr>
        <p:txBody>
          <a:bodyPr wrap="square" lIns="36556" tIns="36556" rIns="36556" bIns="36556" rtlCol="0" anchor="ctr">
            <a:spAutoFit/>
          </a:bodyPr>
          <a:lstStyle/>
          <a:p>
            <a:pPr algn="ctr">
              <a:lnSpc>
                <a:spcPct val="90000"/>
              </a:lnSpc>
              <a:spcAft>
                <a:spcPct val="35000"/>
              </a:spcAft>
              <a:defRPr/>
            </a:pPr>
            <a:r>
              <a:rPr lang="en-US" sz="1600" b="1" dirty="0">
                <a:solidFill>
                  <a:srgbClr val="0070C0"/>
                </a:solidFill>
              </a:rPr>
              <a:t>Opera </a:t>
            </a:r>
            <a:r>
              <a:rPr lang="en-US" sz="1600" b="1" dirty="0" smtClean="0">
                <a:solidFill>
                  <a:srgbClr val="0070C0"/>
                </a:solidFill>
              </a:rPr>
              <a:t>Customer Signals </a:t>
            </a:r>
            <a:r>
              <a:rPr lang="en-US" sz="1600" b="1" dirty="0">
                <a:solidFill>
                  <a:srgbClr val="0070C0"/>
                </a:solidFill>
              </a:rPr>
              <a:t>Hub</a:t>
            </a:r>
          </a:p>
        </p:txBody>
      </p:sp>
      <p:grpSp>
        <p:nvGrpSpPr>
          <p:cNvPr id="4" name="Group 38"/>
          <p:cNvGrpSpPr/>
          <p:nvPr/>
        </p:nvGrpSpPr>
        <p:grpSpPr bwMode="gray">
          <a:xfrm>
            <a:off x="7548803" y="2872668"/>
            <a:ext cx="274320" cy="274320"/>
            <a:chOff x="6742426" y="5114768"/>
            <a:chExt cx="274320" cy="274320"/>
          </a:xfrm>
        </p:grpSpPr>
        <p:sp>
          <p:nvSpPr>
            <p:cNvPr id="24" name="Oval 23"/>
            <p:cNvSpPr/>
            <p:nvPr>
              <p:custDataLst>
                <p:tags r:id="rId23"/>
              </p:custDataLst>
            </p:nvPr>
          </p:nvSpPr>
          <p:spPr bwMode="gray">
            <a:xfrm>
              <a:off x="6810600" y="5183348"/>
              <a:ext cx="137972" cy="13716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36576" tIns="36576" rIns="36576" bIns="36576" anchor="ctr"/>
            <a:lstStyle/>
            <a:p>
              <a:pPr algn="ctr">
                <a:defRPr/>
              </a:pPr>
              <a:endParaRPr lang="en-US" sz="900" dirty="0">
                <a:solidFill>
                  <a:prstClr val="black">
                    <a:lumMod val="65000"/>
                    <a:lumOff val="35000"/>
                  </a:prstClr>
                </a:solidFill>
              </a:endParaRPr>
            </a:p>
          </p:txBody>
        </p:sp>
        <p:sp>
          <p:nvSpPr>
            <p:cNvPr id="25" name="Oval 24"/>
            <p:cNvSpPr/>
            <p:nvPr>
              <p:custDataLst>
                <p:tags r:id="rId24"/>
              </p:custDataLst>
            </p:nvPr>
          </p:nvSpPr>
          <p:spPr bwMode="gray">
            <a:xfrm>
              <a:off x="6742426" y="5114768"/>
              <a:ext cx="274320" cy="274320"/>
            </a:xfrm>
            <a:prstGeom prst="ellipse">
              <a:avLst/>
            </a:prstGeom>
            <a:noFill/>
            <a:ln>
              <a:solidFill>
                <a:srgbClr val="FFCC66"/>
              </a:solidFill>
            </a:ln>
            <a:effectLst/>
          </p:spPr>
          <p:style>
            <a:lnRef idx="1">
              <a:schemeClr val="accent1"/>
            </a:lnRef>
            <a:fillRef idx="3">
              <a:schemeClr val="accent1"/>
            </a:fillRef>
            <a:effectRef idx="2">
              <a:schemeClr val="accent1"/>
            </a:effectRef>
            <a:fontRef idx="minor">
              <a:schemeClr val="lt1"/>
            </a:fontRef>
          </p:style>
          <p:txBody>
            <a:bodyPr lIns="36576" tIns="36576" rIns="36576" bIns="36576" anchor="ctr"/>
            <a:lstStyle/>
            <a:p>
              <a:pPr algn="ctr">
                <a:defRPr/>
              </a:pPr>
              <a:endParaRPr lang="en-US" sz="900" dirty="0">
                <a:solidFill>
                  <a:prstClr val="black">
                    <a:lumMod val="65000"/>
                    <a:lumOff val="35000"/>
                  </a:prstClr>
                </a:solidFill>
              </a:endParaRPr>
            </a:p>
          </p:txBody>
        </p:sp>
      </p:grpSp>
      <p:cxnSp>
        <p:nvCxnSpPr>
          <p:cNvPr id="27" name="Shape 59"/>
          <p:cNvCxnSpPr/>
          <p:nvPr/>
        </p:nvCxnSpPr>
        <p:spPr bwMode="gray">
          <a:xfrm rot="5400000">
            <a:off x="5672842" y="2354354"/>
            <a:ext cx="1094753" cy="2931489"/>
          </a:xfrm>
          <a:prstGeom prst="bentConnector3">
            <a:avLst>
              <a:gd name="adj1" fmla="val 120881"/>
            </a:avLst>
          </a:prstGeom>
          <a:ln w="12700" cmpd="sng">
            <a:solidFill>
              <a:srgbClr val="FF6600"/>
            </a:solidFill>
            <a:prstDash val="dash"/>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bwMode="gray">
          <a:xfrm>
            <a:off x="3387292" y="1435300"/>
            <a:ext cx="2734366" cy="2886455"/>
          </a:xfrm>
          <a:prstGeom prst="ellipse">
            <a:avLst/>
          </a:prstGeom>
          <a:solidFill>
            <a:schemeClr val="bg1"/>
          </a:solidFill>
          <a:ln w="12700" cap="flat" cmpd="sng" algn="ctr">
            <a:solidFill>
              <a:schemeClr val="accent1">
                <a:lumMod val="60000"/>
                <a:lumOff val="40000"/>
              </a:schemeClr>
            </a:solidFill>
            <a:prstDash val="solid"/>
            <a:round/>
            <a:headEnd type="none" w="med" len="med"/>
            <a:tailEnd type="none" w="med" len="med"/>
          </a:ln>
          <a:effectLst>
            <a:outerShdw blurRad="368300" dist="38100" dir="2700000">
              <a:srgbClr val="000000">
                <a:alpha val="44000"/>
              </a:srgbClr>
            </a:outerShdw>
          </a:effectLst>
        </p:spPr>
        <p:txBody>
          <a:bodyPr lIns="36556" tIns="36556" rIns="36556" bIns="36556" numCol="2">
            <a:noAutofit/>
          </a:bodyPr>
          <a:lstStyle/>
          <a:p>
            <a:pPr defTabSz="456963">
              <a:defRPr/>
            </a:pPr>
            <a:endParaRPr lang="en-US" sz="900" b="1" dirty="0">
              <a:solidFill>
                <a:srgbClr val="0070C0"/>
              </a:solidFill>
            </a:endParaRPr>
          </a:p>
        </p:txBody>
      </p:sp>
      <p:pic>
        <p:nvPicPr>
          <p:cNvPr id="29" name="Picture 4" descr="http://us.123rf.com/400wm/400/400/kurhan/kurhan0904/kurhan090400371/4780776-happy-family-shopping-father-mother-and-boy-with-plant.jpg"/>
          <p:cNvPicPr>
            <a:picLocks noChangeAspect="1" noChangeArrowheads="1"/>
          </p:cNvPicPr>
          <p:nvPr>
            <p:custDataLst>
              <p:tags r:id="rId10"/>
            </p:custDataLst>
          </p:nvPr>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rcRect/>
          <a:stretch>
            <a:fillRect/>
          </a:stretch>
        </p:blipFill>
        <p:spPr bwMode="gray">
          <a:xfrm>
            <a:off x="4393809" y="1708557"/>
            <a:ext cx="584175" cy="721203"/>
          </a:xfrm>
          <a:prstGeom prst="rect">
            <a:avLst/>
          </a:prstGeom>
          <a:noFill/>
        </p:spPr>
      </p:pic>
      <p:cxnSp>
        <p:nvCxnSpPr>
          <p:cNvPr id="30" name="Straight Arrow Connector 29"/>
          <p:cNvCxnSpPr/>
          <p:nvPr>
            <p:custDataLst>
              <p:tags r:id="rId11"/>
            </p:custDataLst>
          </p:nvPr>
        </p:nvCxnSpPr>
        <p:spPr bwMode="gray">
          <a:xfrm>
            <a:off x="4058896" y="2665347"/>
            <a:ext cx="1517910" cy="0"/>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Freeform 30"/>
          <p:cNvSpPr/>
          <p:nvPr>
            <p:custDataLst>
              <p:tags r:id="rId12"/>
            </p:custDataLst>
          </p:nvPr>
        </p:nvSpPr>
        <p:spPr bwMode="gray">
          <a:xfrm>
            <a:off x="4058896" y="2429758"/>
            <a:ext cx="1453428" cy="190857"/>
          </a:xfrm>
          <a:custGeom>
            <a:avLst/>
            <a:gdLst>
              <a:gd name="connsiteX0" fmla="*/ 0 w 1736436"/>
              <a:gd name="connsiteY0" fmla="*/ 332509 h 332509"/>
              <a:gd name="connsiteX1" fmla="*/ 286327 w 1736436"/>
              <a:gd name="connsiteY1" fmla="*/ 157018 h 332509"/>
              <a:gd name="connsiteX2" fmla="*/ 480291 w 1736436"/>
              <a:gd name="connsiteY2" fmla="*/ 277091 h 332509"/>
              <a:gd name="connsiteX3" fmla="*/ 757381 w 1736436"/>
              <a:gd name="connsiteY3" fmla="*/ 110836 h 332509"/>
              <a:gd name="connsiteX4" fmla="*/ 1154545 w 1736436"/>
              <a:gd name="connsiteY4" fmla="*/ 286327 h 332509"/>
              <a:gd name="connsiteX5" fmla="*/ 1736436 w 1736436"/>
              <a:gd name="connsiteY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436" h="332509">
                <a:moveTo>
                  <a:pt x="0" y="332509"/>
                </a:moveTo>
                <a:cubicBezTo>
                  <a:pt x="103139" y="249381"/>
                  <a:pt x="206279" y="166254"/>
                  <a:pt x="286327" y="157018"/>
                </a:cubicBezTo>
                <a:cubicBezTo>
                  <a:pt x="366375" y="147782"/>
                  <a:pt x="401782" y="284788"/>
                  <a:pt x="480291" y="277091"/>
                </a:cubicBezTo>
                <a:cubicBezTo>
                  <a:pt x="558800" y="269394"/>
                  <a:pt x="645005" y="109297"/>
                  <a:pt x="757381" y="110836"/>
                </a:cubicBezTo>
                <a:cubicBezTo>
                  <a:pt x="869757" y="112375"/>
                  <a:pt x="991369" y="304800"/>
                  <a:pt x="1154545" y="286327"/>
                </a:cubicBezTo>
                <a:cubicBezTo>
                  <a:pt x="1317721" y="267854"/>
                  <a:pt x="1527078" y="133927"/>
                  <a:pt x="1736436" y="0"/>
                </a:cubicBez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lIns="91390" tIns="45697" rIns="91390" bIns="45697" rtlCol="0" anchor="ctr"/>
          <a:lstStyle/>
          <a:p>
            <a:pPr algn="ctr"/>
            <a:endParaRPr lang="en-GB">
              <a:solidFill>
                <a:prstClr val="black"/>
              </a:solidFill>
            </a:endParaRPr>
          </a:p>
        </p:txBody>
      </p:sp>
      <p:sp>
        <p:nvSpPr>
          <p:cNvPr id="32" name="TextBox 31"/>
          <p:cNvSpPr txBox="1"/>
          <p:nvPr>
            <p:custDataLst>
              <p:tags r:id="rId13"/>
            </p:custDataLst>
          </p:nvPr>
        </p:nvSpPr>
        <p:spPr bwMode="gray">
          <a:xfrm>
            <a:off x="4561305" y="2706886"/>
            <a:ext cx="312714" cy="212366"/>
          </a:xfrm>
          <a:prstGeom prst="rect">
            <a:avLst/>
          </a:prstGeom>
          <a:noFill/>
        </p:spPr>
        <p:txBody>
          <a:bodyPr wrap="square" lIns="36556" tIns="36556" rIns="36556" bIns="36556" rtlCol="0" anchor="ctr">
            <a:spAutoFit/>
          </a:bodyPr>
          <a:lstStyle/>
          <a:p>
            <a:r>
              <a:rPr lang="en-US" sz="900" b="1" dirty="0" smtClean="0">
                <a:solidFill>
                  <a:prstClr val="black">
                    <a:lumMod val="65000"/>
                    <a:lumOff val="35000"/>
                  </a:prstClr>
                </a:solidFill>
              </a:rPr>
              <a:t>Time</a:t>
            </a:r>
            <a:endParaRPr lang="en-US" sz="900" b="1" dirty="0">
              <a:solidFill>
                <a:prstClr val="black">
                  <a:lumMod val="65000"/>
                  <a:lumOff val="35000"/>
                </a:prstClr>
              </a:solidFill>
            </a:endParaRPr>
          </a:p>
        </p:txBody>
      </p:sp>
      <p:sp>
        <p:nvSpPr>
          <p:cNvPr id="33" name="Rectangle 32"/>
          <p:cNvSpPr/>
          <p:nvPr>
            <p:custDataLst>
              <p:tags r:id="rId14"/>
            </p:custDataLst>
          </p:nvPr>
        </p:nvSpPr>
        <p:spPr bwMode="gray">
          <a:xfrm>
            <a:off x="3883035" y="2837615"/>
            <a:ext cx="1777914" cy="1258766"/>
          </a:xfrm>
          <a:prstGeom prst="rect">
            <a:avLst/>
          </a:prstGeom>
          <a:noFill/>
          <a:ln w="6350" cap="flat" cmpd="sng" algn="ctr">
            <a:noFill/>
            <a:prstDash val="solid"/>
            <a:round/>
            <a:headEnd type="none" w="med" len="med"/>
            <a:tailEnd type="none" w="med" len="med"/>
          </a:ln>
          <a:effectLst/>
        </p:spPr>
        <p:txBody>
          <a:bodyPr wrap="square" lIns="36556" tIns="36556" rIns="36556" bIns="36556">
            <a:spAutoFit/>
          </a:bodyPr>
          <a:lstStyle/>
          <a:p>
            <a:pPr marL="0" lvl="1" algn="ctr">
              <a:spcBef>
                <a:spcPts val="200"/>
              </a:spcBef>
              <a:buClr>
                <a:srgbClr val="11356F"/>
              </a:buClr>
              <a:defRPr/>
            </a:pPr>
            <a:r>
              <a:rPr lang="en-US" altLang="en-US" sz="1000" b="1" dirty="0" smtClean="0">
                <a:solidFill>
                  <a:srgbClr val="0070C0"/>
                </a:solidFill>
              </a:rPr>
              <a:t>ONGOING SET OF PREDICTIVE SIGNALS</a:t>
            </a:r>
          </a:p>
          <a:p>
            <a:pPr marL="107895" lvl="1" indent="-107895">
              <a:spcBef>
                <a:spcPts val="200"/>
              </a:spcBef>
              <a:buClr>
                <a:srgbClr val="11356F"/>
              </a:buClr>
              <a:defRPr/>
            </a:pPr>
            <a:r>
              <a:rPr lang="en-US" altLang="en-US" sz="1000" dirty="0" smtClean="0">
                <a:solidFill>
                  <a:prstClr val="black">
                    <a:lumMod val="65000"/>
                    <a:lumOff val="35000"/>
                  </a:prstClr>
                </a:solidFill>
              </a:rPr>
              <a:t>e.g., Changes in Social/Work Situation,</a:t>
            </a:r>
          </a:p>
          <a:p>
            <a:pPr marL="107895" lvl="1" indent="-107895">
              <a:spcBef>
                <a:spcPts val="200"/>
              </a:spcBef>
              <a:buClr>
                <a:srgbClr val="11356F"/>
              </a:buClr>
              <a:defRPr/>
            </a:pPr>
            <a:r>
              <a:rPr lang="en-US" altLang="en-US" sz="1000" dirty="0" smtClean="0">
                <a:solidFill>
                  <a:prstClr val="black">
                    <a:lumMod val="65000"/>
                    <a:lumOff val="35000"/>
                  </a:prstClr>
                </a:solidFill>
              </a:rPr>
              <a:t>    Changes in Financial Health, </a:t>
            </a:r>
          </a:p>
          <a:p>
            <a:pPr marL="107895" lvl="1" indent="-107895">
              <a:spcBef>
                <a:spcPts val="200"/>
              </a:spcBef>
              <a:buClr>
                <a:srgbClr val="11356F"/>
              </a:buClr>
              <a:defRPr/>
            </a:pPr>
            <a:r>
              <a:rPr lang="en-US" altLang="en-US" sz="1000" dirty="0" smtClean="0">
                <a:solidFill>
                  <a:prstClr val="black">
                    <a:lumMod val="65000"/>
                    <a:lumOff val="35000"/>
                  </a:prstClr>
                </a:solidFill>
              </a:rPr>
              <a:t>    Category Spending Trends/Opportunities</a:t>
            </a:r>
          </a:p>
        </p:txBody>
      </p:sp>
      <p:grpSp>
        <p:nvGrpSpPr>
          <p:cNvPr id="5" name="Group 34"/>
          <p:cNvGrpSpPr/>
          <p:nvPr/>
        </p:nvGrpSpPr>
        <p:grpSpPr bwMode="gray">
          <a:xfrm>
            <a:off x="4617315" y="4116012"/>
            <a:ext cx="274320" cy="274320"/>
            <a:chOff x="6247514" y="3916827"/>
            <a:chExt cx="274320" cy="274320"/>
          </a:xfrm>
        </p:grpSpPr>
        <p:sp>
          <p:nvSpPr>
            <p:cNvPr id="35" name="Oval 34"/>
            <p:cNvSpPr/>
            <p:nvPr>
              <p:custDataLst>
                <p:tags r:id="rId21"/>
              </p:custDataLst>
            </p:nvPr>
          </p:nvSpPr>
          <p:spPr bwMode="gray">
            <a:xfrm>
              <a:off x="6316094" y="3985407"/>
              <a:ext cx="137161" cy="13716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36576" tIns="36576" rIns="36576" bIns="36576" anchor="ctr"/>
            <a:lstStyle/>
            <a:p>
              <a:pPr algn="ctr">
                <a:defRPr/>
              </a:pPr>
              <a:endParaRPr lang="en-US" sz="1000" dirty="0">
                <a:solidFill>
                  <a:prstClr val="black">
                    <a:lumMod val="65000"/>
                    <a:lumOff val="35000"/>
                  </a:prstClr>
                </a:solidFill>
              </a:endParaRPr>
            </a:p>
          </p:txBody>
        </p:sp>
        <p:sp>
          <p:nvSpPr>
            <p:cNvPr id="36" name="Oval 35"/>
            <p:cNvSpPr/>
            <p:nvPr>
              <p:custDataLst>
                <p:tags r:id="rId22"/>
              </p:custDataLst>
            </p:nvPr>
          </p:nvSpPr>
          <p:spPr bwMode="gray">
            <a:xfrm>
              <a:off x="6247514" y="3916827"/>
              <a:ext cx="274320" cy="274320"/>
            </a:xfrm>
            <a:prstGeom prst="ellipse">
              <a:avLst/>
            </a:prstGeom>
            <a:noFill/>
            <a:ln>
              <a:solidFill>
                <a:srgbClr val="FFCC66"/>
              </a:solidFill>
            </a:ln>
            <a:effectLst/>
          </p:spPr>
          <p:style>
            <a:lnRef idx="1">
              <a:schemeClr val="accent1"/>
            </a:lnRef>
            <a:fillRef idx="3">
              <a:schemeClr val="accent1"/>
            </a:fillRef>
            <a:effectRef idx="2">
              <a:schemeClr val="accent1"/>
            </a:effectRef>
            <a:fontRef idx="minor">
              <a:schemeClr val="lt1"/>
            </a:fontRef>
          </p:style>
          <p:txBody>
            <a:bodyPr lIns="36576" tIns="36576" rIns="36576" bIns="36576" anchor="ctr"/>
            <a:lstStyle/>
            <a:p>
              <a:pPr algn="ctr">
                <a:defRPr/>
              </a:pPr>
              <a:endParaRPr lang="en-US" sz="1000" dirty="0">
                <a:solidFill>
                  <a:prstClr val="black">
                    <a:lumMod val="65000"/>
                    <a:lumOff val="35000"/>
                  </a:prstClr>
                </a:solidFill>
              </a:endParaRPr>
            </a:p>
          </p:txBody>
        </p:sp>
      </p:grpSp>
      <p:sp>
        <p:nvSpPr>
          <p:cNvPr id="8" name=" 3"/>
          <p:cNvSpPr/>
          <p:nvPr>
            <p:custDataLst>
              <p:tags r:id="rId15"/>
            </p:custDataLst>
          </p:nvPr>
        </p:nvSpPr>
        <p:spPr bwMode="gray">
          <a:xfrm rot="2700000">
            <a:off x="2384519" y="1678754"/>
            <a:ext cx="1068216" cy="713401"/>
          </a:xfrm>
          <a:prstGeom prst="swooshArrow">
            <a:avLst>
              <a:gd name="adj1" fmla="val 27981"/>
              <a:gd name="adj2" fmla="val 28602"/>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9" name=" 3"/>
          <p:cNvSpPr/>
          <p:nvPr>
            <p:custDataLst>
              <p:tags r:id="rId16"/>
            </p:custDataLst>
          </p:nvPr>
        </p:nvSpPr>
        <p:spPr bwMode="gray">
          <a:xfrm rot="21227337" flipV="1">
            <a:off x="2321666" y="2287231"/>
            <a:ext cx="1068216" cy="666773"/>
          </a:xfrm>
          <a:prstGeom prst="swooshArrow">
            <a:avLst>
              <a:gd name="adj1" fmla="val 27981"/>
              <a:gd name="adj2" fmla="val 28602"/>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10" name=" 3"/>
          <p:cNvSpPr/>
          <p:nvPr>
            <p:custDataLst>
              <p:tags r:id="rId17"/>
            </p:custDataLst>
          </p:nvPr>
        </p:nvSpPr>
        <p:spPr bwMode="gray">
          <a:xfrm rot="21257810" flipV="1">
            <a:off x="2444778" y="2831002"/>
            <a:ext cx="1068216" cy="658515"/>
          </a:xfrm>
          <a:prstGeom prst="swooshArrow">
            <a:avLst>
              <a:gd name="adj1" fmla="val 27981"/>
              <a:gd name="adj2" fmla="val 28071"/>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19" name=" 3"/>
          <p:cNvSpPr/>
          <p:nvPr>
            <p:custDataLst>
              <p:tags r:id="rId18"/>
            </p:custDataLst>
          </p:nvPr>
        </p:nvSpPr>
        <p:spPr bwMode="gray">
          <a:xfrm rot="21371574">
            <a:off x="5749081" y="1729635"/>
            <a:ext cx="1068216" cy="713401"/>
          </a:xfrm>
          <a:prstGeom prst="swooshArrow">
            <a:avLst>
              <a:gd name="adj1" fmla="val 27981"/>
              <a:gd name="adj2" fmla="val 28602"/>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20" name=" 3"/>
          <p:cNvSpPr/>
          <p:nvPr>
            <p:custDataLst>
              <p:tags r:id="rId19"/>
            </p:custDataLst>
          </p:nvPr>
        </p:nvSpPr>
        <p:spPr bwMode="gray">
          <a:xfrm rot="285092">
            <a:off x="5700728" y="2188030"/>
            <a:ext cx="1088827" cy="579367"/>
          </a:xfrm>
          <a:prstGeom prst="swooshArrow">
            <a:avLst>
              <a:gd name="adj1" fmla="val 34472"/>
              <a:gd name="adj2" fmla="val 28602"/>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21" name=" 3"/>
          <p:cNvSpPr/>
          <p:nvPr>
            <p:custDataLst>
              <p:tags r:id="rId20"/>
            </p:custDataLst>
          </p:nvPr>
        </p:nvSpPr>
        <p:spPr bwMode="gray">
          <a:xfrm rot="234513">
            <a:off x="5779325" y="2652889"/>
            <a:ext cx="968716" cy="635597"/>
          </a:xfrm>
          <a:prstGeom prst="swooshArrow">
            <a:avLst>
              <a:gd name="adj1" fmla="val 27981"/>
              <a:gd name="adj2" fmla="val 28602"/>
            </a:avLst>
          </a:prstGeom>
          <a:gradFill>
            <a:gsLst>
              <a:gs pos="13000">
                <a:schemeClr val="bg1">
                  <a:lumMod val="65000"/>
                </a:schemeClr>
              </a:gs>
              <a:gs pos="98000">
                <a:srgbClr val="EED89D">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91390" tIns="45697" rIns="91390" bIns="45697"/>
          <a:lstStyle/>
          <a:p>
            <a:pPr>
              <a:defRPr/>
            </a:pPr>
            <a:endParaRPr lang="en-GB" altLang="zh-CN" sz="1000" dirty="0">
              <a:solidFill>
                <a:srgbClr val="FFFFFF"/>
              </a:solidFill>
              <a:cs typeface="Arial" charset="0"/>
            </a:endParaRPr>
          </a:p>
        </p:txBody>
      </p:sp>
      <p:sp>
        <p:nvSpPr>
          <p:cNvPr id="26" name="Rounded Rectangle 25"/>
          <p:cNvSpPr/>
          <p:nvPr/>
        </p:nvSpPr>
        <p:spPr bwMode="gray">
          <a:xfrm>
            <a:off x="5758794" y="4116010"/>
            <a:ext cx="1647851" cy="410269"/>
          </a:xfrm>
          <a:prstGeom prst="round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lIns="91390" tIns="45697" rIns="91390" bIns="45697" rtlCol="0" anchor="ctr"/>
          <a:lstStyle/>
          <a:p>
            <a:pPr algn="ctr"/>
            <a:endParaRPr lang="en-US" sz="1100" b="1" dirty="0" smtClean="0">
              <a:solidFill>
                <a:srgbClr val="EE6000"/>
              </a:solidFill>
            </a:endParaRPr>
          </a:p>
          <a:p>
            <a:pPr algn="ctr"/>
            <a:r>
              <a:rPr lang="en-US" sz="1100" b="1" dirty="0" smtClean="0">
                <a:solidFill>
                  <a:srgbClr val="EE6000"/>
                </a:solidFill>
              </a:rPr>
              <a:t>Continuous Feedback</a:t>
            </a:r>
            <a:endParaRPr lang="en-US" sz="1100" b="1" dirty="0">
              <a:solidFill>
                <a:srgbClr val="EE6000"/>
              </a:solidFill>
            </a:endParaRPr>
          </a:p>
        </p:txBody>
      </p:sp>
      <p:sp>
        <p:nvSpPr>
          <p:cNvPr id="38" name="TextBox 37"/>
          <p:cNvSpPr txBox="1"/>
          <p:nvPr/>
        </p:nvSpPr>
        <p:spPr>
          <a:xfrm>
            <a:off x="457199" y="5029205"/>
            <a:ext cx="3513464" cy="538563"/>
          </a:xfrm>
          <a:prstGeom prst="rect">
            <a:avLst/>
          </a:prstGeom>
          <a:noFill/>
        </p:spPr>
        <p:txBody>
          <a:bodyPr wrap="square" lIns="91390" tIns="45697" rIns="91390" bIns="45697" rtlCol="0">
            <a:spAutoFit/>
          </a:bodyPr>
          <a:lstStyle/>
          <a:p>
            <a:pPr defTabSz="456963"/>
            <a:r>
              <a:rPr lang="en-US" sz="1400" b="1" dirty="0" smtClean="0">
                <a:solidFill>
                  <a:srgbClr val="0070C0"/>
                </a:solidFill>
              </a:rPr>
              <a:t>Tangible Profit/Productivity Gains:</a:t>
            </a:r>
            <a:r>
              <a:rPr lang="en-US" sz="1400" dirty="0" smtClean="0">
                <a:solidFill>
                  <a:srgbClr val="0070C0"/>
                </a:solidFill>
              </a:rPr>
              <a:t/>
            </a:r>
            <a:br>
              <a:rPr lang="en-US" sz="1400" dirty="0" smtClean="0">
                <a:solidFill>
                  <a:srgbClr val="0070C0"/>
                </a:solidFill>
              </a:rPr>
            </a:br>
            <a:endParaRPr lang="en-US" sz="1400" dirty="0">
              <a:solidFill>
                <a:srgbClr val="0070C0"/>
              </a:solidFill>
            </a:endParaRPr>
          </a:p>
        </p:txBody>
      </p:sp>
      <p:sp>
        <p:nvSpPr>
          <p:cNvPr id="39" name="Rounded Rectangle 38"/>
          <p:cNvSpPr/>
          <p:nvPr/>
        </p:nvSpPr>
        <p:spPr bwMode="gray">
          <a:xfrm>
            <a:off x="457200" y="5470403"/>
            <a:ext cx="2489750" cy="748284"/>
          </a:xfrm>
          <a:prstGeom prst="roundRect">
            <a:avLst>
              <a:gd name="adj" fmla="val 7576"/>
            </a:avLst>
          </a:prstGeom>
          <a:solidFill>
            <a:schemeClr val="bg1">
              <a:lumMod val="95000"/>
            </a:schemeClr>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91390" tIns="45697" rIns="91390" bIns="45697" anchor="ctr"/>
          <a:lstStyle/>
          <a:p>
            <a:pPr algn="ctr" defTabSz="456963"/>
            <a:r>
              <a:rPr lang="en-US" sz="1200" b="1" dirty="0">
                <a:solidFill>
                  <a:srgbClr val="0070C0"/>
                </a:solidFill>
              </a:rPr>
              <a:t>$60MM in annual bust-out fraud savings</a:t>
            </a:r>
            <a:r>
              <a:rPr lang="en-US" sz="1200" b="1" dirty="0">
                <a:solidFill>
                  <a:srgbClr val="004080"/>
                </a:solidFill>
              </a:rPr>
              <a:t> </a:t>
            </a:r>
            <a:r>
              <a:rPr lang="en-US" sz="1200" dirty="0">
                <a:solidFill>
                  <a:srgbClr val="595959"/>
                </a:solidFill>
              </a:rPr>
              <a:t>at a Top 5 bank</a:t>
            </a:r>
          </a:p>
        </p:txBody>
      </p:sp>
      <p:sp>
        <p:nvSpPr>
          <p:cNvPr id="37" name="Rounded Rectangle 36"/>
          <p:cNvSpPr/>
          <p:nvPr/>
        </p:nvSpPr>
        <p:spPr bwMode="gray">
          <a:xfrm>
            <a:off x="3236825" y="5470403"/>
            <a:ext cx="2489750" cy="748284"/>
          </a:xfrm>
          <a:prstGeom prst="roundRect">
            <a:avLst>
              <a:gd name="adj" fmla="val 7576"/>
            </a:avLst>
          </a:prstGeom>
          <a:solidFill>
            <a:schemeClr val="bg1">
              <a:lumMod val="95000"/>
            </a:schemeClr>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91390" tIns="45697" rIns="91390" bIns="45697" anchor="ctr"/>
          <a:lstStyle/>
          <a:p>
            <a:pPr algn="ctr" defTabSz="456963"/>
            <a:r>
              <a:rPr lang="en-US" sz="1200" b="1" dirty="0">
                <a:solidFill>
                  <a:srgbClr val="0070C0"/>
                </a:solidFill>
              </a:rPr>
              <a:t>$45MM </a:t>
            </a:r>
            <a:r>
              <a:rPr lang="en-US" sz="1200" b="1" dirty="0" smtClean="0">
                <a:solidFill>
                  <a:srgbClr val="0070C0"/>
                </a:solidFill>
              </a:rPr>
              <a:t>NPV </a:t>
            </a:r>
            <a:r>
              <a:rPr lang="en-US" sz="1200" dirty="0" smtClean="0">
                <a:solidFill>
                  <a:srgbClr val="595959"/>
                </a:solidFill>
              </a:rPr>
              <a:t>for a portfolio of a Top 3 </a:t>
            </a:r>
            <a:r>
              <a:rPr lang="en-US" sz="1200" dirty="0" smtClean="0">
                <a:solidFill>
                  <a:prstClr val="black">
                    <a:lumMod val="65000"/>
                    <a:lumOff val="35000"/>
                  </a:prstClr>
                </a:solidFill>
              </a:rPr>
              <a:t>card </a:t>
            </a:r>
            <a:r>
              <a:rPr lang="en-US" sz="1200" dirty="0">
                <a:solidFill>
                  <a:prstClr val="black">
                    <a:lumMod val="65000"/>
                    <a:lumOff val="35000"/>
                  </a:prstClr>
                </a:solidFill>
              </a:rPr>
              <a:t>issuer </a:t>
            </a:r>
            <a:r>
              <a:rPr lang="en-US" sz="1200" dirty="0" smtClean="0">
                <a:solidFill>
                  <a:prstClr val="black">
                    <a:lumMod val="65000"/>
                    <a:lumOff val="35000"/>
                  </a:prstClr>
                </a:solidFill>
              </a:rPr>
              <a:t>by optimizing credit line management </a:t>
            </a:r>
            <a:endParaRPr lang="en-US" sz="1200" dirty="0">
              <a:solidFill>
                <a:prstClr val="black">
                  <a:lumMod val="65000"/>
                  <a:lumOff val="35000"/>
                </a:prstClr>
              </a:solidFill>
            </a:endParaRPr>
          </a:p>
        </p:txBody>
      </p:sp>
      <p:sp>
        <p:nvSpPr>
          <p:cNvPr id="40" name="Rounded Rectangle 39"/>
          <p:cNvSpPr/>
          <p:nvPr/>
        </p:nvSpPr>
        <p:spPr bwMode="gray">
          <a:xfrm>
            <a:off x="5984495" y="5470403"/>
            <a:ext cx="2489750" cy="748284"/>
          </a:xfrm>
          <a:prstGeom prst="roundRect">
            <a:avLst>
              <a:gd name="adj" fmla="val 7576"/>
            </a:avLst>
          </a:prstGeom>
          <a:solidFill>
            <a:schemeClr val="bg1">
              <a:lumMod val="95000"/>
            </a:schemeClr>
          </a:solidFill>
          <a:ln w="6350" cap="flat" cmpd="sng" algn="ctr">
            <a:solidFill>
              <a:schemeClr val="bg1">
                <a:lumMod val="75000"/>
              </a:schemeClr>
            </a:solidFill>
            <a:prstDash val="solid"/>
            <a:round/>
            <a:headEnd type="none" w="med" len="med"/>
            <a:tailEnd type="none" w="med" len="med"/>
          </a:ln>
          <a:effectLst>
            <a:outerShdw blurRad="203200" dist="38100" dir="2700000">
              <a:srgbClr val="000000">
                <a:alpha val="44000"/>
              </a:srgbClr>
            </a:outerShdw>
          </a:effectLst>
        </p:spPr>
        <p:txBody>
          <a:bodyPr lIns="91390" tIns="45697" rIns="91390" bIns="45697" anchor="ctr"/>
          <a:lstStyle/>
          <a:p>
            <a:pPr algn="ctr" defTabSz="456963"/>
            <a:r>
              <a:rPr lang="en-US" sz="1200" b="1" dirty="0">
                <a:solidFill>
                  <a:srgbClr val="0070C0"/>
                </a:solidFill>
              </a:rPr>
              <a:t>2X efficacy and speed of compromise detection </a:t>
            </a:r>
            <a:r>
              <a:rPr lang="en-US" sz="1200" dirty="0">
                <a:solidFill>
                  <a:prstClr val="black">
                    <a:lumMod val="65000"/>
                    <a:lumOff val="35000"/>
                  </a:prstClr>
                </a:solidFill>
              </a:rPr>
              <a:t>at a large card network </a:t>
            </a:r>
          </a:p>
        </p:txBody>
      </p:sp>
      <p:sp>
        <p:nvSpPr>
          <p:cNvPr id="41" name="TextBox 40"/>
          <p:cNvSpPr txBox="1"/>
          <p:nvPr/>
        </p:nvSpPr>
        <p:spPr>
          <a:xfrm>
            <a:off x="8523998" y="6488668"/>
            <a:ext cx="620004" cy="369332"/>
          </a:xfrm>
          <a:prstGeom prst="rect">
            <a:avLst/>
          </a:prstGeom>
          <a:solidFill>
            <a:schemeClr val="bg1"/>
          </a:solidFill>
        </p:spPr>
        <p:txBody>
          <a:bodyPr wrap="square" lIns="91390" tIns="45697" rIns="91390" bIns="45697" rtlCol="0">
            <a:spAutoFit/>
          </a:bodyPr>
          <a:lstStyle/>
          <a:p>
            <a:pPr defTabSz="456963"/>
            <a:endParaRPr lang="en-US" dirty="0">
              <a:solidFill>
                <a:prstClr val="white"/>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8781510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371600" y="2133600"/>
            <a:ext cx="6553200" cy="3013599"/>
          </a:xfrm>
          <a:prstGeom prst="rect">
            <a:avLst/>
          </a:prstGeom>
        </p:spPr>
        <p:txBody>
          <a:bodyPr wrap="square" lIns="91390" tIns="45697" rIns="91390" bIns="45697">
            <a:spAutoFit/>
          </a:bodyPr>
          <a:lstStyle/>
          <a:p>
            <a:pPr>
              <a:lnSpc>
                <a:spcPct val="150000"/>
              </a:lnSpc>
              <a:spcAft>
                <a:spcPts val="1200"/>
              </a:spcAft>
            </a:pPr>
            <a:r>
              <a:rPr lang="en-US" sz="2800" b="1" dirty="0">
                <a:latin typeface="Arial" pitchFamily="34" charset="0"/>
                <a:cs typeface="Arial" pitchFamily="34" charset="0"/>
              </a:rPr>
              <a:t>“</a:t>
            </a:r>
            <a:r>
              <a:rPr lang="en-US" sz="2800" b="1" dirty="0" smtClean="0">
                <a:latin typeface="Arial" pitchFamily="34" charset="0"/>
                <a:cs typeface="Arial" pitchFamily="34" charset="0"/>
              </a:rPr>
              <a:t>The real act of discovery consists not in finding new lands but in seeing with new eyes.”</a:t>
            </a:r>
          </a:p>
          <a:p>
            <a:pPr algn="r"/>
            <a:r>
              <a:rPr lang="en-US" sz="2000" b="1" dirty="0" smtClean="0">
                <a:latin typeface="Arial" pitchFamily="34" charset="0"/>
                <a:cs typeface="Arial" pitchFamily="34" charset="0"/>
              </a:rPr>
              <a:t>Marcel Proust</a:t>
            </a:r>
          </a:p>
          <a:p>
            <a:pPr algn="r"/>
            <a:endParaRPr lang="en-US" sz="28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12"/>
          <p:cNvSpPr/>
          <p:nvPr/>
        </p:nvSpPr>
        <p:spPr>
          <a:xfrm>
            <a:off x="2902888" y="1262749"/>
            <a:ext cx="7373231" cy="682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8675" name="Title 1"/>
          <p:cNvSpPr>
            <a:spLocks/>
          </p:cNvSpPr>
          <p:nvPr/>
        </p:nvSpPr>
        <p:spPr bwMode="auto">
          <a:xfrm>
            <a:off x="261256" y="160113"/>
            <a:ext cx="7765143" cy="1143000"/>
          </a:xfrm>
          <a:prstGeom prst="rect">
            <a:avLst/>
          </a:prstGeom>
          <a:noFill/>
          <a:ln w="9525">
            <a:noFill/>
            <a:miter lim="800000"/>
            <a:headEnd/>
            <a:tailEnd/>
          </a:ln>
        </p:spPr>
        <p:txBody>
          <a:bodyPr anchor="ctr"/>
          <a:lstStyle/>
          <a:p>
            <a:pPr defTabSz="914400" fontAlgn="base">
              <a:spcBef>
                <a:spcPct val="0"/>
              </a:spcBef>
              <a:spcAft>
                <a:spcPct val="0"/>
              </a:spcAft>
            </a:pPr>
            <a:r>
              <a:rPr lang="en-US" sz="2800" b="1" dirty="0" smtClean="0">
                <a:solidFill>
                  <a:prstClr val="white"/>
                </a:solidFill>
                <a:ea typeface="ＭＳ Ｐゴシック" pitchFamily="-116" charset="-128"/>
              </a:rPr>
              <a:t>The Health Data Initiative:  turning HHS and sister organizations into the “NOAA of health data”  </a:t>
            </a:r>
            <a:endParaRPr lang="en-US" sz="2800" b="1" dirty="0">
              <a:solidFill>
                <a:srgbClr val="C0C0C0"/>
              </a:solidFill>
              <a:ea typeface="ＭＳ Ｐゴシック" pitchFamily="-116" charset="-128"/>
            </a:endParaRPr>
          </a:p>
        </p:txBody>
      </p:sp>
      <p:sp>
        <p:nvSpPr>
          <p:cNvPr id="3" name="Content Placeholder 3"/>
          <p:cNvSpPr>
            <a:spLocks/>
          </p:cNvSpPr>
          <p:nvPr/>
        </p:nvSpPr>
        <p:spPr bwMode="auto">
          <a:xfrm>
            <a:off x="4789717" y="2287182"/>
            <a:ext cx="4005944" cy="3808814"/>
          </a:xfrm>
          <a:prstGeom prst="rect">
            <a:avLst/>
          </a:prstGeom>
          <a:noFill/>
          <a:ln w="9525">
            <a:noFill/>
            <a:miter lim="800000"/>
            <a:headEnd/>
            <a:tailEnd/>
          </a:ln>
        </p:spPr>
        <p:txBody>
          <a:bodyPr anchor="ctr"/>
          <a:lstStyle/>
          <a:p>
            <a:pPr marL="228600" indent="-228600" defTabSz="914400" eaLnBrk="0" fontAlgn="base" hangingPunct="0">
              <a:spcBef>
                <a:spcPts val="600"/>
              </a:spcBef>
              <a:spcAft>
                <a:spcPct val="0"/>
              </a:spcAft>
              <a:buFontTx/>
              <a:buChar char="•"/>
            </a:pPr>
            <a:r>
              <a:rPr lang="en-US" sz="2400" dirty="0" smtClean="0">
                <a:solidFill>
                  <a:prstClr val="white"/>
                </a:solidFill>
                <a:ea typeface="ＭＳ Ｐゴシック" pitchFamily="-116" charset="-128"/>
              </a:rPr>
              <a:t>Weather newscasts</a:t>
            </a:r>
          </a:p>
          <a:p>
            <a:pPr marL="228600" indent="-228600" defTabSz="914400" eaLnBrk="0" fontAlgn="base" hangingPunct="0">
              <a:spcBef>
                <a:spcPts val="600"/>
              </a:spcBef>
              <a:spcAft>
                <a:spcPct val="0"/>
              </a:spcAft>
              <a:buFontTx/>
              <a:buChar char="•"/>
            </a:pPr>
            <a:r>
              <a:rPr lang="en-US" sz="2400" dirty="0" smtClean="0">
                <a:solidFill>
                  <a:prstClr val="white"/>
                </a:solidFill>
                <a:ea typeface="ＭＳ Ｐゴシック" pitchFamily="-116" charset="-128"/>
              </a:rPr>
              <a:t>Weather websites</a:t>
            </a:r>
          </a:p>
          <a:p>
            <a:pPr marL="228600" indent="-228600" defTabSz="914400" eaLnBrk="0" fontAlgn="base" hangingPunct="0">
              <a:spcBef>
                <a:spcPts val="600"/>
              </a:spcBef>
              <a:spcAft>
                <a:spcPct val="0"/>
              </a:spcAft>
              <a:buFontTx/>
              <a:buChar char="•"/>
            </a:pPr>
            <a:r>
              <a:rPr lang="en-US" sz="2400" dirty="0" smtClean="0">
                <a:solidFill>
                  <a:prstClr val="white"/>
                </a:solidFill>
                <a:ea typeface="ＭＳ Ｐゴシック" pitchFamily="-116" charset="-128"/>
              </a:rPr>
              <a:t>Weather mobile apps</a:t>
            </a:r>
          </a:p>
          <a:p>
            <a:pPr marL="228600" indent="-228600" defTabSz="914400" eaLnBrk="0" fontAlgn="base" hangingPunct="0">
              <a:spcBef>
                <a:spcPts val="600"/>
              </a:spcBef>
              <a:spcAft>
                <a:spcPct val="0"/>
              </a:spcAft>
              <a:buFontTx/>
              <a:buChar char="•"/>
            </a:pPr>
            <a:r>
              <a:rPr lang="en-US" sz="2400" dirty="0" smtClean="0">
                <a:solidFill>
                  <a:prstClr val="white"/>
                </a:solidFill>
                <a:ea typeface="ＭＳ Ｐゴシック" pitchFamily="-116" charset="-128"/>
              </a:rPr>
              <a:t>Weather insurance</a:t>
            </a:r>
          </a:p>
          <a:p>
            <a:pPr marL="228600" indent="-228600" defTabSz="914400" eaLnBrk="0" fontAlgn="base" hangingPunct="0">
              <a:spcBef>
                <a:spcPts val="600"/>
              </a:spcBef>
              <a:spcAft>
                <a:spcPct val="0"/>
              </a:spcAft>
              <a:buFontTx/>
              <a:buChar char="•"/>
            </a:pPr>
            <a:r>
              <a:rPr lang="en-US" sz="2400" dirty="0" smtClean="0">
                <a:solidFill>
                  <a:prstClr val="white"/>
                </a:solidFill>
                <a:ea typeface="ＭＳ Ｐゴシック" pitchFamily="-116" charset="-128"/>
              </a:rPr>
              <a:t>And more</a:t>
            </a:r>
            <a:endParaRPr lang="en-US" sz="2400" dirty="0">
              <a:solidFill>
                <a:prstClr val="white"/>
              </a:solidFill>
              <a:ea typeface="ＭＳ Ｐゴシック" pitchFamily="-116" charset="-128"/>
            </a:endParaRPr>
          </a:p>
        </p:txBody>
      </p:sp>
      <p:sp>
        <p:nvSpPr>
          <p:cNvPr id="4" name="Right Arrow Callout 19"/>
          <p:cNvSpPr/>
          <p:nvPr/>
        </p:nvSpPr>
        <p:spPr>
          <a:xfrm>
            <a:off x="177934" y="2575838"/>
            <a:ext cx="4631067" cy="3105848"/>
          </a:xfrm>
          <a:custGeom>
            <a:avLst/>
            <a:gdLst>
              <a:gd name="connsiteX0" fmla="*/ 0 w 4834267"/>
              <a:gd name="connsiteY0" fmla="*/ 0 h 3105848"/>
              <a:gd name="connsiteX1" fmla="*/ 3141162 w 4834267"/>
              <a:gd name="connsiteY1" fmla="*/ 0 h 3105848"/>
              <a:gd name="connsiteX2" fmla="*/ 3141162 w 4834267"/>
              <a:gd name="connsiteY2" fmla="*/ 1164693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141162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141162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141162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141162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60476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504020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60476 w 4834267"/>
              <a:gd name="connsiteY9" fmla="*/ 3105848 h 3105848"/>
              <a:gd name="connsiteX10" fmla="*/ 0 w 4834267"/>
              <a:gd name="connsiteY10" fmla="*/ 3105848 h 3105848"/>
              <a:gd name="connsiteX11" fmla="*/ 0 w 4834267"/>
              <a:gd name="connsiteY11" fmla="*/ 0 h 3105848"/>
              <a:gd name="connsiteX0" fmla="*/ 0 w 4834267"/>
              <a:gd name="connsiteY0" fmla="*/ 0 h 3105848"/>
              <a:gd name="connsiteX1" fmla="*/ 3504020 w 4834267"/>
              <a:gd name="connsiteY1" fmla="*/ 0 h 3105848"/>
              <a:gd name="connsiteX2" fmla="*/ 3504019 w 4834267"/>
              <a:gd name="connsiteY2" fmla="*/ 1150179 h 3105848"/>
              <a:gd name="connsiteX3" fmla="*/ 4057805 w 4834267"/>
              <a:gd name="connsiteY3" fmla="*/ 1164693 h 3105848"/>
              <a:gd name="connsiteX4" fmla="*/ 4057805 w 4834267"/>
              <a:gd name="connsiteY4" fmla="*/ 776462 h 3105848"/>
              <a:gd name="connsiteX5" fmla="*/ 4834267 w 4834267"/>
              <a:gd name="connsiteY5" fmla="*/ 1552924 h 3105848"/>
              <a:gd name="connsiteX6" fmla="*/ 4057805 w 4834267"/>
              <a:gd name="connsiteY6" fmla="*/ 2329386 h 3105848"/>
              <a:gd name="connsiteX7" fmla="*/ 4057805 w 4834267"/>
              <a:gd name="connsiteY7" fmla="*/ 1941155 h 3105848"/>
              <a:gd name="connsiteX8" fmla="*/ 3474991 w 4834267"/>
              <a:gd name="connsiteY8" fmla="*/ 1941155 h 3105848"/>
              <a:gd name="connsiteX9" fmla="*/ 3474990 w 4834267"/>
              <a:gd name="connsiteY9" fmla="*/ 3105848 h 3105848"/>
              <a:gd name="connsiteX10" fmla="*/ 0 w 4834267"/>
              <a:gd name="connsiteY10" fmla="*/ 3105848 h 3105848"/>
              <a:gd name="connsiteX11" fmla="*/ 0 w 4834267"/>
              <a:gd name="connsiteY11" fmla="*/ 0 h 3105848"/>
              <a:gd name="connsiteX0" fmla="*/ 0 w 4631067"/>
              <a:gd name="connsiteY0" fmla="*/ 0 h 3105848"/>
              <a:gd name="connsiteX1" fmla="*/ 3504020 w 4631067"/>
              <a:gd name="connsiteY1" fmla="*/ 0 h 3105848"/>
              <a:gd name="connsiteX2" fmla="*/ 3504019 w 4631067"/>
              <a:gd name="connsiteY2" fmla="*/ 1150179 h 3105848"/>
              <a:gd name="connsiteX3" fmla="*/ 4057805 w 4631067"/>
              <a:gd name="connsiteY3" fmla="*/ 1164693 h 3105848"/>
              <a:gd name="connsiteX4" fmla="*/ 4057805 w 4631067"/>
              <a:gd name="connsiteY4" fmla="*/ 776462 h 3105848"/>
              <a:gd name="connsiteX5" fmla="*/ 4631067 w 4631067"/>
              <a:gd name="connsiteY5" fmla="*/ 1567438 h 3105848"/>
              <a:gd name="connsiteX6" fmla="*/ 4057805 w 4631067"/>
              <a:gd name="connsiteY6" fmla="*/ 2329386 h 3105848"/>
              <a:gd name="connsiteX7" fmla="*/ 4057805 w 4631067"/>
              <a:gd name="connsiteY7" fmla="*/ 1941155 h 3105848"/>
              <a:gd name="connsiteX8" fmla="*/ 3474991 w 4631067"/>
              <a:gd name="connsiteY8" fmla="*/ 1941155 h 3105848"/>
              <a:gd name="connsiteX9" fmla="*/ 3474990 w 4631067"/>
              <a:gd name="connsiteY9" fmla="*/ 3105848 h 3105848"/>
              <a:gd name="connsiteX10" fmla="*/ 0 w 4631067"/>
              <a:gd name="connsiteY10" fmla="*/ 3105848 h 3105848"/>
              <a:gd name="connsiteX11" fmla="*/ 0 w 4631067"/>
              <a:gd name="connsiteY11" fmla="*/ 0 h 31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1067" h="3105848">
                <a:moveTo>
                  <a:pt x="0" y="0"/>
                </a:moveTo>
                <a:lnTo>
                  <a:pt x="3504020" y="0"/>
                </a:lnTo>
                <a:cubicBezTo>
                  <a:pt x="3504020" y="383393"/>
                  <a:pt x="3504019" y="766786"/>
                  <a:pt x="3504019" y="1150179"/>
                </a:cubicBezTo>
                <a:lnTo>
                  <a:pt x="4057805" y="1164693"/>
                </a:lnTo>
                <a:lnTo>
                  <a:pt x="4057805" y="776462"/>
                </a:lnTo>
                <a:lnTo>
                  <a:pt x="4631067" y="1567438"/>
                </a:lnTo>
                <a:lnTo>
                  <a:pt x="4057805" y="2329386"/>
                </a:lnTo>
                <a:lnTo>
                  <a:pt x="4057805" y="1941155"/>
                </a:lnTo>
                <a:lnTo>
                  <a:pt x="3474991" y="1941155"/>
                </a:lnTo>
                <a:cubicBezTo>
                  <a:pt x="3474991" y="2329386"/>
                  <a:pt x="3474990" y="2717617"/>
                  <a:pt x="3474990" y="3105848"/>
                </a:cubicBezTo>
                <a:lnTo>
                  <a:pt x="0" y="3105848"/>
                </a:lnTo>
                <a:lnTo>
                  <a:pt x="0" y="0"/>
                </a:lnTo>
                <a:close/>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a:solidFill>
                <a:prstClr val="black"/>
              </a:solidFill>
            </a:endParaRPr>
          </a:p>
        </p:txBody>
      </p:sp>
      <p:sp>
        <p:nvSpPr>
          <p:cNvPr id="5" name="TextBox 4"/>
          <p:cNvSpPr txBox="1"/>
          <p:nvPr/>
        </p:nvSpPr>
        <p:spPr>
          <a:xfrm>
            <a:off x="335766" y="2705658"/>
            <a:ext cx="3179947"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0070C0"/>
                </a:solidFill>
                <a:ea typeface="ＭＳ Ｐゴシック" pitchFamily="-116" charset="-128"/>
              </a:rPr>
              <a:t>Weather data</a:t>
            </a:r>
            <a:endParaRPr lang="en-US" sz="2000" b="1" dirty="0">
              <a:solidFill>
                <a:srgbClr val="0070C0"/>
              </a:solidFill>
              <a:ea typeface="ＭＳ Ｐゴシック" pitchFamily="-116" charset="-128"/>
            </a:endParaRPr>
          </a:p>
        </p:txBody>
      </p:sp>
      <p:sp>
        <p:nvSpPr>
          <p:cNvPr id="6" name="TextBox 5"/>
          <p:cNvSpPr txBox="1"/>
          <p:nvPr/>
        </p:nvSpPr>
        <p:spPr>
          <a:xfrm>
            <a:off x="3657879" y="3897929"/>
            <a:ext cx="952505" cy="461665"/>
          </a:xfrm>
          <a:prstGeom prst="rect">
            <a:avLst/>
          </a:prstGeom>
          <a:noFill/>
        </p:spPr>
        <p:txBody>
          <a:bodyPr wrap="none" rtlCol="0">
            <a:spAutoFit/>
          </a:bodyPr>
          <a:lstStyle/>
          <a:p>
            <a:pPr defTabSz="914400" fontAlgn="base">
              <a:spcBef>
                <a:spcPct val="0"/>
              </a:spcBef>
              <a:spcAft>
                <a:spcPct val="0"/>
              </a:spcAft>
            </a:pPr>
            <a:r>
              <a:rPr lang="en-US" sz="2400" b="1" dirty="0" smtClean="0">
                <a:solidFill>
                  <a:srgbClr val="0070C0"/>
                </a:solidFill>
                <a:ea typeface="ＭＳ Ｐゴシック" pitchFamily="-116" charset="-128"/>
              </a:rPr>
              <a:t>FUELS</a:t>
            </a:r>
            <a:endParaRPr lang="en-US" b="1" dirty="0">
              <a:solidFill>
                <a:srgbClr val="0070C0"/>
              </a:solidFill>
              <a:ea typeface="ＭＳ Ｐゴシック" pitchFamily="-116" charset="-128"/>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62139" y="3236134"/>
            <a:ext cx="1727200" cy="1727200"/>
          </a:xfrm>
          <a:prstGeom prst="rect">
            <a:avLst/>
          </a:prstGeom>
        </p:spPr>
      </p:pic>
      <p:sp>
        <p:nvSpPr>
          <p:cNvPr id="9" name="TextBox 8"/>
          <p:cNvSpPr txBox="1"/>
          <p:nvPr/>
        </p:nvSpPr>
        <p:spPr>
          <a:xfrm>
            <a:off x="177934" y="5165829"/>
            <a:ext cx="3479945"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0070C0"/>
                </a:solidFill>
                <a:ea typeface="ＭＳ Ｐゴシック" pitchFamily="-116" charset="-128"/>
              </a:rPr>
              <a:t>Made available to the public</a:t>
            </a:r>
            <a:endParaRPr lang="en-US" sz="2000" b="1" dirty="0">
              <a:solidFill>
                <a:srgbClr val="0070C0"/>
              </a:solidFill>
              <a:ea typeface="ＭＳ Ｐゴシック" pitchFamily="-116" charset="-12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7750631" y="4451483"/>
            <a:ext cx="1194569" cy="1194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7832110" y="2415462"/>
            <a:ext cx="1079671" cy="1619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477786" y="1958527"/>
            <a:ext cx="1924499" cy="85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407475" y="5891120"/>
            <a:ext cx="2790776" cy="58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AJUCYj4HEKUut8RaSG.2w"/>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1V_.cISTeUubDmI2JQLabQ"/>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EeYjoiSUOkqU_YJPrPnp6w"/>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tY2Tqk2jZEubmf8iDYhfqg"/>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1mmZgP_vYE.RC1evSZ3ITA"/>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BdZS7iTy0CyXh0yxieP2Q"/>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qvnh.3h50C8OS1gAOKvtQ"/>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IXYWnoYVB0yW5eQMU7pWBw"/>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9xCbq2C3k0u1S.J4siX.FQ"/>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TmGSF5ZDUKoiZ7K3IDqog"/>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1EyGrub0UuaQ6.gPcleSA"/>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ElRnQELriUWuvZV1scObJw"/>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8eCngtiHc0aqiAa81wF0fw"/>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5wXAduh.9kyPyMv6mJm1nQ"/>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6uFgYy23kWDLcjeuDKyPA"/>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HM_b6DownUq7sDi3ZspLbA"/>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QRZR2NHUa6R1u555VwWg"/>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IEHLxpdPkWhudGsGUE_ow"/>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HBnr5hK.U6NRdyk04HUt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rP4sMU4760.3r_Zl9k6ymA"/>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tzmjQNxa9Eano3Zr6.LllQ"/>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rzGbyWgBBkmJXdbrtcmIWA"/>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4O.3xJKzKEK6WinI9bf8OQ"/>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HHMq.Brz90yhgpjflmbXCw"/>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ppt3D3B.tm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Blank">
  <a:themeElements>
    <a:clrScheme name="New Nice Theme color">
      <a:dk1>
        <a:srgbClr val="000000"/>
      </a:dk1>
      <a:lt1>
        <a:sysClr val="window" lastClr="FFFFFF"/>
      </a:lt1>
      <a:dk2>
        <a:srgbClr val="000000"/>
      </a:dk2>
      <a:lt2>
        <a:srgbClr val="808080"/>
      </a:lt2>
      <a:accent1>
        <a:srgbClr val="BFDCEF"/>
      </a:accent1>
      <a:accent2>
        <a:srgbClr val="569FD3"/>
      </a:accent2>
      <a:accent3>
        <a:srgbClr val="C1D72F"/>
      </a:accent3>
      <a:accent4>
        <a:srgbClr val="7685C2"/>
      </a:accent4>
      <a:accent5>
        <a:srgbClr val="008C99"/>
      </a:accent5>
      <a:accent6>
        <a:srgbClr val="BDF9FF"/>
      </a:accent6>
      <a:hlink>
        <a:srgbClr val="2C77AA"/>
      </a:hlink>
      <a:folHlink>
        <a:srgbClr val="4C5E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Blank">
  <a:themeElements>
    <a:clrScheme name="New Nice Theme color">
      <a:dk1>
        <a:srgbClr val="000000"/>
      </a:dk1>
      <a:lt1>
        <a:sysClr val="window" lastClr="FFFFFF"/>
      </a:lt1>
      <a:dk2>
        <a:srgbClr val="000000"/>
      </a:dk2>
      <a:lt2>
        <a:srgbClr val="808080"/>
      </a:lt2>
      <a:accent1>
        <a:srgbClr val="BFDCEF"/>
      </a:accent1>
      <a:accent2>
        <a:srgbClr val="569FD3"/>
      </a:accent2>
      <a:accent3>
        <a:srgbClr val="C1D72F"/>
      </a:accent3>
      <a:accent4>
        <a:srgbClr val="7685C2"/>
      </a:accent4>
      <a:accent5>
        <a:srgbClr val="008C99"/>
      </a:accent5>
      <a:accent6>
        <a:srgbClr val="BDF9FF"/>
      </a:accent6>
      <a:hlink>
        <a:srgbClr val="2C77AA"/>
      </a:hlink>
      <a:folHlink>
        <a:srgbClr val="4C5E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Master slide">
  <a:themeElements>
    <a:clrScheme name="New Nice Theme color">
      <a:dk1>
        <a:srgbClr val="000000"/>
      </a:dk1>
      <a:lt1>
        <a:sysClr val="window" lastClr="FFFFFF"/>
      </a:lt1>
      <a:dk2>
        <a:srgbClr val="000000"/>
      </a:dk2>
      <a:lt2>
        <a:srgbClr val="808080"/>
      </a:lt2>
      <a:accent1>
        <a:srgbClr val="BFDCEF"/>
      </a:accent1>
      <a:accent2>
        <a:srgbClr val="569FD3"/>
      </a:accent2>
      <a:accent3>
        <a:srgbClr val="C1D72F"/>
      </a:accent3>
      <a:accent4>
        <a:srgbClr val="7685C2"/>
      </a:accent4>
      <a:accent5>
        <a:srgbClr val="008C99"/>
      </a:accent5>
      <a:accent6>
        <a:srgbClr val="BDF9FF"/>
      </a:accent6>
      <a:hlink>
        <a:srgbClr val="2C77AA"/>
      </a:hlink>
      <a:folHlink>
        <a:srgbClr val="4C5E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MasterCard_Advisors_Template">
  <a:themeElements>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91440" tIns="45720" rIns="91440" bIns="45720" numCol="1" rtlCol="0" anchor="b" anchorCtr="0" compatLnSpc="1">
        <a:prstTxWarp prst="textNoShape">
          <a:avLst/>
        </a:prstTxWarp>
        <a:spAutoFit/>
      </a:bodyPr>
      <a:lstStyle>
        <a:defPPr marL="0" marR="0" indent="0" algn="l" defTabSz="820738" rtl="0" eaLnBrk="0" fontAlgn="base" latinLnBrk="0" hangingPunct="0">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MasterCard_Advisors_Template 1">
        <a:dk1>
          <a:srgbClr val="000000"/>
        </a:dk1>
        <a:lt1>
          <a:srgbClr val="FFFFFF"/>
        </a:lt1>
        <a:dk2>
          <a:srgbClr val="CC0000"/>
        </a:dk2>
        <a:lt2>
          <a:srgbClr val="CDCFD0"/>
        </a:lt2>
        <a:accent1>
          <a:srgbClr val="FF9900"/>
        </a:accent1>
        <a:accent2>
          <a:srgbClr val="365E94"/>
        </a:accent2>
        <a:accent3>
          <a:srgbClr val="FFFFFF"/>
        </a:accent3>
        <a:accent4>
          <a:srgbClr val="000000"/>
        </a:accent4>
        <a:accent5>
          <a:srgbClr val="FFCAAA"/>
        </a:accent5>
        <a:accent6>
          <a:srgbClr val="305486"/>
        </a:accent6>
        <a:hlink>
          <a:srgbClr val="5A5A5A"/>
        </a:hlink>
        <a:folHlink>
          <a:srgbClr val="32323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MasterCard_Advisors_Template">
  <a:themeElements>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91440" tIns="45720" rIns="91440" bIns="45720" numCol="1" rtlCol="0" anchor="b" anchorCtr="0" compatLnSpc="1">
        <a:prstTxWarp prst="textNoShape">
          <a:avLst/>
        </a:prstTxWarp>
        <a:spAutoFit/>
      </a:bodyPr>
      <a:lstStyle>
        <a:defPPr marL="0" marR="0" indent="0" algn="l" defTabSz="820738" rtl="0" eaLnBrk="0" fontAlgn="base" latinLnBrk="0" hangingPunct="0">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MasterCard_Advisors_Template 1">
        <a:dk1>
          <a:srgbClr val="000000"/>
        </a:dk1>
        <a:lt1>
          <a:srgbClr val="FFFFFF"/>
        </a:lt1>
        <a:dk2>
          <a:srgbClr val="CC0000"/>
        </a:dk2>
        <a:lt2>
          <a:srgbClr val="CDCFD0"/>
        </a:lt2>
        <a:accent1>
          <a:srgbClr val="FF9900"/>
        </a:accent1>
        <a:accent2>
          <a:srgbClr val="365E94"/>
        </a:accent2>
        <a:accent3>
          <a:srgbClr val="FFFFFF"/>
        </a:accent3>
        <a:accent4>
          <a:srgbClr val="000000"/>
        </a:accent4>
        <a:accent5>
          <a:srgbClr val="FFCAAA"/>
        </a:accent5>
        <a:accent6>
          <a:srgbClr val="305486"/>
        </a:accent6>
        <a:hlink>
          <a:srgbClr val="5A5A5A"/>
        </a:hlink>
        <a:folHlink>
          <a:srgbClr val="32323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Custom 9">
      <a:dk1>
        <a:sysClr val="windowText" lastClr="000000"/>
      </a:dk1>
      <a:lt1>
        <a:sysClr val="window" lastClr="FFFFFF"/>
      </a:lt1>
      <a:dk2>
        <a:srgbClr val="04617B"/>
      </a:dk2>
      <a:lt2>
        <a:srgbClr val="DBF5F9"/>
      </a:lt2>
      <a:accent1>
        <a:srgbClr val="546321"/>
      </a:accent1>
      <a:accent2>
        <a:srgbClr val="54A838"/>
      </a:accent2>
      <a:accent3>
        <a:srgbClr val="0BD0D9"/>
      </a:accent3>
      <a:accent4>
        <a:srgbClr val="10CF9B"/>
      </a:accent4>
      <a:accent5>
        <a:srgbClr val="7CCA62"/>
      </a:accent5>
      <a:accent6>
        <a:srgbClr val="66FF33"/>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era Template 2011">
  <a:themeElements>
    <a:clrScheme name="finallll">
      <a:dk1>
        <a:sysClr val="windowText" lastClr="000000"/>
      </a:dk1>
      <a:lt1>
        <a:sysClr val="window" lastClr="FFFFFF"/>
      </a:lt1>
      <a:dk2>
        <a:srgbClr val="004080"/>
      </a:dk2>
      <a:lt2>
        <a:srgbClr val="0091D0"/>
      </a:lt2>
      <a:accent1>
        <a:srgbClr val="4F81BD"/>
      </a:accent1>
      <a:accent2>
        <a:srgbClr val="FF3531"/>
      </a:accent2>
      <a:accent3>
        <a:srgbClr val="A2CB03"/>
      </a:accent3>
      <a:accent4>
        <a:srgbClr val="B10A95"/>
      </a:accent4>
      <a:accent5>
        <a:srgbClr val="00A5A6"/>
      </a:accent5>
      <a:accent6>
        <a:srgbClr val="FF9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pera Template 2011">
  <a:themeElements>
    <a:clrScheme name="finallll">
      <a:dk1>
        <a:sysClr val="windowText" lastClr="000000"/>
      </a:dk1>
      <a:lt1>
        <a:sysClr val="window" lastClr="FFFFFF"/>
      </a:lt1>
      <a:dk2>
        <a:srgbClr val="004080"/>
      </a:dk2>
      <a:lt2>
        <a:srgbClr val="0091D0"/>
      </a:lt2>
      <a:accent1>
        <a:srgbClr val="4F81BD"/>
      </a:accent1>
      <a:accent2>
        <a:srgbClr val="FF3531"/>
      </a:accent2>
      <a:accent3>
        <a:srgbClr val="A2CB03"/>
      </a:accent3>
      <a:accent4>
        <a:srgbClr val="B10A95"/>
      </a:accent4>
      <a:accent5>
        <a:srgbClr val="00A5A6"/>
      </a:accent5>
      <a:accent6>
        <a:srgbClr val="FF9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mincho"/>
        <a:cs typeface="msmincho"/>
      </a:majorFont>
      <a:minorFont>
        <a:latin typeface="Times New Roman"/>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mincho"/>
        <a:cs typeface="msmincho"/>
      </a:majorFont>
      <a:minorFont>
        <a:latin typeface="Times New Roman"/>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mincho"/>
        <a:cs typeface="msmincho"/>
      </a:majorFont>
      <a:minorFont>
        <a:latin typeface="Times New Roman"/>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2377</Words>
  <Application>Microsoft Macintosh PowerPoint</Application>
  <PresentationFormat>On-screen Show (4:3)</PresentationFormat>
  <Paragraphs>359</Paragraphs>
  <Slides>26</Slides>
  <Notes>15</Notes>
  <HiddenSlides>0</HiddenSlides>
  <MMClips>0</MMClips>
  <ScaleCrop>false</ScaleCrop>
  <HeadingPairs>
    <vt:vector size="4" baseType="variant">
      <vt:variant>
        <vt:lpstr>Design Template</vt:lpstr>
      </vt:variant>
      <vt:variant>
        <vt:i4>16</vt:i4>
      </vt:variant>
      <vt:variant>
        <vt:lpstr>Slide Titles</vt:lpstr>
      </vt:variant>
      <vt:variant>
        <vt:i4>26</vt:i4>
      </vt:variant>
    </vt:vector>
  </HeadingPairs>
  <TitlesOfParts>
    <vt:vector size="42" baseType="lpstr">
      <vt:lpstr>1_ppt3D3B.tmp</vt:lpstr>
      <vt:lpstr>Metro</vt:lpstr>
      <vt:lpstr>Opera Template 2011</vt:lpstr>
      <vt:lpstr>1_Opera Template 2011</vt:lpstr>
      <vt:lpstr>Office Theme</vt:lpstr>
      <vt:lpstr>1_Office Theme</vt:lpstr>
      <vt:lpstr>2_Office Theme</vt:lpstr>
      <vt:lpstr>3_Office Theme</vt:lpstr>
      <vt:lpstr>4_Office Theme</vt:lpstr>
      <vt:lpstr>5_Office Theme</vt:lpstr>
      <vt:lpstr>6_Office Theme</vt:lpstr>
      <vt:lpstr>4_Blank</vt:lpstr>
      <vt:lpstr>5_Blank</vt:lpstr>
      <vt:lpstr>2_Master slide</vt:lpstr>
      <vt:lpstr>MasterCard_Advisors_Template</vt:lpstr>
      <vt:lpstr>1_MasterCard_Advisors_Template</vt:lpstr>
      <vt:lpstr>Slide 1</vt:lpstr>
      <vt:lpstr>Slide 2</vt:lpstr>
      <vt:lpstr>  Are you learning as fast  as the world is changing?               </vt:lpstr>
      <vt:lpstr>Slide 4</vt:lpstr>
      <vt:lpstr>Slide 5</vt:lpstr>
      <vt:lpstr>Signals Hubs Are Emerging As A Core Offering</vt:lpstr>
      <vt:lpstr>Signal Hub Example: Transforming Our Clients</vt:lpstr>
      <vt:lpstr>Slide 8</vt:lpstr>
      <vt:lpstr>Slide 9</vt:lpstr>
      <vt:lpstr>HDI goal:  a self-propelled, open “ecosystem of innovation” using data to improve health (and create jobs of the future)</vt:lpstr>
      <vt:lpstr>Slide 11</vt:lpstr>
      <vt:lpstr>Slide 12</vt:lpstr>
      <vt:lpstr>Slide 13</vt:lpstr>
      <vt:lpstr>Cross-Sector Collaboration</vt:lpstr>
      <vt:lpstr>Slide 15</vt:lpstr>
      <vt:lpstr>Slide 16</vt:lpstr>
      <vt:lpstr>Slide 17</vt:lpstr>
      <vt:lpstr>Slide 18</vt:lpstr>
      <vt:lpstr>NICE Interaction Analytics Methodology</vt:lpstr>
      <vt:lpstr>Business Process Implemented</vt:lpstr>
      <vt:lpstr>Business Impact - Example</vt:lpstr>
      <vt:lpstr>Slide 22</vt:lpstr>
      <vt:lpstr>Optimized Data Sources</vt:lpstr>
      <vt:lpstr>Data Ethics – Ethical Analytics</vt:lpstr>
      <vt:lpstr>Slide 25</vt:lpstr>
      <vt:lpstr>Slide 26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dc:creator>
  <cp:lastModifiedBy>Shirley Bailes</cp:lastModifiedBy>
  <cp:revision>67</cp:revision>
  <dcterms:created xsi:type="dcterms:W3CDTF">2012-02-28T16:35:40Z</dcterms:created>
  <dcterms:modified xsi:type="dcterms:W3CDTF">2012-02-28T16:36:02Z</dcterms:modified>
</cp:coreProperties>
</file>